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5" r:id="rId2"/>
    <p:sldId id="264" r:id="rId3"/>
    <p:sldId id="269" r:id="rId4"/>
    <p:sldId id="270" r:id="rId5"/>
    <p:sldId id="266" r:id="rId6"/>
    <p:sldId id="272" r:id="rId7"/>
    <p:sldId id="273" r:id="rId8"/>
    <p:sldId id="267" r:id="rId9"/>
    <p:sldId id="257" r:id="rId10"/>
    <p:sldId id="262" r:id="rId11"/>
    <p:sldId id="256" r:id="rId12"/>
    <p:sldId id="259" r:id="rId13"/>
    <p:sldId id="260" r:id="rId14"/>
    <p:sldId id="274" r:id="rId15"/>
    <p:sldId id="275" r:id="rId16"/>
    <p:sldId id="279" r:id="rId17"/>
    <p:sldId id="280" r:id="rId18"/>
    <p:sldId id="268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ley\Google%20Drive\AshleyWork\KernStat\NewtownCreek\Results\Modeling%20Accurac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ley\Google%20Drive\AshleyWork\KernStat\NewtownCreek\Results\Modeling%20Accurac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ley\Google%20Drive\AshleyWork\KernStat\NewtownCreek\Results\Modeling%20Accurac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False Positive Rate 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Sheet1!$C$3:$F$3</c:f>
              <c:strCache>
                <c:ptCount val="4"/>
                <c:pt idx="0">
                  <c:v>NAPL = TG Re &gt; 10%</c:v>
                </c:pt>
                <c:pt idx="1">
                  <c:v>NAPL Presense</c:v>
                </c:pt>
                <c:pt idx="2">
                  <c:v>tPAH 17 &gt; 100 ppm</c:v>
                </c:pt>
                <c:pt idx="3">
                  <c:v>tPAH 44 &gt; 650 ppm</c:v>
                </c:pt>
              </c:strCache>
            </c:strRef>
          </c:cat>
          <c:val>
            <c:numRef>
              <c:f>Sheet1!$C$7:$F$7</c:f>
              <c:numCache>
                <c:formatCode>General</c:formatCode>
                <c:ptCount val="4"/>
                <c:pt idx="0">
                  <c:v>0.12</c:v>
                </c:pt>
                <c:pt idx="1">
                  <c:v>0.40500000000000003</c:v>
                </c:pt>
                <c:pt idx="2">
                  <c:v>0.16000000000000003</c:v>
                </c:pt>
                <c:pt idx="3">
                  <c:v>0.13170000000000004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1C-4EF5-A6C5-185FA75A3CDE}"/>
            </c:ext>
          </c:extLst>
        </c:ser>
        <c:ser>
          <c:idx val="1"/>
          <c:order val="1"/>
          <c:tx>
            <c:v>False Negative Rate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Sheet1!$C$3:$F$3</c:f>
              <c:strCache>
                <c:ptCount val="4"/>
                <c:pt idx="0">
                  <c:v>NAPL = TG Re &gt; 10%</c:v>
                </c:pt>
                <c:pt idx="1">
                  <c:v>NAPL Presense</c:v>
                </c:pt>
                <c:pt idx="2">
                  <c:v>tPAH 17 &gt; 100 ppm</c:v>
                </c:pt>
                <c:pt idx="3">
                  <c:v>tPAH 44 &gt; 650 ppm</c:v>
                </c:pt>
              </c:strCache>
            </c:strRef>
          </c:cat>
          <c:val>
            <c:numRef>
              <c:f>Sheet1!$C$6:$F$6</c:f>
              <c:numCache>
                <c:formatCode>General</c:formatCode>
                <c:ptCount val="4"/>
                <c:pt idx="0">
                  <c:v>0.16449999999999998</c:v>
                </c:pt>
                <c:pt idx="1">
                  <c:v>3.7699999999999956E-2</c:v>
                </c:pt>
                <c:pt idx="2">
                  <c:v>5.7200000000000029E-2</c:v>
                </c:pt>
                <c:pt idx="3">
                  <c:v>5.6499999999999995E-2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1C-4EF5-A6C5-185FA75A3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082992"/>
        <c:axId val="510081032"/>
      </c:barChart>
      <c:catAx>
        <c:axId val="5100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81032"/>
        <c:crosses val="autoZero"/>
        <c:auto val="1"/>
        <c:lblAlgn val="ctr"/>
        <c:lblOffset val="100"/>
        <c:noMultiLvlLbl val="0"/>
      </c:catAx>
      <c:valAx>
        <c:axId val="51008103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829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Relative Variable Importance In</a:t>
            </a:r>
            <a:r>
              <a:rPr lang="en-US" baseline="0"/>
              <a:t> Predicting Presense of NAPL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Sheet1!$D$20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Sheet1!$C$21:$C$31</c:f>
              <c:strCache>
                <c:ptCount val="11"/>
                <c:pt idx="0">
                  <c:v>UVRE TLM U1</c:v>
                </c:pt>
                <c:pt idx="1">
                  <c:v>UVRE OLM U1</c:v>
                </c:pt>
                <c:pt idx="2">
                  <c:v>TGRE ALGAE</c:v>
                </c:pt>
                <c:pt idx="3">
                  <c:v>End Depth</c:v>
                </c:pt>
                <c:pt idx="4">
                  <c:v>Waterbody NTC</c:v>
                </c:pt>
                <c:pt idx="5">
                  <c:v>TGRE OLM T</c:v>
                </c:pt>
                <c:pt idx="6">
                  <c:v>TGRE TLM T1</c:v>
                </c:pt>
                <c:pt idx="7">
                  <c:v>Waterbody EB</c:v>
                </c:pt>
                <c:pt idx="8">
                  <c:v>Waterbody EK</c:v>
                </c:pt>
                <c:pt idx="9">
                  <c:v>UVRE TLM U2</c:v>
                </c:pt>
                <c:pt idx="10">
                  <c:v>Waterbody WC</c:v>
                </c:pt>
              </c:strCache>
            </c:strRef>
          </c:cat>
          <c:val>
            <c:numRef>
              <c:f>Sheet1!$D$21:$D$31</c:f>
              <c:numCache>
                <c:formatCode>General</c:formatCode>
                <c:ptCount val="11"/>
                <c:pt idx="0">
                  <c:v>100</c:v>
                </c:pt>
                <c:pt idx="1">
                  <c:v>96.385000000000005</c:v>
                </c:pt>
                <c:pt idx="2">
                  <c:v>80.066999999999993</c:v>
                </c:pt>
                <c:pt idx="3">
                  <c:v>77.757000000000005</c:v>
                </c:pt>
                <c:pt idx="4">
                  <c:v>55.823</c:v>
                </c:pt>
                <c:pt idx="5">
                  <c:v>51.932000000000002</c:v>
                </c:pt>
                <c:pt idx="6">
                  <c:v>34.924999999999997</c:v>
                </c:pt>
                <c:pt idx="7">
                  <c:v>26.5</c:v>
                </c:pt>
                <c:pt idx="8">
                  <c:v>24.814</c:v>
                </c:pt>
                <c:pt idx="9">
                  <c:v>7.9960000000000004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F0-45F5-B1F2-B6F87823F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0082600"/>
        <c:axId val="510078680"/>
      </c:barChart>
      <c:catAx>
        <c:axId val="510082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78680"/>
        <c:crosses val="autoZero"/>
        <c:auto val="1"/>
        <c:lblAlgn val="ctr"/>
        <c:lblOffset val="100"/>
        <c:noMultiLvlLbl val="0"/>
      </c:catAx>
      <c:valAx>
        <c:axId val="51007868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8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Relative Variable Importance in Predicting tPAH</a:t>
            </a:r>
            <a:r>
              <a:rPr lang="en-US" baseline="0"/>
              <a:t> 17 &gt; 100 ppm </a:t>
            </a:r>
            <a:endParaRPr lang="en-US"/>
          </a:p>
        </c:rich>
      </c:tx>
      <c:layout>
        <c:manualLayout>
          <c:xMode val="edge"/>
          <c:yMode val="edge"/>
          <c:x val="0.10863132913513585"/>
          <c:y val="3.7749629122446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791204639458236"/>
          <c:y val="0.24747356051703878"/>
          <c:w val="0.57082712500865185"/>
          <c:h val="0.70943987465726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Sheet1!$G$20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Sheet1!$F$21:$F$31</c:f>
              <c:strCache>
                <c:ptCount val="11"/>
                <c:pt idx="0">
                  <c:v>UVRE TLM U1</c:v>
                </c:pt>
                <c:pt idx="1">
                  <c:v>UVRE OLM U1</c:v>
                </c:pt>
                <c:pt idx="2">
                  <c:v>Waterbody EB</c:v>
                </c:pt>
                <c:pt idx="3">
                  <c:v>Waterbody NTC</c:v>
                </c:pt>
                <c:pt idx="4">
                  <c:v>TGRE OLM T</c:v>
                </c:pt>
                <c:pt idx="5">
                  <c:v>End Depth</c:v>
                </c:pt>
                <c:pt idx="6">
                  <c:v>Waterbody WC</c:v>
                </c:pt>
                <c:pt idx="7">
                  <c:v>UVRE TLM U2</c:v>
                </c:pt>
                <c:pt idx="8">
                  <c:v>TGRE TLM T1</c:v>
                </c:pt>
                <c:pt idx="9">
                  <c:v>Waterbody EK</c:v>
                </c:pt>
                <c:pt idx="10">
                  <c:v>TGRE ALGAE</c:v>
                </c:pt>
              </c:strCache>
            </c:strRef>
          </c:cat>
          <c:val>
            <c:numRef>
              <c:f>Sheet1!$G$21:$G$31</c:f>
              <c:numCache>
                <c:formatCode>General</c:formatCode>
                <c:ptCount val="11"/>
                <c:pt idx="0">
                  <c:v>100</c:v>
                </c:pt>
                <c:pt idx="1">
                  <c:v>53.3</c:v>
                </c:pt>
                <c:pt idx="2">
                  <c:v>29.238</c:v>
                </c:pt>
                <c:pt idx="3">
                  <c:v>13.53</c:v>
                </c:pt>
                <c:pt idx="4">
                  <c:v>12.653</c:v>
                </c:pt>
                <c:pt idx="5">
                  <c:v>11.545999999999999</c:v>
                </c:pt>
                <c:pt idx="6">
                  <c:v>9.9540000000000006</c:v>
                </c:pt>
                <c:pt idx="7">
                  <c:v>4.59</c:v>
                </c:pt>
                <c:pt idx="8">
                  <c:v>2.9540000000000002</c:v>
                </c:pt>
                <c:pt idx="9">
                  <c:v>1.595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3D-4E6B-BBC9-521A13D23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0083776"/>
        <c:axId val="510081816"/>
      </c:barChart>
      <c:catAx>
        <c:axId val="51008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81816"/>
        <c:crosses val="autoZero"/>
        <c:auto val="1"/>
        <c:lblAlgn val="ctr"/>
        <c:lblOffset val="100"/>
        <c:noMultiLvlLbl val="0"/>
      </c:catAx>
      <c:valAx>
        <c:axId val="51008181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8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ginning Logo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9652001" y="6601478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9652001" y="6601478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9652001" y="6601478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9652001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5376902" y="3032126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9652001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5376902" y="3032126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9652001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5376902" y="3032126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5376902" y="3032126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3" name="TextBox 22"/>
          <p:cNvSpPr txBox="1"/>
          <p:nvPr/>
        </p:nvSpPr>
        <p:spPr>
          <a:xfrm>
            <a:off x="9629260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09773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ub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1472332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6"/>
            <a:ext cx="719667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5"/>
            <a:ext cx="11472333" cy="2393209"/>
          </a:xfrm>
        </p:spPr>
        <p:txBody>
          <a:bodyPr lIns="457200" tIns="457200" rIns="457200" bIns="45720"/>
          <a:lstStyle>
            <a:lvl1pPr>
              <a:lnSpc>
                <a:spcPts val="4533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11472335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1219170" rtl="0" eaLnBrk="1" latinLnBrk="0" hangingPunct="1">
              <a:lnSpc>
                <a:spcPts val="3200"/>
              </a:lnSpc>
              <a:spcBef>
                <a:spcPts val="0"/>
              </a:spcBef>
              <a:buNone/>
              <a:defRPr lang="en-US" sz="32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82651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11472335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5"/>
            <a:ext cx="719667" cy="368511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5"/>
            <a:ext cx="11472333" cy="2393209"/>
          </a:xfrm>
        </p:spPr>
        <p:txBody>
          <a:bodyPr lIns="457200" tIns="457200" rIns="457200" bIns="45720"/>
          <a:lstStyle>
            <a:lvl1pPr>
              <a:lnSpc>
                <a:spcPts val="4533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11472335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1219170" rtl="0" eaLnBrk="1" latinLnBrk="0" hangingPunct="1">
              <a:lnSpc>
                <a:spcPts val="3200"/>
              </a:lnSpc>
              <a:spcBef>
                <a:spcPts val="0"/>
              </a:spcBef>
              <a:buNone/>
              <a:defRPr lang="en-US" sz="32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56681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64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11488007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147233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16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3" y="1"/>
            <a:ext cx="6453716" cy="31728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4" y="3225939"/>
            <a:ext cx="6453715" cy="3632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5738285" cy="51011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5746124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" y="186267"/>
            <a:ext cx="5738284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6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5" y="-1"/>
            <a:ext cx="6453716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5746124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" y="186267"/>
            <a:ext cx="5738284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77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11488007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147233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6"/>
            <a:ext cx="719667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34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12207673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2191019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60384"/>
            <a:ext cx="5738284" cy="209761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5790368" y="4760384"/>
            <a:ext cx="5681965" cy="2097616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521133" y="4760384"/>
            <a:ext cx="670867" cy="209761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49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7"/>
            <a:ext cx="12208656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2192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172885"/>
            <a:ext cx="12192000" cy="36851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4154071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278320"/>
            <a:ext cx="573828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2085380"/>
            <a:ext cx="5753957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186267"/>
            <a:ext cx="5738284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5" y="-1"/>
            <a:ext cx="6453716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4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4" y="1"/>
            <a:ext cx="5734049" cy="634788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5738284" cy="31728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6"/>
            <a:ext cx="719667" cy="3174999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6347885"/>
            <a:ext cx="5738284" cy="51003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29260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56026" y="3435349"/>
            <a:ext cx="5571673" cy="2006600"/>
          </a:xfrm>
        </p:spPr>
        <p:txBody>
          <a:bodyPr anchor="ctr">
            <a:noAutofit/>
          </a:bodyPr>
          <a:lstStyle>
            <a:lvl1pPr>
              <a:lnSpc>
                <a:spcPts val="4267"/>
              </a:lnSpc>
              <a:defRPr sz="4267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505884" y="5445521"/>
            <a:ext cx="721947" cy="398447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98475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3" y="1"/>
            <a:ext cx="6453716" cy="31728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4" y="3225939"/>
            <a:ext cx="6453715" cy="3632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5738285" cy="51011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278320"/>
            <a:ext cx="573828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2085380"/>
            <a:ext cx="5753957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1" y="186267"/>
            <a:ext cx="5738284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09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78320"/>
            <a:ext cx="1147233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2085380"/>
            <a:ext cx="11488007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147233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5"/>
            <a:ext cx="719667" cy="368511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61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78320"/>
            <a:ext cx="12191019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2085380"/>
            <a:ext cx="12207673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2191019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521133" y="4760384"/>
            <a:ext cx="670867" cy="209761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60384"/>
            <a:ext cx="5738284" cy="209761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5790368" y="4760384"/>
            <a:ext cx="5681965" cy="2097616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756088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4760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0"/>
            <a:ext cx="12192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1"/>
            <a:ext cx="12192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91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8555451" cy="4760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0"/>
            <a:ext cx="12192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1"/>
            <a:ext cx="12192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8604251" y="0"/>
            <a:ext cx="3587749" cy="476038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862114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2721" y="1750483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2721" y="49741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3177541" y="1750483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6182361" y="1750483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9187181" y="1750483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77541" y="49741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182361" y="49741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87181" y="49741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21920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14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2721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2721" y="3451579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3177541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6182361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9187181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77541" y="3451579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182361" y="3451579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87181" y="3451579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72721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72721" y="621349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3177541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6182361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9187181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177541" y="621349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182361" y="621349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9187181" y="621349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21920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08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2721" y="190500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2721" y="27135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3177541" y="190500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6182361" y="190500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9187181" y="190500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77541" y="27135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182361" y="27135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87181" y="27135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72721" y="3363854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72721" y="588692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3177541" y="3363854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6182361" y="3363854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9187181" y="3363854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177541" y="588692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182361" y="588692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9187181" y="588692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36" y="6483789"/>
            <a:ext cx="1038457" cy="1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89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5788761" y="-1059"/>
            <a:ext cx="5630537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4" y="0"/>
            <a:ext cx="5738288" cy="31728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8655825" y="3224091"/>
            <a:ext cx="2763473" cy="28164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224092"/>
            <a:ext cx="2870199" cy="281644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922793" y="3224092"/>
            <a:ext cx="2815491" cy="281644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5790368" y="3224092"/>
            <a:ext cx="2813883" cy="281644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11472333" y="1"/>
            <a:ext cx="719667" cy="6040540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040541"/>
            <a:ext cx="12192000" cy="8174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6158089"/>
            <a:ext cx="28702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2870201" y="6158089"/>
            <a:ext cx="2865967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736168" y="6158089"/>
            <a:ext cx="2868083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8604251" y="6158089"/>
            <a:ext cx="2868083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870201" y="527433"/>
            <a:ext cx="2865967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8556698" y="527433"/>
            <a:ext cx="2865967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263149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5738285" cy="634365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89491" y="0"/>
            <a:ext cx="6402509" cy="632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5738285" cy="51011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47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5" y="-1"/>
            <a:ext cx="5734049" cy="317288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2885"/>
            <a:ext cx="2870200" cy="3685116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992" y="4840659"/>
            <a:ext cx="6251008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1219170" rtl="0" eaLnBrk="1" latinLnBrk="0" hangingPunct="1">
              <a:lnSpc>
                <a:spcPts val="3200"/>
              </a:lnSpc>
              <a:spcBef>
                <a:spcPts val="0"/>
              </a:spcBef>
              <a:buNone/>
              <a:defRPr lang="en-US" sz="32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870201" y="3172885"/>
            <a:ext cx="2868084" cy="368511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5738284" cy="31728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5940992" y="3377794"/>
            <a:ext cx="6251008" cy="1478593"/>
          </a:xfrm>
        </p:spPr>
        <p:txBody>
          <a:bodyPr>
            <a:noAutofit/>
          </a:bodyPr>
          <a:lstStyle>
            <a:lvl1pPr>
              <a:lnSpc>
                <a:spcPts val="4267"/>
              </a:lnSpc>
              <a:defRPr sz="4267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Freeform 6"/>
          <p:cNvSpPr>
            <a:spLocks noChangeAspect="1" noEditPoints="1"/>
          </p:cNvSpPr>
          <p:nvPr/>
        </p:nvSpPr>
        <p:spPr bwMode="auto">
          <a:xfrm>
            <a:off x="6278357" y="5959058"/>
            <a:ext cx="721947" cy="398447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9629260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505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5787085" y="0"/>
            <a:ext cx="6404915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4" y="0"/>
            <a:ext cx="5738288" cy="31728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8653051" y="3225936"/>
            <a:ext cx="3538949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225936"/>
            <a:ext cx="2870199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920677" y="3225936"/>
            <a:ext cx="2817608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5790368" y="3225937"/>
            <a:ext cx="2813883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04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5787085" y="3225936"/>
            <a:ext cx="6404915" cy="36320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4" y="0"/>
            <a:ext cx="5738288" cy="31728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8653051" y="1"/>
            <a:ext cx="3538949" cy="317288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225938"/>
            <a:ext cx="2870199" cy="36320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920677" y="3225938"/>
            <a:ext cx="2817608" cy="36320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5790367" y="-1"/>
            <a:ext cx="2813884" cy="317288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98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roj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12060" y="1755893"/>
            <a:ext cx="11113272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133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12060" y="663841"/>
            <a:ext cx="11113272" cy="1164167"/>
          </a:xfrm>
        </p:spPr>
        <p:txBody>
          <a:bodyPr/>
          <a:lstStyle>
            <a:lvl1pPr>
              <a:defRPr sz="2667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13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12060" y="1755893"/>
            <a:ext cx="11113272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 algn="r">
              <a:lnSpc>
                <a:spcPts val="2667"/>
              </a:lnSpc>
              <a:spcBef>
                <a:spcPts val="0"/>
              </a:spcBef>
              <a:buNone/>
              <a:defRPr lang="en-US" sz="2133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12060" y="663841"/>
            <a:ext cx="11113272" cy="1164167"/>
          </a:xfrm>
        </p:spPr>
        <p:txBody>
          <a:bodyPr/>
          <a:lstStyle>
            <a:lvl1pPr algn="r">
              <a:defRPr sz="2667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52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36" y="6483789"/>
            <a:ext cx="1038457" cy="1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40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04794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s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27" name="TextBox 26"/>
            <p:cNvSpPr txBox="1"/>
            <p:nvPr/>
          </p:nvSpPr>
          <p:spPr>
            <a:xfrm>
              <a:off x="819293" y="1189170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1.51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293" y="2379663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0.21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293" y="3570280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1.09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20966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4.41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03713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0.29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3188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2.06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293" y="4764613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2.39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52485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2.65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819293" y="1189170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1.51</a:t>
              </a:r>
              <a:endParaRPr lang="en-US" sz="16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819293" y="2379663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0.21</a:t>
              </a:r>
              <a:endParaRPr lang="en-US" sz="16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819293" y="3570280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1.09</a:t>
              </a:r>
              <a:endParaRPr lang="en-US" sz="16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8620966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4.41</a:t>
              </a:r>
              <a:endParaRPr lang="en-US" sz="16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4303713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0.29</a:t>
              </a:r>
              <a:endParaRPr lang="en-US" sz="16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453188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2.06</a:t>
              </a:r>
              <a:endParaRPr lang="en-US" sz="16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819293" y="4764613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2.39</a:t>
              </a:r>
              <a:endParaRPr lang="en-US" sz="16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2152485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2.65</a:t>
              </a:r>
              <a:endParaRPr lang="en-US" sz="1600" b="1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53" name="Straight Connector 52"/>
            <p:cNvCxnSpPr/>
            <p:nvPr userDrawn="1"/>
          </p:nvCxnSpPr>
          <p:spPr>
            <a:xfrm>
              <a:off x="2152650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430371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644273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8600145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0" y="11891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0" y="23702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0" y="3560895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75152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413" y="1304385"/>
              <a:ext cx="1925537" cy="188663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725620" y="1035550"/>
              <a:ext cx="4186145" cy="360815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133" b="1" dirty="0" smtClean="0">
                  <a:solidFill>
                    <a:srgbClr val="000000"/>
                  </a:solidFill>
                </a:rPr>
                <a:t>REPOSITION OR</a:t>
              </a:r>
              <a:r>
                <a:rPr lang="en-US" sz="2133" b="1" baseline="0" dirty="0" smtClean="0">
                  <a:solidFill>
                    <a:srgbClr val="000000"/>
                  </a:solidFill>
                </a:rPr>
                <a:t> CREATE GUIDES ON GRID</a:t>
              </a:r>
              <a:endParaRPr lang="en-US" sz="2133" b="1" dirty="0" smtClean="0">
                <a:solidFill>
                  <a:srgbClr val="000000"/>
                </a:solidFill>
              </a:endParaRP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If a guide is accidentally moved or you start with a blank document that does not have guides placed do the following: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baseline="0" dirty="0" smtClean="0">
                  <a:solidFill>
                    <a:srgbClr val="000000"/>
                  </a:solidFill>
                </a:rPr>
                <a:t>Turn on Snap to Grid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baseline="0" dirty="0" smtClean="0">
                  <a:solidFill>
                    <a:srgbClr val="000000"/>
                  </a:solidFill>
                </a:rPr>
                <a:t>Set grid settings to .042 inches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baseline="0" dirty="0" smtClean="0">
                  <a:solidFill>
                    <a:srgbClr val="000000"/>
                  </a:solidFill>
                </a:rPr>
                <a:t>Turn on both Guide Settings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baseline="0" dirty="0" smtClean="0">
                  <a:solidFill>
                    <a:srgbClr val="000000"/>
                  </a:solidFill>
                </a:rPr>
                <a:t>Use the lines and grey measurements on this slide to position guides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baseline="0" dirty="0" smtClean="0">
                  <a:solidFill>
                    <a:srgbClr val="000000"/>
                  </a:solidFill>
                </a:rPr>
                <a:t>To move guides, click on guide outside of slide in grey area and drag to position.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baseline="0" dirty="0" smtClean="0">
                  <a:solidFill>
                    <a:srgbClr val="000000"/>
                  </a:solidFill>
                </a:rPr>
                <a:t>To add new guides, click on a guide outside of slide in grey area while holding CTRL and drag </a:t>
              </a:r>
              <a:br>
                <a:rPr lang="en-US" sz="2133" baseline="0" dirty="0" smtClean="0">
                  <a:solidFill>
                    <a:srgbClr val="000000"/>
                  </a:solidFill>
                </a:rPr>
              </a:br>
              <a:r>
                <a:rPr lang="en-US" sz="2133" baseline="0" dirty="0" smtClean="0">
                  <a:solidFill>
                    <a:srgbClr val="000000"/>
                  </a:solidFill>
                </a:rPr>
                <a:t>to position 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835" y="3307251"/>
              <a:ext cx="2468680" cy="1595861"/>
            </a:xfrm>
            <a:prstGeom prst="rect">
              <a:avLst/>
            </a:prstGeom>
            <a:ln w="76200">
              <a:solidFill>
                <a:schemeClr val="accent2"/>
              </a:solidFill>
              <a:miter lim="800000"/>
            </a:ln>
          </p:spPr>
        </p:pic>
        <p:sp>
          <p:nvSpPr>
            <p:cNvPr id="64" name="Rectangle 63"/>
            <p:cNvSpPr/>
            <p:nvPr userDrawn="1"/>
          </p:nvSpPr>
          <p:spPr>
            <a:xfrm>
              <a:off x="3112610" y="3416660"/>
              <a:ext cx="576075" cy="5129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6351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EditPoints="1"/>
          </p:cNvSpPr>
          <p:nvPr/>
        </p:nvSpPr>
        <p:spPr bwMode="auto">
          <a:xfrm>
            <a:off x="11559661" y="6450541"/>
            <a:ext cx="548640" cy="30480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36" y="6483789"/>
            <a:ext cx="1038457" cy="1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28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908D06-E2EE-463F-82FB-A8CEA80B5B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5" y="6328780"/>
            <a:ext cx="793900" cy="48741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DD0125"/>
              </a:clrFrom>
              <a:clrTo>
                <a:srgbClr val="DD01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43" y="6393228"/>
            <a:ext cx="1226597" cy="35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0226" y="6357946"/>
            <a:ext cx="683034" cy="4290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695" y="6225309"/>
            <a:ext cx="11359687" cy="36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36" y="6483789"/>
            <a:ext cx="1038457" cy="1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5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F872-4881-43FB-B9C3-63BD3FF74AA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908D06-E2EE-463F-82FB-A8CEA80B5B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36" y="6483789"/>
            <a:ext cx="1038457" cy="1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8604251" y="3172886"/>
            <a:ext cx="2868083" cy="3174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870201" y="1"/>
            <a:ext cx="5726641" cy="317288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1"/>
            <a:ext cx="719667" cy="6347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1" y="-1"/>
            <a:ext cx="287020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5738284" y="6347885"/>
            <a:ext cx="2858557" cy="510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870201" y="6347883"/>
            <a:ext cx="2868084" cy="51490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7222547" y="3869341"/>
            <a:ext cx="721947" cy="398447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9629260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01637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908D06-E2EE-463F-82FB-A8CEA80B5B5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36" y="6483789"/>
            <a:ext cx="1038457" cy="1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4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11472333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68095" y="5357035"/>
            <a:ext cx="10804240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1219170" rtl="0" eaLnBrk="1" latinLnBrk="0" hangingPunct="1">
              <a:lnSpc>
                <a:spcPts val="3200"/>
              </a:lnSpc>
              <a:spcBef>
                <a:spcPts val="0"/>
              </a:spcBef>
              <a:buNone/>
              <a:defRPr lang="en-US" sz="32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668095" y="3941068"/>
            <a:ext cx="10804240" cy="1478593"/>
          </a:xfrm>
        </p:spPr>
        <p:txBody>
          <a:bodyPr>
            <a:noAutofit/>
          </a:bodyPr>
          <a:lstStyle>
            <a:lvl1pPr>
              <a:lnSpc>
                <a:spcPts val="4267"/>
              </a:lnSpc>
              <a:defRPr sz="4267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Cover title click here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6"/>
            <a:ext cx="719667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13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5738285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150810" y="1205773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7239200" y="1332302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150810" y="232511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7239200" y="2451643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150810" y="344271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7239200" y="3569243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150810" y="456031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7239200" y="4686843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405908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91779" y="1954722"/>
            <a:ext cx="149332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05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380171" y="2081251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91779" y="3074064"/>
            <a:ext cx="149332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06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380171" y="32005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91779" y="4191664"/>
            <a:ext cx="149332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07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380171" y="43181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291779" y="5309264"/>
            <a:ext cx="149332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08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7380171" y="54357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48510" y="1954722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536901" y="2081251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48510" y="307406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36901" y="32005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48510" y="419166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36901" y="43181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48510" y="530926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536901" y="54357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32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5" y="-1"/>
            <a:ext cx="6453716" cy="15853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3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1" y="-1"/>
            <a:ext cx="5738284" cy="158538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11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1472332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6"/>
            <a:ext cx="719667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6" y="3778253"/>
            <a:ext cx="2683935" cy="2472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5333" b="1" kern="1200" spc="-4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746741" indent="-38099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858094" y="4447954"/>
            <a:ext cx="7834620" cy="1484993"/>
          </a:xfrm>
        </p:spPr>
        <p:txBody>
          <a:bodyPr anchor="b"/>
          <a:lstStyle>
            <a:lvl1pPr>
              <a:lnSpc>
                <a:spcPts val="4533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60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11472335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6" y="3778253"/>
            <a:ext cx="2683935" cy="2472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5333" b="1" kern="1200" spc="-400" dirty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746741" indent="-38099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5"/>
            <a:ext cx="719667" cy="368511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858094" y="4447954"/>
            <a:ext cx="7834620" cy="1484993"/>
          </a:xfrm>
        </p:spPr>
        <p:txBody>
          <a:bodyPr anchor="b"/>
          <a:lstStyle>
            <a:lvl1pPr>
              <a:lnSpc>
                <a:spcPts val="4533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2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86267"/>
            <a:ext cx="12192000" cy="11641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585384"/>
            <a:ext cx="12192000" cy="4290483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65695" y="6328780"/>
            <a:ext cx="793900" cy="48741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3" cstate="print">
            <a:clrChange>
              <a:clrFrom>
                <a:srgbClr val="DD0125"/>
              </a:clrFrom>
              <a:clrTo>
                <a:srgbClr val="DD01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43" y="6393228"/>
            <a:ext cx="1226597" cy="35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1080226" y="6357946"/>
            <a:ext cx="683034" cy="42908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5695" y="6225309"/>
            <a:ext cx="11359687" cy="36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36" y="6483789"/>
            <a:ext cx="1038457" cy="1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9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ts val="3467"/>
        </a:lnSpc>
        <a:spcBef>
          <a:spcPct val="0"/>
        </a:spcBef>
        <a:buNone/>
        <a:defRPr sz="32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24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87668" indent="-243834" algn="l" defTabSz="121917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243834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5336" indent="-243834" algn="l" defTabSz="121917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19170" indent="-243834" algn="l" defTabSz="121917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981150" algn="l"/>
        </a:tabLst>
        <a:defRPr sz="146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61" y="553019"/>
            <a:ext cx="5029778" cy="2387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Confirming Laser-Induced Fluorescence NAPL Delineation in Newtown Creek Superfund 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7560" y="4980087"/>
            <a:ext cx="5029778" cy="1332271"/>
          </a:xfrm>
        </p:spPr>
        <p:txBody>
          <a:bodyPr>
            <a:normAutofit/>
          </a:bodyPr>
          <a:lstStyle/>
          <a:p>
            <a:r>
              <a:rPr lang="en-US" sz="1200" dirty="0" smtClean="0"/>
              <a:t>Eleventh </a:t>
            </a:r>
            <a:r>
              <a:rPr lang="en-US" sz="1200" dirty="0"/>
              <a:t>International Conference on Remediation of Chlorinated and Recalcitrant Compounds </a:t>
            </a:r>
            <a:endParaRPr lang="en-US" sz="1200" dirty="0" smtClean="0"/>
          </a:p>
          <a:p>
            <a:r>
              <a:rPr lang="en-US" sz="1200" dirty="0" smtClean="0"/>
              <a:t>Palm </a:t>
            </a:r>
            <a:r>
              <a:rPr lang="en-US" sz="1200" dirty="0"/>
              <a:t>Springs, </a:t>
            </a:r>
            <a:r>
              <a:rPr lang="en-US" sz="1200" dirty="0" smtClean="0"/>
              <a:t>California</a:t>
            </a:r>
          </a:p>
          <a:p>
            <a:r>
              <a:rPr lang="en-US" sz="1200" dirty="0" smtClean="0"/>
              <a:t> April </a:t>
            </a:r>
            <a:r>
              <a:rPr lang="en-US" sz="1200" dirty="0"/>
              <a:t>8-12, </a:t>
            </a:r>
            <a:r>
              <a:rPr lang="en-US" sz="1200" dirty="0" smtClean="0"/>
              <a:t>2018 </a:t>
            </a:r>
          </a:p>
          <a:p>
            <a:r>
              <a:rPr lang="en-US" sz="1200" dirty="0" smtClean="0"/>
              <a:t>Session</a:t>
            </a:r>
            <a:r>
              <a:rPr lang="en-US" sz="1200" dirty="0"/>
              <a:t>: H3. High-Resolution Site Characterization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4061" y="3157126"/>
            <a:ext cx="56002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Shane </a:t>
            </a:r>
            <a:r>
              <a:rPr lang="en-US" dirty="0" smtClean="0"/>
              <a:t>McDonald, </a:t>
            </a:r>
            <a:r>
              <a:rPr lang="en-US" dirty="0"/>
              <a:t>(shane.mcdonald@hdrinc.com) </a:t>
            </a:r>
            <a:r>
              <a:rPr lang="en-US" dirty="0" smtClean="0"/>
              <a:t>HDR Inc. </a:t>
            </a:r>
          </a:p>
          <a:p>
            <a:pPr algn="ctr"/>
            <a:r>
              <a:rPr lang="en-US" dirty="0" smtClean="0"/>
              <a:t>Chitra Prabhu,  HDR </a:t>
            </a:r>
            <a:r>
              <a:rPr lang="en-US" dirty="0"/>
              <a:t>Inc</a:t>
            </a:r>
            <a:r>
              <a:rPr lang="en-US" dirty="0" smtClean="0"/>
              <a:t>. </a:t>
            </a:r>
          </a:p>
          <a:p>
            <a:pPr algn="ctr"/>
            <a:r>
              <a:rPr lang="en-US" dirty="0" smtClean="0"/>
              <a:t>Solomon Gbondo-Tugbawa, Louis </a:t>
            </a:r>
            <a:r>
              <a:rPr lang="en-US" dirty="0"/>
              <a:t>Berger </a:t>
            </a:r>
            <a:r>
              <a:rPr lang="en-US" dirty="0" smtClean="0"/>
              <a:t>U.S.</a:t>
            </a:r>
          </a:p>
          <a:p>
            <a:pPr algn="ctr"/>
            <a:r>
              <a:rPr lang="en-US" dirty="0" smtClean="0"/>
              <a:t>Ron Weissbard, NYCDEP</a:t>
            </a:r>
          </a:p>
          <a:p>
            <a:pPr algn="ctr"/>
            <a:r>
              <a:rPr lang="en-US" dirty="0" smtClean="0"/>
              <a:t>Randy </a:t>
            </a:r>
            <a:r>
              <a:rPr lang="en-US" dirty="0"/>
              <a:t>St. </a:t>
            </a:r>
            <a:r>
              <a:rPr lang="en-US" dirty="0" smtClean="0"/>
              <a:t>Germain, Dakota Technologies</a:t>
            </a:r>
          </a:p>
          <a:p>
            <a:pPr algn="ctr"/>
            <a:r>
              <a:rPr lang="en-US" dirty="0" smtClean="0"/>
              <a:t>John Kern, Kern Statistical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2" y="553018"/>
            <a:ext cx="6639417" cy="4979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2109" y="5624945"/>
            <a:ext cx="40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Discharge at Brooklyn Union Gas Plant, 1941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80698" y="6296122"/>
            <a:ext cx="5311302" cy="561878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ctr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60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smtClean="0"/>
              <a:t>Predicting NAPL with LIF</a:t>
            </a:r>
            <a:endParaRPr lang="en-US" sz="32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D94CB7-7FC8-4D7F-B7BC-8E5FC46755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61" y="180354"/>
            <a:ext cx="7324132" cy="585930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743199" y="1293962"/>
            <a:ext cx="1768416" cy="862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12282" y="1289648"/>
            <a:ext cx="1768416" cy="862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05621" y="1281021"/>
            <a:ext cx="1768416" cy="862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43199" y="3197524"/>
            <a:ext cx="1768416" cy="862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90226" y="3206151"/>
            <a:ext cx="1768416" cy="862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05621" y="3214778"/>
            <a:ext cx="1768416" cy="862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199" y="5126964"/>
            <a:ext cx="1768416" cy="862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90226" y="5125799"/>
            <a:ext cx="1768416" cy="862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14247" y="5120320"/>
            <a:ext cx="1768416" cy="862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0"/>
            <a:ext cx="286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Shake Test Results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248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880698" y="6296122"/>
            <a:ext cx="5311302" cy="561878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ctr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60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smtClean="0"/>
              <a:t>Predicting NAPL with LIF</a:t>
            </a:r>
            <a:endParaRPr lang="en-US" sz="3200" kern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4C71-BFA0-4111-8148-D3F564A57E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86" y="0"/>
            <a:ext cx="8112608" cy="608445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3057728" y="2905328"/>
            <a:ext cx="6478621" cy="648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60534" y="1118682"/>
            <a:ext cx="25941" cy="358626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51634" y="2395665"/>
            <a:ext cx="144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False Negative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4937" y="3123479"/>
            <a:ext cx="136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False Positive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24" y="82379"/>
            <a:ext cx="2386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TARGOST Results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5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80698" y="6296122"/>
            <a:ext cx="5311302" cy="561878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ctr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60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smtClean="0"/>
              <a:t>Predicting NAPL with LIF</a:t>
            </a:r>
            <a:endParaRPr lang="en-US" sz="32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67135D-D7D2-4228-8486-513342CF7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71" y="0"/>
            <a:ext cx="7490114" cy="5992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371" y="0"/>
            <a:ext cx="284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Comparison to NNLS Identified Signals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48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80698" y="6296122"/>
            <a:ext cx="5311302" cy="561878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ctr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60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smtClean="0"/>
              <a:t>Predicting NAPL with LIF</a:t>
            </a:r>
            <a:endParaRPr lang="en-US" sz="32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18D7F3-56A9-47B5-A0DC-57F17891A6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87" y="160778"/>
            <a:ext cx="7536263" cy="565219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889115" y="2846962"/>
            <a:ext cx="6478621" cy="648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891718" y="897738"/>
            <a:ext cx="3242" cy="389844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6957" y="2233537"/>
            <a:ext cx="144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False Negative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656" y="3395853"/>
            <a:ext cx="136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False Positive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52" y="17300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UVOST Results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05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80698" y="6296122"/>
            <a:ext cx="5311302" cy="561878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ctr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60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smtClean="0"/>
              <a:t>Predicting NAPL with LIF</a:t>
            </a:r>
            <a:endParaRPr lang="en-US" sz="32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78766" y="3387404"/>
            <a:ext cx="8194567" cy="2849563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668" indent="-243834" algn="l" defTabSz="121917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243834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5336" indent="-243834" algn="l" defTabSz="121917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170" indent="-243834" algn="l" defTabSz="121917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981150" algn="l"/>
              </a:tabLst>
              <a:defRPr sz="14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Training data is split into 10 random subsets</a:t>
            </a:r>
          </a:p>
          <a:p>
            <a:r>
              <a:rPr lang="en-US" smtClean="0"/>
              <a:t>Train model on 9 subsets and test on remaining data</a:t>
            </a:r>
          </a:p>
          <a:p>
            <a:r>
              <a:rPr lang="en-US" smtClean="0"/>
              <a:t>Repeat 10 times with a different test set each time</a:t>
            </a:r>
          </a:p>
          <a:p>
            <a:r>
              <a:rPr lang="en-US" smtClean="0"/>
              <a:t>Models identified based on best prediction of Test Set</a:t>
            </a:r>
          </a:p>
          <a:p>
            <a:pPr lvl="1"/>
            <a:r>
              <a:rPr lang="en-US" sz="2400" smtClean="0"/>
              <a:t>Best subsets of variables</a:t>
            </a:r>
          </a:p>
          <a:p>
            <a:pPr lvl="1"/>
            <a:r>
              <a:rPr lang="en-US" sz="2400" smtClean="0"/>
              <a:t>Best algorithms</a:t>
            </a:r>
          </a:p>
          <a:p>
            <a:pPr marL="0" indent="0">
              <a:buFont typeface="Wingdings" pitchFamily="2" charset="2"/>
              <a:buNone/>
            </a:pPr>
            <a:endParaRPr lang="en-US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59" y="1284809"/>
            <a:ext cx="3682801" cy="2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19" y="553061"/>
            <a:ext cx="3164984" cy="226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914380" y="768067"/>
            <a:ext cx="1066800" cy="7286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Curved Connector 7"/>
          <p:cNvCxnSpPr>
            <a:stCxn id="7" idx="6"/>
          </p:cNvCxnSpPr>
          <p:nvPr/>
        </p:nvCxnSpPr>
        <p:spPr>
          <a:xfrm>
            <a:off x="5981180" y="1132398"/>
            <a:ext cx="1219200" cy="364331"/>
          </a:xfrm>
          <a:prstGeom prst="curved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4064" y="646435"/>
            <a:ext cx="215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Training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0308" y="953198"/>
            <a:ext cx="134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Test set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9054452" y="1184031"/>
            <a:ext cx="175856" cy="299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80698" y="6296122"/>
            <a:ext cx="5311302" cy="561878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ctr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60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smtClean="0"/>
              <a:t>Predicting NAPL with LIF</a:t>
            </a:r>
            <a:endParaRPr lang="en-US" sz="3200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51085" y="71336"/>
            <a:ext cx="7536264" cy="53340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32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Neural Network Algorithm Results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67841" y="909536"/>
            <a:ext cx="8305800" cy="4525962"/>
          </a:xfrm>
          <a:prstGeom prst="rect">
            <a:avLst/>
          </a:prstGeom>
        </p:spPr>
        <p:txBody>
          <a:bodyPr/>
          <a:lstStyle>
            <a:lvl1pPr marL="243834" indent="-243834" algn="l" defTabSz="121917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668" indent="-243834" algn="l" defTabSz="121917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243834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5336" indent="-243834" algn="l" defTabSz="121917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170" indent="-243834" algn="l" defTabSz="121917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981150" algn="l"/>
              </a:tabLst>
              <a:defRPr sz="14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Previous base line method used to identify NAPL where TG Re &gt; 10%</a:t>
            </a:r>
          </a:p>
          <a:p>
            <a:r>
              <a:rPr lang="en-US" smtClean="0"/>
              <a:t>Leveraging machine learning reduced false negative rate by over 60%</a:t>
            </a:r>
          </a:p>
          <a:p>
            <a:r>
              <a:rPr lang="en-US" smtClean="0"/>
              <a:t>Preliminary results developed from 147 samples and are expected to be refined and improved with more data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8B63922-DA62-46C0-A110-CF625BCEC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421745"/>
              </p:ext>
            </p:extLst>
          </p:nvPr>
        </p:nvGraphicFramePr>
        <p:xfrm>
          <a:off x="2629545" y="2723068"/>
          <a:ext cx="6724758" cy="343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2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80698" y="6296122"/>
            <a:ext cx="5311302" cy="561878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ctr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60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smtClean="0"/>
              <a:t>Predicting NAPL with LIF</a:t>
            </a:r>
            <a:endParaRPr lang="en-US" sz="3200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0689" y="350196"/>
            <a:ext cx="9507452" cy="53340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32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Neural Network Algorithm Variable Importance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6461" y="1061180"/>
            <a:ext cx="8546000" cy="1861152"/>
          </a:xfrm>
          <a:prstGeom prst="rect">
            <a:avLst/>
          </a:prstGeom>
        </p:spPr>
        <p:txBody>
          <a:bodyPr/>
          <a:lstStyle>
            <a:lvl1pPr marL="243834" indent="-243834" algn="l" defTabSz="121917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668" indent="-243834" algn="l" defTabSz="121917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243834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5336" indent="-243834" algn="l" defTabSz="121917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170" indent="-243834" algn="l" defTabSz="121917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981150" algn="l"/>
              </a:tabLst>
              <a:defRPr sz="14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Relative variable importance determined by creating a model with each individual variable</a:t>
            </a:r>
          </a:p>
          <a:p>
            <a:r>
              <a:rPr lang="en-US" dirty="0" smtClean="0"/>
              <a:t>Quantifying and comparing model accuracy with each variable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9D5479F-7F1F-4493-B5AB-B46BC004E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055354"/>
              </p:ext>
            </p:extLst>
          </p:nvPr>
        </p:nvGraphicFramePr>
        <p:xfrm>
          <a:off x="2058608" y="2377068"/>
          <a:ext cx="4204835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8FA346D8-9304-40B5-A624-1CBF76EEA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990385"/>
              </p:ext>
            </p:extLst>
          </p:nvPr>
        </p:nvGraphicFramePr>
        <p:xfrm>
          <a:off x="6559391" y="2380878"/>
          <a:ext cx="4002019" cy="324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38597" y="5728822"/>
            <a:ext cx="309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Silver Bullet Variable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24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80698" y="6296122"/>
            <a:ext cx="5311302" cy="561878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ctr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60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smtClean="0"/>
              <a:t>Predicting NAPL with LIF</a:t>
            </a:r>
            <a:endParaRPr lang="en-US" sz="320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9746" y="233464"/>
            <a:ext cx="9870332" cy="53340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32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Machine Learning Models for NAPL Delineation</a:t>
            </a:r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5648105" y="949081"/>
            <a:ext cx="2544418" cy="12620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 Positive Shake Test</a:t>
            </a:r>
          </a:p>
        </p:txBody>
      </p:sp>
      <p:cxnSp>
        <p:nvCxnSpPr>
          <p:cNvPr id="11" name="Straight Arrow Connector 10"/>
          <p:cNvCxnSpPr>
            <a:stCxn id="8" idx="2"/>
            <a:endCxn id="14" idx="0"/>
          </p:cNvCxnSpPr>
          <p:nvPr/>
        </p:nvCxnSpPr>
        <p:spPr>
          <a:xfrm flipH="1">
            <a:off x="5912549" y="2211086"/>
            <a:ext cx="1007765" cy="8649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13" idx="0"/>
          </p:cNvCxnSpPr>
          <p:nvPr/>
        </p:nvCxnSpPr>
        <p:spPr>
          <a:xfrm>
            <a:off x="6920314" y="2211086"/>
            <a:ext cx="2154079" cy="23841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7655808" y="4595226"/>
            <a:ext cx="2837169" cy="121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 PAH </a:t>
            </a:r>
          </a:p>
          <a:p>
            <a:pPr algn="ctr"/>
            <a:r>
              <a:rPr lang="en-US" sz="2400" dirty="0"/>
              <a:t>Bearing NAPL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4566325" y="3076058"/>
            <a:ext cx="2692448" cy="121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Predicted </a:t>
            </a:r>
          </a:p>
          <a:p>
            <a:pPr algn="ctr"/>
            <a:r>
              <a:rPr lang="en-US" sz="2400" dirty="0" err="1"/>
              <a:t>tPAH</a:t>
            </a:r>
            <a:r>
              <a:rPr lang="en-US" sz="2400" dirty="0"/>
              <a:t> &gt; 100ppm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4793041" y="4898502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Yes</a:t>
            </a: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5250241" y="4295258"/>
            <a:ext cx="662308" cy="6032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6164641" y="4898502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</a:t>
            </a:r>
          </a:p>
        </p:txBody>
      </p:sp>
      <p:cxnSp>
        <p:nvCxnSpPr>
          <p:cNvPr id="18" name="Straight Arrow Connector 17"/>
          <p:cNvCxnSpPr>
            <a:stCxn id="14" idx="2"/>
            <a:endCxn id="17" idx="0"/>
          </p:cNvCxnSpPr>
          <p:nvPr/>
        </p:nvCxnSpPr>
        <p:spPr>
          <a:xfrm>
            <a:off x="5912549" y="4295258"/>
            <a:ext cx="709292" cy="6032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3"/>
            <a:endCxn id="13" idx="1"/>
          </p:cNvCxnSpPr>
          <p:nvPr/>
        </p:nvCxnSpPr>
        <p:spPr>
          <a:xfrm>
            <a:off x="7079041" y="5204826"/>
            <a:ext cx="57676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1954301" y="4595226"/>
            <a:ext cx="2113263" cy="121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PAH Bearing NAPL</a:t>
            </a:r>
          </a:p>
        </p:txBody>
      </p:sp>
      <p:cxnSp>
        <p:nvCxnSpPr>
          <p:cNvPr id="21" name="Straight Arrow Connector 20"/>
          <p:cNvCxnSpPr>
            <a:stCxn id="15" idx="1"/>
            <a:endCxn id="20" idx="3"/>
          </p:cNvCxnSpPr>
          <p:nvPr/>
        </p:nvCxnSpPr>
        <p:spPr>
          <a:xfrm flipH="1">
            <a:off x="4067564" y="5204826"/>
            <a:ext cx="7254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30121" y="2327316"/>
            <a:ext cx="71590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b="1" dirty="0"/>
              <a:t>Yes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75723" y="2831078"/>
            <a:ext cx="595035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b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0401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043" y="6296122"/>
            <a:ext cx="2907957" cy="561878"/>
          </a:xfrm>
        </p:spPr>
        <p:txBody>
          <a:bodyPr/>
          <a:lstStyle/>
          <a:p>
            <a:r>
              <a:rPr lang="en-US" kern="0" dirty="0"/>
              <a:t>Conclusions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41" y="336112"/>
            <a:ext cx="10840995" cy="5309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17557" y="418490"/>
            <a:ext cx="4960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Distribution of </a:t>
            </a:r>
            <a:r>
              <a:rPr lang="en-US" sz="2800" b="1" dirty="0" err="1" smtClean="0"/>
              <a:t>TarGOST</a:t>
            </a:r>
            <a:r>
              <a:rPr lang="en-US" sz="2800" b="1" dirty="0" smtClean="0"/>
              <a:t> %RE &gt; 15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23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092" y="6296122"/>
            <a:ext cx="2940908" cy="561878"/>
          </a:xfrm>
        </p:spPr>
        <p:txBody>
          <a:bodyPr/>
          <a:lstStyle/>
          <a:p>
            <a:r>
              <a:rPr lang="en-US" kern="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8146"/>
            <a:ext cx="12192000" cy="4290483"/>
          </a:xfrm>
        </p:spPr>
        <p:txBody>
          <a:bodyPr/>
          <a:lstStyle/>
          <a:p>
            <a:pPr lvl="1"/>
            <a:r>
              <a:rPr lang="en-US" sz="3200" kern="0" dirty="0" smtClean="0"/>
              <a:t>NAPL </a:t>
            </a:r>
            <a:r>
              <a:rPr lang="en-US" sz="3200" kern="0" dirty="0"/>
              <a:t>is extensively present in the sediments of </a:t>
            </a:r>
            <a:r>
              <a:rPr lang="en-US" sz="3200" kern="0" dirty="0" smtClean="0"/>
              <a:t>Newtown Creek</a:t>
            </a:r>
          </a:p>
          <a:p>
            <a:pPr lvl="1"/>
            <a:r>
              <a:rPr lang="en-US" sz="3200" kern="0" dirty="0" smtClean="0"/>
              <a:t>LIF can be correlated to the presence of NAPL and chemical constituents</a:t>
            </a:r>
          </a:p>
          <a:p>
            <a:pPr lvl="1"/>
            <a:r>
              <a:rPr lang="en-US" sz="3200" kern="0" dirty="0" smtClean="0"/>
              <a:t>Machine learning algorithms will make LIF a robust tool for delineating NAPL in the sediment of Newtown Creek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88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294" y="6249843"/>
            <a:ext cx="2918298" cy="56187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695"/>
            <a:ext cx="12192000" cy="4290483"/>
          </a:xfrm>
        </p:spPr>
        <p:txBody>
          <a:bodyPr/>
          <a:lstStyle/>
          <a:p>
            <a:r>
              <a:rPr lang="en-US" dirty="0" smtClean="0"/>
              <a:t>Why NAPL Delineation?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 history of industrial use including petroleum storage and refining and manufactured gas production</a:t>
            </a:r>
          </a:p>
          <a:p>
            <a:pPr lvl="1"/>
            <a:r>
              <a:rPr lang="en-US" dirty="0" smtClean="0"/>
              <a:t>Known releases of both petroleum products and MGP waste to uplands and to creek </a:t>
            </a:r>
          </a:p>
          <a:p>
            <a:pPr lvl="1"/>
            <a:r>
              <a:rPr lang="en-US" dirty="0" smtClean="0"/>
              <a:t>Observations of ebullition facilitated NAPL migration and seepage of NAPL from creek banks</a:t>
            </a:r>
          </a:p>
          <a:p>
            <a:pPr lvl="1"/>
            <a:r>
              <a:rPr lang="en-US" dirty="0" smtClean="0"/>
              <a:t>Observations of NAPL in environmental cores collected for other reasons</a:t>
            </a:r>
          </a:p>
          <a:p>
            <a:pPr lvl="1"/>
            <a:r>
              <a:rPr lang="en-US" dirty="0" smtClean="0"/>
              <a:t>Comprehensive assessment is needed for RI and FS purposes</a:t>
            </a:r>
          </a:p>
          <a:p>
            <a:r>
              <a:rPr lang="en-US" dirty="0" smtClean="0"/>
              <a:t>NYCDEP’s program to delineate NAPL in Newtown Creek</a:t>
            </a:r>
          </a:p>
          <a:p>
            <a:pPr lvl="1"/>
            <a:r>
              <a:rPr lang="en-US" dirty="0" smtClean="0"/>
              <a:t>Laser Induced Fluorescence (LIF) </a:t>
            </a:r>
          </a:p>
          <a:p>
            <a:pPr lvl="2"/>
            <a:r>
              <a:rPr lang="en-US" dirty="0" smtClean="0"/>
              <a:t>TARGOST – Detects </a:t>
            </a:r>
            <a:r>
              <a:rPr lang="en-US" dirty="0"/>
              <a:t>h</a:t>
            </a:r>
            <a:r>
              <a:rPr lang="en-US" dirty="0" smtClean="0"/>
              <a:t>igh PAH concentration NAPL such as coal tars and heavy oils </a:t>
            </a:r>
          </a:p>
          <a:p>
            <a:pPr lvl="2"/>
            <a:r>
              <a:rPr lang="en-US" dirty="0" smtClean="0"/>
              <a:t>UVOST – Detects lower PAH concentration NAPL such as refined petroleum products</a:t>
            </a:r>
          </a:p>
          <a:p>
            <a:pPr lvl="2"/>
            <a:r>
              <a:rPr lang="en-US" dirty="0" smtClean="0"/>
              <a:t>Fluoresces PAH dissolved in liquid (i.e., in NAPL but not bound to matrix) and potentially organic matter</a:t>
            </a:r>
          </a:p>
          <a:p>
            <a:pPr lvl="3"/>
            <a:r>
              <a:rPr lang="en-US" dirty="0" smtClean="0"/>
              <a:t>Need intrusive investigations to confirm LIF is responding to NAPL and not organic matter</a:t>
            </a:r>
          </a:p>
          <a:p>
            <a:pPr lvl="1"/>
            <a:r>
              <a:rPr lang="en-US" dirty="0" smtClean="0"/>
              <a:t>Coring at a representative number of locations to assess presence of NAPL and constituents in sediment correlated to LIF responses </a:t>
            </a:r>
          </a:p>
          <a:p>
            <a:pPr lvl="2"/>
            <a:r>
              <a:rPr lang="en-US" dirty="0" smtClean="0"/>
              <a:t>Shake testing of sediment samples selected based on LIF results </a:t>
            </a:r>
          </a:p>
          <a:p>
            <a:pPr lvl="2"/>
            <a:r>
              <a:rPr lang="en-US" dirty="0" smtClean="0"/>
              <a:t>Comprehensive chemical analyses of sediments samples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092" y="6296122"/>
            <a:ext cx="2940908" cy="561878"/>
          </a:xfrm>
        </p:spPr>
        <p:txBody>
          <a:bodyPr/>
          <a:lstStyle/>
          <a:p>
            <a:r>
              <a:rPr lang="en-US" kern="0" dirty="0" smtClean="0"/>
              <a:t>Questions?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6055"/>
            <a:ext cx="12192000" cy="64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781" y="6296122"/>
            <a:ext cx="5564219" cy="561878"/>
          </a:xfrm>
        </p:spPr>
        <p:txBody>
          <a:bodyPr/>
          <a:lstStyle/>
          <a:p>
            <a:r>
              <a:rPr lang="en-US" dirty="0" smtClean="0"/>
              <a:t>Introduction – Talk Outline</a:t>
            </a:r>
            <a:endParaRPr lang="en-US" dirty="0"/>
          </a:p>
        </p:txBody>
      </p:sp>
      <p:pic>
        <p:nvPicPr>
          <p:cNvPr id="4" name="Picture 6" descr=" A massive oil spill was found in 1978, when Coast Guard patrolmen noticed a plume of oil in Newtown Creek, at the end of Meeker Avenue. Environmental grants from a New York State settlement with ExxonMobil are now being awarded.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847" y="2226242"/>
            <a:ext cx="6614809" cy="3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42904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Talk will: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field methods used by NYCDEP to conduct LIF and LIF – NAPL verification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statistics and machine learning used to assess LIF’s ability to predict the presence of NAPL and, more importantly, the presence of PAHs ands other constituents at levels of concern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Present a geographic distribution of NAPL based on the LIF survey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42202" y="5865778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 slick on Newtown Creek in 1979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711" y="6296122"/>
            <a:ext cx="4228289" cy="561878"/>
          </a:xfrm>
        </p:spPr>
        <p:txBody>
          <a:bodyPr/>
          <a:lstStyle/>
          <a:p>
            <a:r>
              <a:rPr lang="en-US" kern="0" dirty="0"/>
              <a:t>NYCDEP Approach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6" y="333100"/>
            <a:ext cx="9130457" cy="5394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5" y="333100"/>
            <a:ext cx="9125737" cy="5394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1415" y="394943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Brooklyn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3091" y="1134895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Queens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216533" y="1646686"/>
            <a:ext cx="2975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180 In situ </a:t>
            </a:r>
            <a:r>
              <a:rPr lang="en-US" dirty="0" smtClean="0"/>
              <a:t>LIF probes </a:t>
            </a:r>
            <a:endParaRPr lang="en-US" dirty="0"/>
          </a:p>
          <a:p>
            <a:r>
              <a:rPr lang="en-US" dirty="0" smtClean="0"/>
              <a:t>41 verification cores </a:t>
            </a:r>
          </a:p>
          <a:p>
            <a:r>
              <a:rPr lang="en-US" dirty="0" smtClean="0"/>
              <a:t>200 </a:t>
            </a:r>
            <a:r>
              <a:rPr lang="en-US" dirty="0"/>
              <a:t>chemistry -</a:t>
            </a:r>
            <a:r>
              <a:rPr lang="en-US" dirty="0" smtClean="0"/>
              <a:t> </a:t>
            </a:r>
            <a:r>
              <a:rPr lang="en-US" dirty="0"/>
              <a:t>LIF paired samples</a:t>
            </a:r>
          </a:p>
        </p:txBody>
      </p:sp>
    </p:spTree>
    <p:extLst>
      <p:ext uri="{BB962C8B-B14F-4D97-AF65-F5344CB8AC3E}">
        <p14:creationId xmlns:p14="http://schemas.microsoft.com/office/powerpoint/2010/main" val="746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107" y="6296122"/>
            <a:ext cx="4182893" cy="561878"/>
          </a:xfrm>
        </p:spPr>
        <p:txBody>
          <a:bodyPr/>
          <a:lstStyle/>
          <a:p>
            <a:r>
              <a:rPr lang="en-US" kern="0" dirty="0"/>
              <a:t>NYCDEP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1" y="60725"/>
            <a:ext cx="12192000" cy="4290483"/>
          </a:xfrm>
        </p:spPr>
        <p:txBody>
          <a:bodyPr/>
          <a:lstStyle/>
          <a:p>
            <a:pPr marL="243834" lvl="1" indent="0">
              <a:buNone/>
            </a:pPr>
            <a:r>
              <a:rPr lang="en-US" kern="0" dirty="0" smtClean="0"/>
              <a:t>Core </a:t>
            </a:r>
            <a:r>
              <a:rPr lang="en-US" kern="0" dirty="0"/>
              <a:t>Logging and photographs – Standardized method of documenting all </a:t>
            </a:r>
            <a:r>
              <a:rPr lang="en-US" kern="0" dirty="0" smtClean="0"/>
              <a:t>cores</a:t>
            </a:r>
            <a:endParaRPr lang="en-US" kern="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8674" y="957843"/>
            <a:ext cx="4919642" cy="47850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7523" y="1172356"/>
            <a:ext cx="5168629" cy="425567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v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6858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144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1430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Sampling Period: June 2017 to July 2017</a:t>
            </a:r>
          </a:p>
          <a:p>
            <a:r>
              <a:rPr lang="en-US" kern="0" dirty="0"/>
              <a:t>Sediment cores were collected using </a:t>
            </a:r>
            <a:r>
              <a:rPr lang="en-US" kern="0" dirty="0" err="1"/>
              <a:t>Vibracore</a:t>
            </a:r>
            <a:r>
              <a:rPr lang="en-US" kern="0" dirty="0"/>
              <a:t> technology.</a:t>
            </a:r>
          </a:p>
          <a:p>
            <a:r>
              <a:rPr lang="en-US" kern="0" dirty="0"/>
              <a:t>Sediment cores were processed in the City processing facility.</a:t>
            </a:r>
          </a:p>
          <a:p>
            <a:r>
              <a:rPr lang="en-US" kern="0" dirty="0"/>
              <a:t>LIF responses were measured in the cores ex-situ at every 0.1 feet intervals</a:t>
            </a:r>
            <a:r>
              <a:rPr lang="en-US" kern="0" dirty="0" smtClean="0"/>
              <a:t>.</a:t>
            </a:r>
          </a:p>
          <a:p>
            <a:r>
              <a:rPr lang="en-US" kern="0" dirty="0" smtClean="0"/>
              <a:t>PID measurements were taken every 0.2 feet intervals</a:t>
            </a:r>
            <a:endParaRPr lang="en-US" kern="0" dirty="0"/>
          </a:p>
          <a:p>
            <a:r>
              <a:rPr lang="en-US" kern="0" dirty="0"/>
              <a:t>LIF responses were used to guide sample selection.</a:t>
            </a:r>
          </a:p>
          <a:p>
            <a:r>
              <a:rPr lang="en-US" kern="0" dirty="0"/>
              <a:t>Samples were assessed for</a:t>
            </a:r>
          </a:p>
          <a:p>
            <a:pPr lvl="1"/>
            <a:r>
              <a:rPr lang="en-US" kern="0" dirty="0"/>
              <a:t>Shake Test Responses</a:t>
            </a:r>
          </a:p>
          <a:p>
            <a:pPr lvl="1"/>
            <a:r>
              <a:rPr lang="en-US" kern="0" dirty="0"/>
              <a:t>PAHs, PCBs, TPH, TOC, Grain Size, metals and VOCs.</a:t>
            </a:r>
          </a:p>
          <a:p>
            <a:r>
              <a:rPr lang="en-US" kern="0" dirty="0"/>
              <a:t>Core halves have been archived for future analysis.</a:t>
            </a:r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053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107" y="6296122"/>
            <a:ext cx="4182893" cy="561878"/>
          </a:xfrm>
        </p:spPr>
        <p:txBody>
          <a:bodyPr/>
          <a:lstStyle/>
          <a:p>
            <a:r>
              <a:rPr lang="en-US" kern="0" dirty="0"/>
              <a:t>NYCDEP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1" y="60725"/>
            <a:ext cx="12192000" cy="4290483"/>
          </a:xfrm>
        </p:spPr>
        <p:txBody>
          <a:bodyPr/>
          <a:lstStyle/>
          <a:p>
            <a:pPr marL="243834" lvl="1" indent="0">
              <a:buNone/>
            </a:pPr>
            <a:r>
              <a:rPr lang="en-US" kern="0" dirty="0" smtClean="0"/>
              <a:t>Core </a:t>
            </a:r>
            <a:r>
              <a:rPr lang="en-US" kern="0" dirty="0"/>
              <a:t>Logging and photographs – Standardized method of documenting all </a:t>
            </a:r>
            <a:r>
              <a:rPr lang="en-US" kern="0" dirty="0" smtClean="0"/>
              <a:t>cores</a:t>
            </a:r>
            <a:endParaRPr lang="en-US" kern="0" dirty="0"/>
          </a:p>
        </p:txBody>
      </p:sp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42" y="606246"/>
            <a:ext cx="8232580" cy="54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107" y="6296122"/>
            <a:ext cx="4182893" cy="561878"/>
          </a:xfrm>
        </p:spPr>
        <p:txBody>
          <a:bodyPr/>
          <a:lstStyle/>
          <a:p>
            <a:r>
              <a:rPr lang="en-US" kern="0" dirty="0"/>
              <a:t>NYCDEP Approach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9476" y="4348242"/>
            <a:ext cx="1591675" cy="1575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947789" y="4384132"/>
            <a:ext cx="1569537" cy="15090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53294" y="5929104"/>
            <a:ext cx="1088760" cy="2308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Depth: 7.0’ to 7.5’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54526" y="5929104"/>
            <a:ext cx="1242648" cy="2308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Depth: 10.6’ to 11.1’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758760" y="157812"/>
            <a:ext cx="3609471" cy="4097442"/>
            <a:chOff x="1524003" y="248604"/>
            <a:chExt cx="3609471" cy="40974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r="63958" b="30791"/>
            <a:stretch/>
          </p:blipFill>
          <p:spPr>
            <a:xfrm>
              <a:off x="1524003" y="248604"/>
              <a:ext cx="3609471" cy="4097442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2153930" y="1811805"/>
              <a:ext cx="830380" cy="442302"/>
              <a:chOff x="3100175" y="3078820"/>
              <a:chExt cx="830380" cy="442302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3688800" y="3078820"/>
                <a:ext cx="241755" cy="4423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3100175" y="3078820"/>
                <a:ext cx="588623" cy="23083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NTC-15</a:t>
                </a:r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783" y="453847"/>
            <a:ext cx="4248702" cy="56576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481" y="4353904"/>
            <a:ext cx="1591675" cy="1575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957784" y="4389794"/>
            <a:ext cx="1569537" cy="1509082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3417651" y="2276272"/>
            <a:ext cx="4426353" cy="2230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297174" y="3067455"/>
            <a:ext cx="2546830" cy="1517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35694" y="84515"/>
            <a:ext cx="19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Situ </a:t>
            </a:r>
            <a:r>
              <a:rPr lang="en-US" dirty="0" err="1" smtClean="0"/>
              <a:t>TarGOST</a:t>
            </a:r>
            <a:r>
              <a:rPr lang="en-US" dirty="0" smtClean="0"/>
              <a:t> Log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7277" y="4951176"/>
            <a:ext cx="180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Shake 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698" y="6296122"/>
            <a:ext cx="5311302" cy="561878"/>
          </a:xfrm>
        </p:spPr>
        <p:txBody>
          <a:bodyPr/>
          <a:lstStyle/>
          <a:p>
            <a:r>
              <a:rPr lang="en-US" kern="0" dirty="0"/>
              <a:t>Predicting NAPL with LIF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20623" y="423153"/>
            <a:ext cx="8511341" cy="5589104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Coring to delineate NAPL is expensive and time consuming</a:t>
            </a:r>
          </a:p>
          <a:p>
            <a:r>
              <a:rPr lang="en-US" sz="2400" dirty="0"/>
              <a:t>In situ LIF presents an alternative to coring for NAPL identification</a:t>
            </a:r>
          </a:p>
          <a:p>
            <a:r>
              <a:rPr lang="en-US" sz="2400" dirty="0"/>
              <a:t>Machine learning provides quantitative algorithm to identify PAH bearing NAPL </a:t>
            </a:r>
          </a:p>
          <a:p>
            <a:pPr lvl="1"/>
            <a:r>
              <a:rPr lang="en-US" sz="2400" dirty="0"/>
              <a:t>Methods are repeatable</a:t>
            </a:r>
          </a:p>
          <a:p>
            <a:pPr lvl="1"/>
            <a:r>
              <a:rPr lang="en-US" sz="2400" dirty="0"/>
              <a:t>Maximize use of information in qualitative descriptions</a:t>
            </a:r>
          </a:p>
          <a:p>
            <a:pPr lvl="1"/>
            <a:r>
              <a:rPr lang="en-US" sz="2400" dirty="0"/>
              <a:t>Includes quantitative measures of reliability</a:t>
            </a:r>
          </a:p>
          <a:p>
            <a:pPr lvl="1"/>
            <a:r>
              <a:rPr lang="en-US" sz="2400" dirty="0"/>
              <a:t>Leverages in situ measurements such as LIF</a:t>
            </a:r>
          </a:p>
          <a:p>
            <a:pPr lvl="1"/>
            <a:r>
              <a:rPr lang="en-US" sz="2400" dirty="0"/>
              <a:t>Improves regulatory acceptance of indirect measures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86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80698" y="6296122"/>
            <a:ext cx="5311302" cy="561878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ctr" defTabSz="1219170" rtl="0" eaLnBrk="1" latinLnBrk="0" hangingPunct="1">
              <a:lnSpc>
                <a:spcPts val="3467"/>
              </a:lnSpc>
              <a:spcBef>
                <a:spcPct val="0"/>
              </a:spcBef>
              <a:buNone/>
              <a:defRPr sz="60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smtClean="0"/>
              <a:t>Predicting NAPL with LIF</a:t>
            </a:r>
            <a:endParaRPr lang="en-US" sz="3200" kern="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340165" y="1377960"/>
            <a:ext cx="4545785" cy="454579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889584" y="2487156"/>
            <a:ext cx="2093692" cy="20936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536" y="59574"/>
            <a:ext cx="7223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Petroleum Hydrocarbon Bearing NAPL</a:t>
            </a:r>
          </a:p>
          <a:p>
            <a:pPr algn="ctr"/>
            <a:r>
              <a:rPr lang="en-US" sz="2400" dirty="0"/>
              <a:t>(Positive Shake Test + Elevated PAH)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77554" y="3118504"/>
            <a:ext cx="1992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Negative</a:t>
            </a:r>
          </a:p>
          <a:p>
            <a:pPr algn="ctr"/>
            <a:r>
              <a:rPr lang="en-US" sz="2400" b="1" dirty="0"/>
              <a:t>(Shake Test)</a:t>
            </a:r>
          </a:p>
        </p:txBody>
      </p:sp>
      <p:sp>
        <p:nvSpPr>
          <p:cNvPr id="13" name="Oval 12"/>
          <p:cNvSpPr/>
          <p:nvPr/>
        </p:nvSpPr>
        <p:spPr>
          <a:xfrm>
            <a:off x="3745343" y="2713876"/>
            <a:ext cx="2905312" cy="29408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1993" y="3441238"/>
            <a:ext cx="2146852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Petroleum </a:t>
            </a:r>
          </a:p>
          <a:p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Hydrocarbon Bearing NAPL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6906" y="1819814"/>
            <a:ext cx="1992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Positive</a:t>
            </a:r>
          </a:p>
          <a:p>
            <a:pPr algn="ctr"/>
            <a:r>
              <a:rPr lang="en-US" sz="2400" b="1" dirty="0"/>
              <a:t>(Shake Test)</a:t>
            </a:r>
          </a:p>
        </p:txBody>
      </p:sp>
    </p:spTree>
    <p:extLst>
      <p:ext uri="{BB962C8B-B14F-4D97-AF65-F5344CB8AC3E}">
        <p14:creationId xmlns:p14="http://schemas.microsoft.com/office/powerpoint/2010/main" val="39557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Titlecase_WhtBkgd">
  <a:themeElements>
    <a:clrScheme name="HDR White-Brights">
      <a:dk1>
        <a:srgbClr val="54585A"/>
      </a:dk1>
      <a:lt1>
        <a:srgbClr val="000000"/>
      </a:lt1>
      <a:dk2>
        <a:srgbClr val="FFFFFF"/>
      </a:dk2>
      <a:lt2>
        <a:srgbClr val="A8A99E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HDR_Base_Titlecase_WhtBkgd</Template>
  <TotalTime>3736</TotalTime>
  <Words>844</Words>
  <Application>Microsoft Office PowerPoint</Application>
  <PresentationFormat>Widescreen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Courier New</vt:lpstr>
      <vt:lpstr>Wingdings</vt:lpstr>
      <vt:lpstr>HDR_Base_Titlecase_WhtBkgd</vt:lpstr>
      <vt:lpstr>Confirming Laser-Induced Fluorescence NAPL Delineation in Newtown Creek Superfund Site</vt:lpstr>
      <vt:lpstr>Introduction</vt:lpstr>
      <vt:lpstr>Introduction – Talk Outline</vt:lpstr>
      <vt:lpstr>NYCDEP Approach</vt:lpstr>
      <vt:lpstr>NYCDEP Approach</vt:lpstr>
      <vt:lpstr>NYCDEP Approach</vt:lpstr>
      <vt:lpstr>NYCDEP Approach</vt:lpstr>
      <vt:lpstr>Predicting NAPL with LIF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Questions?</vt:lpstr>
    </vt:vector>
  </TitlesOfParts>
  <Company>HDR,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McDonald, Shane</dc:creator>
  <cp:lastModifiedBy>McDonald, Shane</cp:lastModifiedBy>
  <cp:revision>31</cp:revision>
  <dcterms:created xsi:type="dcterms:W3CDTF">2018-03-29T11:26:25Z</dcterms:created>
  <dcterms:modified xsi:type="dcterms:W3CDTF">2018-04-02T21:51:40Z</dcterms:modified>
</cp:coreProperties>
</file>