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0" r:id="rId2"/>
    <p:sldId id="418" r:id="rId3"/>
    <p:sldId id="419" r:id="rId4"/>
    <p:sldId id="340" r:id="rId5"/>
    <p:sldId id="400" r:id="rId6"/>
    <p:sldId id="399" r:id="rId7"/>
    <p:sldId id="352" r:id="rId8"/>
    <p:sldId id="351" r:id="rId9"/>
    <p:sldId id="341" r:id="rId10"/>
    <p:sldId id="343" r:id="rId11"/>
    <p:sldId id="344" r:id="rId12"/>
    <p:sldId id="347" r:id="rId13"/>
    <p:sldId id="350" r:id="rId14"/>
    <p:sldId id="355" r:id="rId15"/>
    <p:sldId id="409" r:id="rId16"/>
    <p:sldId id="412" r:id="rId17"/>
    <p:sldId id="414" r:id="rId18"/>
    <p:sldId id="415" r:id="rId19"/>
    <p:sldId id="258" r:id="rId20"/>
    <p:sldId id="420" r:id="rId21"/>
  </p:sldIdLst>
  <p:sldSz cx="9144000" cy="6858000" type="screen4x3"/>
  <p:notesSz cx="7099300" cy="10234613"/>
  <p:custDataLst>
    <p:tags r:id="rId24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1">
          <p15:clr>
            <a:srgbClr val="A4A3A4"/>
          </p15:clr>
        </p15:guide>
        <p15:guide id="3" orient="horz" pos="3224">
          <p15:clr>
            <a:srgbClr val="A4A3A4"/>
          </p15:clr>
        </p15:guide>
        <p15:guide id="4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or, Gert-Ruben van [FGSBV]" initials="GGv[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437C92"/>
    <a:srgbClr val="574E72"/>
    <a:srgbClr val="3FA0D4"/>
    <a:srgbClr val="DABE86"/>
    <a:srgbClr val="F0E5CF"/>
    <a:srgbClr val="E8D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Stijl, gemiddeld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893" autoAdjust="0"/>
    <p:restoredTop sz="94531" autoAdjust="0"/>
  </p:normalViewPr>
  <p:slideViewPr>
    <p:cSldViewPr>
      <p:cViewPr>
        <p:scale>
          <a:sx n="80" d="100"/>
          <a:sy n="80" d="100"/>
        </p:scale>
        <p:origin x="450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1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924"/>
        <p:guide pos="2201"/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902" cy="511031"/>
          </a:xfrm>
          <a:prstGeom prst="rect">
            <a:avLst/>
          </a:prstGeom>
        </p:spPr>
        <p:txBody>
          <a:bodyPr vert="horz" lIns="97420" tIns="48710" rIns="97420" bIns="4871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0786" y="0"/>
            <a:ext cx="3076902" cy="511031"/>
          </a:xfrm>
          <a:prstGeom prst="rect">
            <a:avLst/>
          </a:prstGeom>
        </p:spPr>
        <p:txBody>
          <a:bodyPr vert="horz" lIns="97420" tIns="48710" rIns="97420" bIns="48710" rtlCol="0"/>
          <a:lstStyle>
            <a:lvl1pPr algn="r">
              <a:defRPr sz="1300"/>
            </a:lvl1pPr>
          </a:lstStyle>
          <a:p>
            <a:fld id="{EE3FDC46-102A-466C-AE8D-31180465617D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833"/>
            <a:ext cx="3076902" cy="511031"/>
          </a:xfrm>
          <a:prstGeom prst="rect">
            <a:avLst/>
          </a:prstGeom>
        </p:spPr>
        <p:txBody>
          <a:bodyPr vert="horz" lIns="97420" tIns="48710" rIns="97420" bIns="4871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0786" y="9721833"/>
            <a:ext cx="3076902" cy="511031"/>
          </a:xfrm>
          <a:prstGeom prst="rect">
            <a:avLst/>
          </a:prstGeom>
        </p:spPr>
        <p:txBody>
          <a:bodyPr vert="horz" lIns="97420" tIns="48710" rIns="97420" bIns="48710" rtlCol="0" anchor="b"/>
          <a:lstStyle>
            <a:lvl1pPr algn="r">
              <a:defRPr sz="1300"/>
            </a:lvl1pPr>
          </a:lstStyle>
          <a:p>
            <a:fld id="{E17E9146-2619-4111-90A2-78C801A07F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11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76363" cy="511731"/>
          </a:xfrm>
          <a:prstGeom prst="rect">
            <a:avLst/>
          </a:prstGeom>
        </p:spPr>
        <p:txBody>
          <a:bodyPr vert="horz" lIns="98265" tIns="49132" rIns="98265" bIns="491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7" y="4"/>
            <a:ext cx="3076363" cy="511731"/>
          </a:xfrm>
          <a:prstGeom prst="rect">
            <a:avLst/>
          </a:prstGeom>
        </p:spPr>
        <p:txBody>
          <a:bodyPr vert="horz" lIns="98265" tIns="49132" rIns="98265" bIns="49132" rtlCol="0"/>
          <a:lstStyle>
            <a:lvl1pPr algn="r">
              <a:defRPr sz="1300"/>
            </a:lvl1pPr>
          </a:lstStyle>
          <a:p>
            <a:fld id="{21BA8A37-FD1C-4595-A154-124D751F7403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265" tIns="49132" rIns="98265" bIns="49132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4"/>
            <a:ext cx="5679440" cy="4605576"/>
          </a:xfrm>
          <a:prstGeom prst="rect">
            <a:avLst/>
          </a:prstGeom>
        </p:spPr>
        <p:txBody>
          <a:bodyPr vert="horz" lIns="98265" tIns="49132" rIns="98265" bIns="49132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4" y="9721111"/>
            <a:ext cx="3076363" cy="511731"/>
          </a:xfrm>
          <a:prstGeom prst="rect">
            <a:avLst/>
          </a:prstGeom>
        </p:spPr>
        <p:txBody>
          <a:bodyPr vert="horz" lIns="98265" tIns="49132" rIns="98265" bIns="4913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7" y="9721111"/>
            <a:ext cx="3076363" cy="511731"/>
          </a:xfrm>
          <a:prstGeom prst="rect">
            <a:avLst/>
          </a:prstGeom>
        </p:spPr>
        <p:txBody>
          <a:bodyPr vert="horz" lIns="98265" tIns="49132" rIns="98265" bIns="49132" rtlCol="0" anchor="b"/>
          <a:lstStyle>
            <a:lvl1pPr algn="r">
              <a:defRPr sz="1300"/>
            </a:lvl1pPr>
          </a:lstStyle>
          <a:p>
            <a:fld id="{CAD83EA7-6A8F-4EA2-A5B5-01282DE1CE0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2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83EA7-6A8F-4EA2-A5B5-01282DE1CE0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86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83EA7-6A8F-4EA2-A5B5-01282DE1CE0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861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83EA7-6A8F-4EA2-A5B5-01282DE1CE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26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78"/>
              </a:spcAft>
            </a:pPr>
            <a:r>
              <a:rPr lang="en-US" altLang="de-DE" b="1" dirty="0" err="1"/>
              <a:t>Möglichkeiten</a:t>
            </a:r>
            <a:r>
              <a:rPr lang="en-US" altLang="de-DE" b="1" dirty="0"/>
              <a:t>:</a:t>
            </a:r>
          </a:p>
          <a:p>
            <a:pPr>
              <a:spcAft>
                <a:spcPts val="1278"/>
              </a:spcAft>
            </a:pPr>
            <a:r>
              <a:rPr lang="en-US" altLang="de-DE" sz="1300" dirty="0" err="1"/>
              <a:t>Hochauflösende</a:t>
            </a:r>
            <a:r>
              <a:rPr lang="en-US" altLang="de-DE" sz="1300" dirty="0"/>
              <a:t> </a:t>
            </a:r>
            <a:r>
              <a:rPr lang="en-US" altLang="de-DE" sz="1300" dirty="0" err="1"/>
              <a:t>Erfassung</a:t>
            </a:r>
            <a:r>
              <a:rPr lang="en-US" altLang="de-DE" sz="1300" dirty="0"/>
              <a:t> = </a:t>
            </a:r>
            <a:r>
              <a:rPr lang="en-US" altLang="de-DE" sz="1300" dirty="0" err="1"/>
              <a:t>Differenzierung</a:t>
            </a:r>
            <a:r>
              <a:rPr lang="en-US" altLang="de-DE" sz="1300" dirty="0"/>
              <a:t> der </a:t>
            </a:r>
            <a:r>
              <a:rPr lang="en-US" altLang="de-DE" sz="1300" u="sng" dirty="0" err="1"/>
              <a:t>Kontamination</a:t>
            </a:r>
            <a:r>
              <a:rPr lang="en-US" altLang="de-DE" sz="1300" dirty="0"/>
              <a:t> </a:t>
            </a:r>
            <a:r>
              <a:rPr lang="en-US" altLang="de-DE" sz="1300" dirty="0" err="1"/>
              <a:t>zur</a:t>
            </a:r>
            <a:r>
              <a:rPr lang="en-US" altLang="de-DE" sz="1300" dirty="0"/>
              <a:t> </a:t>
            </a:r>
            <a:r>
              <a:rPr lang="en-US" altLang="de-DE" sz="1300" dirty="0" err="1"/>
              <a:t>Tiefe</a:t>
            </a:r>
            <a:r>
              <a:rPr lang="en-US" altLang="de-DE" sz="1300" dirty="0"/>
              <a:t> in </a:t>
            </a:r>
            <a:r>
              <a:rPr lang="en-US" altLang="de-DE" sz="1300" dirty="0" err="1"/>
              <a:t>Bezug</a:t>
            </a:r>
            <a:r>
              <a:rPr lang="en-US" altLang="de-DE" sz="1300" dirty="0"/>
              <a:t> </a:t>
            </a:r>
            <a:r>
              <a:rPr lang="en-US" altLang="de-DE" sz="1300" dirty="0" err="1"/>
              <a:t>zur</a:t>
            </a:r>
            <a:r>
              <a:rPr lang="en-US" altLang="de-DE" sz="1300" dirty="0"/>
              <a:t> </a:t>
            </a:r>
            <a:r>
              <a:rPr lang="en-US" altLang="de-DE" sz="1300" u="sng" dirty="0" err="1"/>
              <a:t>Lithologie</a:t>
            </a:r>
            <a:r>
              <a:rPr lang="en-US" altLang="de-DE" sz="1300" dirty="0"/>
              <a:t> und </a:t>
            </a:r>
            <a:r>
              <a:rPr lang="en-US" altLang="de-DE" sz="1300" u="sng" dirty="0" err="1"/>
              <a:t>Hydraulik</a:t>
            </a:r>
            <a:r>
              <a:rPr lang="en-US" altLang="de-DE" sz="1300" dirty="0"/>
              <a:t>.</a:t>
            </a:r>
          </a:p>
          <a:p>
            <a:pPr>
              <a:spcAft>
                <a:spcPts val="1278"/>
              </a:spcAft>
            </a:pPr>
            <a:r>
              <a:rPr lang="en-US" altLang="de-DE" sz="1300" dirty="0" err="1"/>
              <a:t>Echtzeittechnologie</a:t>
            </a:r>
            <a:r>
              <a:rPr lang="en-US" altLang="de-DE" sz="1300" dirty="0"/>
              <a:t> = Adaptive </a:t>
            </a:r>
            <a:r>
              <a:rPr lang="en-US" altLang="de-DE" sz="1300" dirty="0" err="1"/>
              <a:t>Anpassung</a:t>
            </a:r>
            <a:r>
              <a:rPr lang="en-US" altLang="de-DE" sz="1300" dirty="0"/>
              <a:t> der </a:t>
            </a:r>
            <a:r>
              <a:rPr lang="en-US" altLang="de-DE" sz="1300" dirty="0" err="1"/>
              <a:t>Untersuchung</a:t>
            </a:r>
            <a:r>
              <a:rPr lang="en-US" altLang="de-DE" sz="1300" dirty="0"/>
              <a:t> = </a:t>
            </a:r>
            <a:r>
              <a:rPr lang="en-US" altLang="de-DE" sz="1300" dirty="0" err="1"/>
              <a:t>Kosteneffizienz</a:t>
            </a:r>
            <a:r>
              <a:rPr lang="en-US" altLang="de-DE" sz="1300" dirty="0"/>
              <a:t>.</a:t>
            </a:r>
          </a:p>
          <a:p>
            <a:pPr>
              <a:spcAft>
                <a:spcPts val="1278"/>
              </a:spcAft>
            </a:pPr>
            <a:r>
              <a:rPr lang="en-US" altLang="de-DE" sz="1300" dirty="0" err="1"/>
              <a:t>Numerische</a:t>
            </a:r>
            <a:r>
              <a:rPr lang="en-US" altLang="de-DE" sz="1300" dirty="0"/>
              <a:t> Interpolation der </a:t>
            </a:r>
            <a:r>
              <a:rPr lang="en-US" altLang="de-DE" sz="1300" dirty="0" err="1"/>
              <a:t>digitalen</a:t>
            </a:r>
            <a:r>
              <a:rPr lang="en-US" altLang="de-DE" sz="1300" dirty="0"/>
              <a:t> </a:t>
            </a:r>
            <a:r>
              <a:rPr lang="en-US" altLang="de-DE" sz="1300" dirty="0" err="1"/>
              <a:t>Messdaten</a:t>
            </a:r>
            <a:r>
              <a:rPr lang="en-US" altLang="de-DE" sz="1300" dirty="0"/>
              <a:t> = 3-D </a:t>
            </a:r>
            <a:r>
              <a:rPr lang="en-US" altLang="de-DE" sz="1300" dirty="0" err="1"/>
              <a:t>Modelle</a:t>
            </a:r>
            <a:r>
              <a:rPr lang="en-US" altLang="de-DE" sz="1300" dirty="0"/>
              <a:t>.</a:t>
            </a:r>
          </a:p>
          <a:p>
            <a:pPr>
              <a:spcAft>
                <a:spcPts val="1278"/>
              </a:spcAft>
            </a:pPr>
            <a:r>
              <a:rPr lang="en-US" altLang="de-DE" sz="1300" dirty="0" err="1"/>
              <a:t>Differenzierte</a:t>
            </a:r>
            <a:r>
              <a:rPr lang="en-US" altLang="de-DE" sz="1300" dirty="0"/>
              <a:t> </a:t>
            </a:r>
            <a:r>
              <a:rPr lang="en-US" altLang="de-DE" sz="1300" dirty="0" err="1"/>
              <a:t>Frachtenerfasung</a:t>
            </a:r>
            <a:r>
              <a:rPr lang="en-US" altLang="de-DE" sz="1300" dirty="0"/>
              <a:t> = </a:t>
            </a:r>
            <a:r>
              <a:rPr lang="en-US" altLang="de-DE" sz="1300" dirty="0" err="1"/>
              <a:t>optimierte</a:t>
            </a:r>
            <a:r>
              <a:rPr lang="en-US" altLang="de-DE" sz="1300" dirty="0"/>
              <a:t> </a:t>
            </a:r>
            <a:r>
              <a:rPr lang="en-US" altLang="de-DE" sz="1300" dirty="0" err="1"/>
              <a:t>Risikobewertung</a:t>
            </a:r>
            <a:r>
              <a:rPr lang="en-US" altLang="de-DE" sz="1300" dirty="0"/>
              <a:t> und </a:t>
            </a:r>
            <a:r>
              <a:rPr lang="en-US" altLang="de-DE" sz="1300" dirty="0" err="1"/>
              <a:t>Sanierung</a:t>
            </a:r>
            <a:r>
              <a:rPr lang="en-US" altLang="de-DE" sz="1300" dirty="0"/>
              <a:t>. </a:t>
            </a:r>
          </a:p>
          <a:p>
            <a:pPr>
              <a:spcAft>
                <a:spcPts val="1278"/>
              </a:spcAft>
            </a:pPr>
            <a:r>
              <a:rPr lang="en-US" altLang="de-DE" sz="1300" dirty="0"/>
              <a:t>CPT-</a:t>
            </a:r>
            <a:r>
              <a:rPr lang="en-US" altLang="de-DE" sz="1300" dirty="0" err="1"/>
              <a:t>Daten</a:t>
            </a:r>
            <a:r>
              <a:rPr lang="en-US" altLang="de-DE" sz="1300" dirty="0"/>
              <a:t> und EC-</a:t>
            </a:r>
            <a:r>
              <a:rPr lang="en-US" altLang="de-DE" sz="1300" dirty="0" err="1"/>
              <a:t>Daten</a:t>
            </a:r>
            <a:r>
              <a:rPr lang="en-US" altLang="de-DE" sz="1300" dirty="0"/>
              <a:t> in </a:t>
            </a:r>
            <a:r>
              <a:rPr lang="en-US" altLang="de-DE" sz="1300" dirty="0" err="1"/>
              <a:t>Kombination</a:t>
            </a:r>
            <a:r>
              <a:rPr lang="en-US" altLang="de-DE" sz="1300" dirty="0"/>
              <a:t> </a:t>
            </a:r>
            <a:r>
              <a:rPr lang="en-US" altLang="de-DE" sz="1300" dirty="0" err="1"/>
              <a:t>lassen</a:t>
            </a:r>
            <a:r>
              <a:rPr lang="en-US" altLang="de-DE" sz="1300" dirty="0"/>
              <a:t> </a:t>
            </a:r>
            <a:r>
              <a:rPr lang="en-US" altLang="de-DE" sz="1300" dirty="0" err="1"/>
              <a:t>Bewertung</a:t>
            </a:r>
            <a:r>
              <a:rPr lang="en-US" altLang="de-DE" sz="1300" dirty="0"/>
              <a:t> von </a:t>
            </a:r>
            <a:r>
              <a:rPr lang="en-US" altLang="de-DE" sz="1300" dirty="0" err="1"/>
              <a:t>anaeroben</a:t>
            </a:r>
            <a:r>
              <a:rPr lang="en-US" altLang="de-DE" sz="1300" dirty="0"/>
              <a:t> CKW-</a:t>
            </a:r>
            <a:r>
              <a:rPr lang="en-US" altLang="de-DE" sz="1300" dirty="0" err="1"/>
              <a:t>Abbauvorgängen</a:t>
            </a:r>
            <a:r>
              <a:rPr lang="en-US" altLang="de-DE" sz="1300" dirty="0"/>
              <a:t> </a:t>
            </a:r>
            <a:r>
              <a:rPr lang="en-US" altLang="de-DE" sz="1300" dirty="0" err="1"/>
              <a:t>zu</a:t>
            </a:r>
            <a:r>
              <a:rPr lang="en-US" altLang="de-DE" sz="1300" dirty="0"/>
              <a:t> = </a:t>
            </a:r>
            <a:r>
              <a:rPr lang="en-US" altLang="de-DE" sz="1300" dirty="0" err="1"/>
              <a:t>Mineralisierung</a:t>
            </a:r>
            <a:r>
              <a:rPr lang="en-US" altLang="de-DE" sz="1300" dirty="0"/>
              <a:t> </a:t>
            </a:r>
            <a:r>
              <a:rPr lang="en-US" altLang="de-DE" sz="1300" dirty="0" err="1"/>
              <a:t>durch</a:t>
            </a:r>
            <a:r>
              <a:rPr lang="en-US" altLang="de-DE" sz="1300" dirty="0"/>
              <a:t> </a:t>
            </a:r>
            <a:r>
              <a:rPr lang="en-US" altLang="de-DE" sz="1300" dirty="0" err="1"/>
              <a:t>Chloridbildung</a:t>
            </a:r>
            <a:r>
              <a:rPr lang="en-US" altLang="de-DE" sz="1300" dirty="0"/>
              <a:t>.</a:t>
            </a:r>
          </a:p>
          <a:p>
            <a:pPr>
              <a:spcAft>
                <a:spcPts val="1278"/>
              </a:spcAft>
            </a:pPr>
            <a:endParaRPr lang="en-US" altLang="de-DE" sz="13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83EA7-6A8F-4EA2-A5B5-01282DE1CE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78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Frontpage_logo and image adjustable 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57902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hoek 8"/>
          <p:cNvSpPr/>
          <p:nvPr userDrawn="1"/>
        </p:nvSpPr>
        <p:spPr>
          <a:xfrm>
            <a:off x="0" y="618976"/>
            <a:ext cx="9144000" cy="59062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hoek 7"/>
          <p:cNvSpPr/>
          <p:nvPr userDrawn="1"/>
        </p:nvSpPr>
        <p:spPr>
          <a:xfrm>
            <a:off x="0" y="5445224"/>
            <a:ext cx="9144000" cy="1080000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528" y="5445224"/>
            <a:ext cx="8280920" cy="648072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the </a:t>
            </a:r>
            <a:r>
              <a:rPr lang="nl-NL" dirty="0" err="1"/>
              <a:t>title</a:t>
            </a:r>
            <a:r>
              <a:rPr lang="nl-NL" dirty="0"/>
              <a:t> of the </a:t>
            </a:r>
            <a:r>
              <a:rPr lang="nl-NL" dirty="0" err="1"/>
              <a:t>Frontpage</a:t>
            </a:r>
            <a:endParaRPr lang="nl-NL" dirty="0"/>
          </a:p>
        </p:txBody>
      </p:sp>
      <p:sp>
        <p:nvSpPr>
          <p:cNvPr id="12" name="Titel 1"/>
          <p:cNvSpPr txBox="1">
            <a:spLocks/>
          </p:cNvSpPr>
          <p:nvPr userDrawn="1"/>
        </p:nvSpPr>
        <p:spPr>
          <a:xfrm>
            <a:off x="251520" y="1565176"/>
            <a:ext cx="2242592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6092825"/>
            <a:ext cx="8280920" cy="4397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en-US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685" y="-1"/>
            <a:ext cx="1253779" cy="1253779"/>
          </a:xfrm>
          <a:prstGeom prst="rect">
            <a:avLst/>
          </a:prstGeom>
        </p:spPr>
      </p:pic>
      <p:pic>
        <p:nvPicPr>
          <p:cNvPr id="11" name="Picture 2" descr="H:\07. informatie_marketing_fotos_films\fotos\IMG_2307.jp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1" b="19420"/>
          <a:stretch/>
        </p:blipFill>
        <p:spPr bwMode="auto">
          <a:xfrm>
            <a:off x="0" y="1512000"/>
            <a:ext cx="9144000" cy="392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0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0_2 x image + caption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50240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hoek 2"/>
          <p:cNvSpPr/>
          <p:nvPr userDrawn="1"/>
        </p:nvSpPr>
        <p:spPr>
          <a:xfrm>
            <a:off x="395536" y="1269040"/>
            <a:ext cx="5760000" cy="25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336703" y="1295776"/>
            <a:ext cx="2411761" cy="126912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caption</a:t>
            </a:r>
            <a:endParaRPr lang="nl-NL" dirty="0"/>
          </a:p>
          <a:p>
            <a:pPr lvl="0"/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0" y="372654"/>
            <a:ext cx="9144000" cy="438956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7" name="Rechthoek 16"/>
          <p:cNvSpPr/>
          <p:nvPr userDrawn="1"/>
        </p:nvSpPr>
        <p:spPr>
          <a:xfrm>
            <a:off x="395536" y="3861048"/>
            <a:ext cx="5760000" cy="25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idx="10" hasCustomPrompt="1"/>
          </p:nvPr>
        </p:nvSpPr>
        <p:spPr>
          <a:xfrm>
            <a:off x="6408712" y="3905721"/>
            <a:ext cx="2339752" cy="126912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caption</a:t>
            </a:r>
            <a:endParaRPr lang="nl-NL" dirty="0"/>
          </a:p>
          <a:p>
            <a:pPr lvl="0"/>
            <a:endParaRPr lang="nl-NL" dirty="0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20632"/>
            <a:ext cx="7459289" cy="114300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8" name="Text Box 14"/>
          <p:cNvSpPr txBox="1">
            <a:spLocks noChangeArrowheads="1"/>
          </p:cNvSpPr>
          <p:nvPr userDrawn="1"/>
        </p:nvSpPr>
        <p:spPr bwMode="auto">
          <a:xfrm>
            <a:off x="7710809" y="6597352"/>
            <a:ext cx="1109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437C92"/>
                </a:solidFill>
                <a:latin typeface="Arial" pitchFamily="34" charset="0"/>
                <a:ea typeface="+mn-ea"/>
                <a:cs typeface="Arial" pitchFamily="34" charset="0"/>
              </a:rPr>
              <a:t>www.fugro.com</a:t>
            </a:r>
          </a:p>
        </p:txBody>
      </p:sp>
      <p:sp>
        <p:nvSpPr>
          <p:cNvPr id="21" name="Rechthoek 20"/>
          <p:cNvSpPr/>
          <p:nvPr userDrawn="1"/>
        </p:nvSpPr>
        <p:spPr>
          <a:xfrm>
            <a:off x="299610" y="6597352"/>
            <a:ext cx="3722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42D2C83-8A77-4AFB-8AD4-2A5FEF35BFFB}" type="slidenum">
              <a:rPr lang="en-US" altLang="en-US" sz="800" smtClean="0">
                <a:solidFill>
                  <a:srgbClr val="437C92"/>
                </a:solidFill>
              </a:rPr>
              <a:pPr algn="r"/>
              <a:t>‹Nr.›</a:t>
            </a:fld>
            <a:endParaRPr lang="en-US" altLang="en-US" sz="800" dirty="0">
              <a:solidFill>
                <a:srgbClr val="437C92"/>
              </a:solidFill>
            </a:endParaRPr>
          </a:p>
        </p:txBody>
      </p:sp>
      <p:sp>
        <p:nvSpPr>
          <p:cNvPr id="22" name="Tijdelijke aanduiding voor inhoud 12"/>
          <p:cNvSpPr>
            <a:spLocks noGrp="1"/>
          </p:cNvSpPr>
          <p:nvPr>
            <p:ph sz="quarter" idx="11" hasCustomPrompt="1"/>
          </p:nvPr>
        </p:nvSpPr>
        <p:spPr>
          <a:xfrm>
            <a:off x="755749" y="6597352"/>
            <a:ext cx="5832475" cy="18331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437C9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800">
                <a:solidFill>
                  <a:srgbClr val="437C92"/>
                </a:solidFill>
              </a:defRPr>
            </a:lvl2pPr>
            <a:lvl3pPr marL="914400" indent="0">
              <a:buFontTx/>
              <a:buNone/>
              <a:defRPr sz="800">
                <a:solidFill>
                  <a:srgbClr val="437C92"/>
                </a:solidFill>
              </a:defRPr>
            </a:lvl3pPr>
            <a:lvl4pPr marL="1371600" indent="0">
              <a:buFontTx/>
              <a:buNone/>
              <a:defRPr sz="800">
                <a:solidFill>
                  <a:srgbClr val="437C92"/>
                </a:solidFill>
              </a:defRPr>
            </a:lvl4pPr>
            <a:lvl5pPr marL="1828800" indent="0">
              <a:buFontTx/>
              <a:buNone/>
              <a:defRPr sz="800">
                <a:solidFill>
                  <a:srgbClr val="437C92"/>
                </a:solidFill>
              </a:defRPr>
            </a:lvl5pPr>
          </a:lstStyle>
          <a:p>
            <a:pPr lvl="0"/>
            <a:r>
              <a:rPr lang="nl-NL" dirty="0" err="1"/>
              <a:t>Optional</a:t>
            </a:r>
            <a:r>
              <a:rPr lang="nl-NL" dirty="0"/>
              <a:t> –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name </a:t>
            </a:r>
            <a:r>
              <a:rPr lang="nl-NL" dirty="0" err="1"/>
              <a:t>and</a:t>
            </a:r>
            <a:r>
              <a:rPr lang="nl-NL" dirty="0"/>
              <a:t> date</a:t>
            </a:r>
          </a:p>
        </p:txBody>
      </p:sp>
      <p:cxnSp>
        <p:nvCxnSpPr>
          <p:cNvPr id="23" name="Rechte verbindingslijn 22"/>
          <p:cNvCxnSpPr/>
          <p:nvPr userDrawn="1"/>
        </p:nvCxnSpPr>
        <p:spPr>
          <a:xfrm>
            <a:off x="358557" y="6597352"/>
            <a:ext cx="8426886" cy="0"/>
          </a:xfrm>
          <a:prstGeom prst="line">
            <a:avLst/>
          </a:prstGeom>
          <a:ln w="9525">
            <a:solidFill>
              <a:srgbClr val="437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jdelijke aanduiding voor afbeelding 3"/>
          <p:cNvSpPr>
            <a:spLocks noGrp="1"/>
          </p:cNvSpPr>
          <p:nvPr>
            <p:ph type="pic" sz="quarter" idx="13" hasCustomPrompt="1"/>
          </p:nvPr>
        </p:nvSpPr>
        <p:spPr>
          <a:xfrm>
            <a:off x="395536" y="1269040"/>
            <a:ext cx="5748962" cy="25200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err="1"/>
              <a:t>Add</a:t>
            </a:r>
            <a:r>
              <a:rPr lang="nl-NL" dirty="0"/>
              <a:t> Image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fill</a:t>
            </a:r>
            <a:r>
              <a:rPr lang="nl-NL" dirty="0"/>
              <a:t> the </a:t>
            </a:r>
            <a:r>
              <a:rPr lang="nl-NL" dirty="0" err="1"/>
              <a:t>grey</a:t>
            </a:r>
            <a:r>
              <a:rPr lang="nl-NL" dirty="0"/>
              <a:t> box. Image </a:t>
            </a:r>
            <a:r>
              <a:rPr lang="nl-NL" dirty="0" err="1"/>
              <a:t>size</a:t>
            </a:r>
            <a:r>
              <a:rPr lang="nl-NL" dirty="0"/>
              <a:t> 16 x 7 cm.</a:t>
            </a:r>
          </a:p>
          <a:p>
            <a:endParaRPr lang="nl-NL" dirty="0"/>
          </a:p>
          <a:p>
            <a:r>
              <a:rPr lang="nl-NL" dirty="0"/>
              <a:t>	 </a:t>
            </a:r>
          </a:p>
        </p:txBody>
      </p:sp>
      <p:sp>
        <p:nvSpPr>
          <p:cNvPr id="24" name="Tijdelijke aanduiding voor afbeelding 3"/>
          <p:cNvSpPr>
            <a:spLocks noGrp="1"/>
          </p:cNvSpPr>
          <p:nvPr>
            <p:ph type="pic" sz="quarter" idx="14" hasCustomPrompt="1"/>
          </p:nvPr>
        </p:nvSpPr>
        <p:spPr>
          <a:xfrm>
            <a:off x="395536" y="3861048"/>
            <a:ext cx="5760000" cy="25200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err="1"/>
              <a:t>Add</a:t>
            </a:r>
            <a:r>
              <a:rPr lang="nl-NL" dirty="0"/>
              <a:t> Image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fill</a:t>
            </a:r>
            <a:r>
              <a:rPr lang="nl-NL" dirty="0"/>
              <a:t> the </a:t>
            </a:r>
            <a:r>
              <a:rPr lang="nl-NL" dirty="0" err="1"/>
              <a:t>grey</a:t>
            </a:r>
            <a:r>
              <a:rPr lang="nl-NL" dirty="0"/>
              <a:t> box. Image </a:t>
            </a:r>
            <a:r>
              <a:rPr lang="nl-NL" dirty="0" err="1"/>
              <a:t>size</a:t>
            </a:r>
            <a:r>
              <a:rPr lang="nl-NL" dirty="0"/>
              <a:t> 16 x 7 cm.</a:t>
            </a:r>
          </a:p>
          <a:p>
            <a:endParaRPr lang="nl-NL" dirty="0"/>
          </a:p>
          <a:p>
            <a:r>
              <a:rPr lang="nl-NL" dirty="0"/>
              <a:t>	 </a:t>
            </a:r>
          </a:p>
        </p:txBody>
      </p:sp>
      <p:pic>
        <p:nvPicPr>
          <p:cNvPr id="29" name="Afbeelding 2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29" y="-1"/>
            <a:ext cx="750435" cy="75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8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3 x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9492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hoek 2"/>
          <p:cNvSpPr/>
          <p:nvPr userDrawn="1"/>
        </p:nvSpPr>
        <p:spPr>
          <a:xfrm>
            <a:off x="395816" y="3501008"/>
            <a:ext cx="2520000" cy="28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395536" y="1268760"/>
            <a:ext cx="2510600" cy="20162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0"/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0" y="372654"/>
            <a:ext cx="9144000" cy="438956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9" name="Rechthoek 18"/>
          <p:cNvSpPr/>
          <p:nvPr userDrawn="1"/>
        </p:nvSpPr>
        <p:spPr>
          <a:xfrm>
            <a:off x="3275856" y="3501008"/>
            <a:ext cx="2520000" cy="28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hoek 19"/>
          <p:cNvSpPr/>
          <p:nvPr userDrawn="1"/>
        </p:nvSpPr>
        <p:spPr>
          <a:xfrm>
            <a:off x="6228464" y="3501328"/>
            <a:ext cx="2520000" cy="28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jdelijke aanduiding voor tekst 2"/>
          <p:cNvSpPr>
            <a:spLocks noGrp="1"/>
          </p:cNvSpPr>
          <p:nvPr>
            <p:ph type="body" idx="11" hasCustomPrompt="1"/>
          </p:nvPr>
        </p:nvSpPr>
        <p:spPr>
          <a:xfrm>
            <a:off x="3285536" y="1268760"/>
            <a:ext cx="2510600" cy="20162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0"/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idx="12" hasCustomPrompt="1"/>
          </p:nvPr>
        </p:nvSpPr>
        <p:spPr>
          <a:xfrm>
            <a:off x="6237864" y="1268760"/>
            <a:ext cx="2510600" cy="20162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0"/>
            <a:endParaRPr lang="nl-NL" dirty="0"/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20632"/>
            <a:ext cx="7459289" cy="114300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7" name="Text Box 14"/>
          <p:cNvSpPr txBox="1">
            <a:spLocks noChangeArrowheads="1"/>
          </p:cNvSpPr>
          <p:nvPr userDrawn="1"/>
        </p:nvSpPr>
        <p:spPr bwMode="auto">
          <a:xfrm>
            <a:off x="7710809" y="6597352"/>
            <a:ext cx="1109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437C92"/>
                </a:solidFill>
                <a:latin typeface="Arial" pitchFamily="34" charset="0"/>
                <a:ea typeface="+mn-ea"/>
                <a:cs typeface="Arial" pitchFamily="34" charset="0"/>
              </a:rPr>
              <a:t>www.fugro.com</a:t>
            </a:r>
          </a:p>
        </p:txBody>
      </p:sp>
      <p:sp>
        <p:nvSpPr>
          <p:cNvPr id="18" name="Rechthoek 17"/>
          <p:cNvSpPr/>
          <p:nvPr userDrawn="1"/>
        </p:nvSpPr>
        <p:spPr>
          <a:xfrm>
            <a:off x="299610" y="6597352"/>
            <a:ext cx="3722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42D2C83-8A77-4AFB-8AD4-2A5FEF35BFFB}" type="slidenum">
              <a:rPr lang="en-US" altLang="en-US" sz="800" smtClean="0">
                <a:solidFill>
                  <a:srgbClr val="437C92"/>
                </a:solidFill>
              </a:rPr>
              <a:pPr algn="r"/>
              <a:t>‹Nr.›</a:t>
            </a:fld>
            <a:endParaRPr lang="en-US" altLang="en-US" sz="800" dirty="0">
              <a:solidFill>
                <a:srgbClr val="437C92"/>
              </a:solidFill>
            </a:endParaRPr>
          </a:p>
        </p:txBody>
      </p:sp>
      <p:sp>
        <p:nvSpPr>
          <p:cNvPr id="25" name="Tijdelijke aanduiding voor inhoud 12"/>
          <p:cNvSpPr>
            <a:spLocks noGrp="1"/>
          </p:cNvSpPr>
          <p:nvPr>
            <p:ph sz="quarter" idx="13" hasCustomPrompt="1"/>
          </p:nvPr>
        </p:nvSpPr>
        <p:spPr>
          <a:xfrm>
            <a:off x="755749" y="6597352"/>
            <a:ext cx="5832475" cy="18331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437C9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800">
                <a:solidFill>
                  <a:srgbClr val="437C92"/>
                </a:solidFill>
              </a:defRPr>
            </a:lvl2pPr>
            <a:lvl3pPr marL="914400" indent="0">
              <a:buFontTx/>
              <a:buNone/>
              <a:defRPr sz="800">
                <a:solidFill>
                  <a:srgbClr val="437C92"/>
                </a:solidFill>
              </a:defRPr>
            </a:lvl3pPr>
            <a:lvl4pPr marL="1371600" indent="0">
              <a:buFontTx/>
              <a:buNone/>
              <a:defRPr sz="800">
                <a:solidFill>
                  <a:srgbClr val="437C92"/>
                </a:solidFill>
              </a:defRPr>
            </a:lvl4pPr>
            <a:lvl5pPr marL="1828800" indent="0">
              <a:buFontTx/>
              <a:buNone/>
              <a:defRPr sz="800">
                <a:solidFill>
                  <a:srgbClr val="437C92"/>
                </a:solidFill>
              </a:defRPr>
            </a:lvl5pPr>
          </a:lstStyle>
          <a:p>
            <a:pPr lvl="0"/>
            <a:r>
              <a:rPr lang="nl-NL" dirty="0" err="1"/>
              <a:t>Optional</a:t>
            </a:r>
            <a:r>
              <a:rPr lang="nl-NL" dirty="0"/>
              <a:t> –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name </a:t>
            </a:r>
            <a:r>
              <a:rPr lang="nl-NL" dirty="0" err="1"/>
              <a:t>and</a:t>
            </a:r>
            <a:r>
              <a:rPr lang="nl-NL" dirty="0"/>
              <a:t> date</a:t>
            </a:r>
          </a:p>
        </p:txBody>
      </p:sp>
      <p:cxnSp>
        <p:nvCxnSpPr>
          <p:cNvPr id="26" name="Rechte verbindingslijn 25"/>
          <p:cNvCxnSpPr/>
          <p:nvPr userDrawn="1"/>
        </p:nvCxnSpPr>
        <p:spPr>
          <a:xfrm>
            <a:off x="358557" y="6597352"/>
            <a:ext cx="8426886" cy="0"/>
          </a:xfrm>
          <a:prstGeom prst="line">
            <a:avLst/>
          </a:prstGeom>
          <a:ln w="9525">
            <a:solidFill>
              <a:srgbClr val="437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jdelijke aanduiding voor afbeelding 3"/>
          <p:cNvSpPr>
            <a:spLocks noGrp="1"/>
          </p:cNvSpPr>
          <p:nvPr>
            <p:ph type="pic" sz="quarter" idx="14" hasCustomPrompt="1"/>
          </p:nvPr>
        </p:nvSpPr>
        <p:spPr>
          <a:xfrm>
            <a:off x="395816" y="3501008"/>
            <a:ext cx="2520000" cy="2868937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err="1"/>
              <a:t>Add</a:t>
            </a:r>
            <a:r>
              <a:rPr lang="nl-NL" dirty="0"/>
              <a:t> Image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fill</a:t>
            </a:r>
            <a:r>
              <a:rPr lang="nl-NL" dirty="0"/>
              <a:t> the </a:t>
            </a:r>
            <a:r>
              <a:rPr lang="nl-NL" dirty="0" err="1"/>
              <a:t>grey</a:t>
            </a:r>
            <a:r>
              <a:rPr lang="nl-NL" dirty="0"/>
              <a:t> box. Image </a:t>
            </a:r>
            <a:r>
              <a:rPr lang="nl-NL" dirty="0" err="1"/>
              <a:t>size</a:t>
            </a:r>
            <a:r>
              <a:rPr lang="nl-NL" dirty="0"/>
              <a:t> 7 x 8 cm.</a:t>
            </a:r>
          </a:p>
          <a:p>
            <a:endParaRPr lang="nl-NL" dirty="0"/>
          </a:p>
          <a:p>
            <a:r>
              <a:rPr lang="nl-NL" dirty="0"/>
              <a:t>	 </a:t>
            </a:r>
          </a:p>
        </p:txBody>
      </p:sp>
      <p:sp>
        <p:nvSpPr>
          <p:cNvPr id="28" name="Tijdelijke aanduiding voor afbeelding 3"/>
          <p:cNvSpPr>
            <a:spLocks noGrp="1"/>
          </p:cNvSpPr>
          <p:nvPr>
            <p:ph type="pic" sz="quarter" idx="17" hasCustomPrompt="1"/>
          </p:nvPr>
        </p:nvSpPr>
        <p:spPr>
          <a:xfrm>
            <a:off x="3275856" y="3501328"/>
            <a:ext cx="2520000" cy="28800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err="1"/>
              <a:t>Add</a:t>
            </a:r>
            <a:r>
              <a:rPr lang="nl-NL" dirty="0"/>
              <a:t> Image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fill</a:t>
            </a:r>
            <a:r>
              <a:rPr lang="nl-NL" dirty="0"/>
              <a:t> the </a:t>
            </a:r>
            <a:r>
              <a:rPr lang="nl-NL" dirty="0" err="1"/>
              <a:t>grey</a:t>
            </a:r>
            <a:r>
              <a:rPr lang="nl-NL" dirty="0"/>
              <a:t> box. Image </a:t>
            </a:r>
            <a:r>
              <a:rPr lang="nl-NL" dirty="0" err="1"/>
              <a:t>size</a:t>
            </a:r>
            <a:r>
              <a:rPr lang="nl-NL" dirty="0"/>
              <a:t> 7 x 8 cm.</a:t>
            </a:r>
          </a:p>
          <a:p>
            <a:endParaRPr lang="nl-NL" dirty="0"/>
          </a:p>
          <a:p>
            <a:r>
              <a:rPr lang="nl-NL" dirty="0"/>
              <a:t>	 </a:t>
            </a:r>
          </a:p>
        </p:txBody>
      </p:sp>
      <p:sp>
        <p:nvSpPr>
          <p:cNvPr id="29" name="Tijdelijke aanduiding voor afbeelding 3"/>
          <p:cNvSpPr>
            <a:spLocks noGrp="1"/>
          </p:cNvSpPr>
          <p:nvPr>
            <p:ph type="pic" sz="quarter" idx="18" hasCustomPrompt="1"/>
          </p:nvPr>
        </p:nvSpPr>
        <p:spPr>
          <a:xfrm>
            <a:off x="6228184" y="3512391"/>
            <a:ext cx="2520000" cy="2868937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err="1"/>
              <a:t>Add</a:t>
            </a:r>
            <a:r>
              <a:rPr lang="nl-NL" dirty="0"/>
              <a:t> Image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fill</a:t>
            </a:r>
            <a:r>
              <a:rPr lang="nl-NL" dirty="0"/>
              <a:t> the </a:t>
            </a:r>
            <a:r>
              <a:rPr lang="nl-NL" dirty="0" err="1"/>
              <a:t>grey</a:t>
            </a:r>
            <a:r>
              <a:rPr lang="nl-NL" dirty="0"/>
              <a:t> box. Image </a:t>
            </a:r>
            <a:r>
              <a:rPr lang="nl-NL" dirty="0" err="1"/>
              <a:t>size</a:t>
            </a:r>
            <a:r>
              <a:rPr lang="nl-NL" dirty="0"/>
              <a:t> 7  x 8 cm.</a:t>
            </a:r>
          </a:p>
          <a:p>
            <a:endParaRPr lang="nl-NL" dirty="0"/>
          </a:p>
          <a:p>
            <a:r>
              <a:rPr lang="nl-NL" dirty="0"/>
              <a:t>	 </a:t>
            </a:r>
          </a:p>
        </p:txBody>
      </p:sp>
      <p:pic>
        <p:nvPicPr>
          <p:cNvPr id="27" name="Afbeelding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29" y="-1"/>
            <a:ext cx="750435" cy="75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36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3 x text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56854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hoek 12"/>
          <p:cNvSpPr/>
          <p:nvPr userDrawn="1"/>
        </p:nvSpPr>
        <p:spPr>
          <a:xfrm>
            <a:off x="0" y="372654"/>
            <a:ext cx="9144000" cy="438956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20632"/>
            <a:ext cx="7459289" cy="114300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21" name="Text Box 14"/>
          <p:cNvSpPr txBox="1">
            <a:spLocks noChangeArrowheads="1"/>
          </p:cNvSpPr>
          <p:nvPr userDrawn="1"/>
        </p:nvSpPr>
        <p:spPr bwMode="auto">
          <a:xfrm>
            <a:off x="7710809" y="6597352"/>
            <a:ext cx="1109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437C92"/>
                </a:solidFill>
                <a:latin typeface="Arial" pitchFamily="34" charset="0"/>
                <a:ea typeface="+mn-ea"/>
                <a:cs typeface="Arial" pitchFamily="34" charset="0"/>
              </a:rPr>
              <a:t>www.fugro.com</a:t>
            </a:r>
          </a:p>
        </p:txBody>
      </p:sp>
      <p:sp>
        <p:nvSpPr>
          <p:cNvPr id="22" name="Rechthoek 21"/>
          <p:cNvSpPr/>
          <p:nvPr userDrawn="1"/>
        </p:nvSpPr>
        <p:spPr>
          <a:xfrm>
            <a:off x="299610" y="6597352"/>
            <a:ext cx="3722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42D2C83-8A77-4AFB-8AD4-2A5FEF35BFFB}" type="slidenum">
              <a:rPr lang="en-US" altLang="en-US" sz="800" smtClean="0">
                <a:solidFill>
                  <a:srgbClr val="437C92"/>
                </a:solidFill>
              </a:rPr>
              <a:pPr algn="r"/>
              <a:t>‹Nr.›</a:t>
            </a:fld>
            <a:endParaRPr lang="en-US" altLang="en-US" sz="800" dirty="0">
              <a:solidFill>
                <a:srgbClr val="437C92"/>
              </a:solidFill>
            </a:endParaRPr>
          </a:p>
        </p:txBody>
      </p:sp>
      <p:sp>
        <p:nvSpPr>
          <p:cNvPr id="25" name="Tijdelijke aanduiding voor inhoud 12"/>
          <p:cNvSpPr>
            <a:spLocks noGrp="1"/>
          </p:cNvSpPr>
          <p:nvPr>
            <p:ph sz="quarter" idx="12" hasCustomPrompt="1"/>
          </p:nvPr>
        </p:nvSpPr>
        <p:spPr>
          <a:xfrm>
            <a:off x="755749" y="6597352"/>
            <a:ext cx="5832475" cy="18331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437C9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800">
                <a:solidFill>
                  <a:srgbClr val="437C92"/>
                </a:solidFill>
              </a:defRPr>
            </a:lvl2pPr>
            <a:lvl3pPr marL="914400" indent="0">
              <a:buFontTx/>
              <a:buNone/>
              <a:defRPr sz="800">
                <a:solidFill>
                  <a:srgbClr val="437C92"/>
                </a:solidFill>
              </a:defRPr>
            </a:lvl3pPr>
            <a:lvl4pPr marL="1371600" indent="0">
              <a:buFontTx/>
              <a:buNone/>
              <a:defRPr sz="800">
                <a:solidFill>
                  <a:srgbClr val="437C92"/>
                </a:solidFill>
              </a:defRPr>
            </a:lvl4pPr>
            <a:lvl5pPr marL="1828800" indent="0">
              <a:buFontTx/>
              <a:buNone/>
              <a:defRPr sz="800">
                <a:solidFill>
                  <a:srgbClr val="437C92"/>
                </a:solidFill>
              </a:defRPr>
            </a:lvl5pPr>
          </a:lstStyle>
          <a:p>
            <a:pPr lvl="0"/>
            <a:r>
              <a:rPr lang="nl-NL" dirty="0" err="1"/>
              <a:t>Optional</a:t>
            </a:r>
            <a:r>
              <a:rPr lang="nl-NL" dirty="0"/>
              <a:t> –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name </a:t>
            </a:r>
            <a:r>
              <a:rPr lang="nl-NL" dirty="0" err="1"/>
              <a:t>and</a:t>
            </a:r>
            <a:r>
              <a:rPr lang="nl-NL" dirty="0"/>
              <a:t> date</a:t>
            </a:r>
          </a:p>
        </p:txBody>
      </p:sp>
      <p:cxnSp>
        <p:nvCxnSpPr>
          <p:cNvPr id="26" name="Rechte verbindingslijn 25"/>
          <p:cNvCxnSpPr/>
          <p:nvPr userDrawn="1"/>
        </p:nvCxnSpPr>
        <p:spPr>
          <a:xfrm>
            <a:off x="358557" y="6597352"/>
            <a:ext cx="8426886" cy="0"/>
          </a:xfrm>
          <a:prstGeom prst="line">
            <a:avLst/>
          </a:prstGeom>
          <a:ln w="9525">
            <a:solidFill>
              <a:srgbClr val="437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Afbeelding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29" y="-1"/>
            <a:ext cx="750435" cy="75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07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 page or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37213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/>
          <p:cNvSpPr/>
          <p:nvPr userDrawn="1"/>
        </p:nvSpPr>
        <p:spPr>
          <a:xfrm>
            <a:off x="0" y="372654"/>
            <a:ext cx="9144000" cy="438956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20632"/>
            <a:ext cx="7459289" cy="114300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7710809" y="6597352"/>
            <a:ext cx="1109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437C92"/>
                </a:solidFill>
                <a:latin typeface="Arial" pitchFamily="34" charset="0"/>
                <a:ea typeface="+mn-ea"/>
                <a:cs typeface="Arial" pitchFamily="34" charset="0"/>
              </a:rPr>
              <a:t>www.fugro.com</a:t>
            </a:r>
          </a:p>
        </p:txBody>
      </p:sp>
      <p:sp>
        <p:nvSpPr>
          <p:cNvPr id="14" name="Rechthoek 13"/>
          <p:cNvSpPr/>
          <p:nvPr userDrawn="1"/>
        </p:nvSpPr>
        <p:spPr>
          <a:xfrm>
            <a:off x="299610" y="6597352"/>
            <a:ext cx="3722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42D2C83-8A77-4AFB-8AD4-2A5FEF35BFFB}" type="slidenum">
              <a:rPr lang="en-US" altLang="en-US" sz="800" smtClean="0">
                <a:solidFill>
                  <a:srgbClr val="437C92"/>
                </a:solidFill>
              </a:rPr>
              <a:pPr algn="r"/>
              <a:t>‹Nr.›</a:t>
            </a:fld>
            <a:endParaRPr lang="en-US" altLang="en-US" sz="800" dirty="0">
              <a:solidFill>
                <a:srgbClr val="437C92"/>
              </a:solidFill>
            </a:endParaRPr>
          </a:p>
        </p:txBody>
      </p:sp>
      <p:sp>
        <p:nvSpPr>
          <p:cNvPr id="17" name="Tijdelijke aanduiding voor inhoud 12"/>
          <p:cNvSpPr>
            <a:spLocks noGrp="1"/>
          </p:cNvSpPr>
          <p:nvPr>
            <p:ph sz="quarter" idx="11" hasCustomPrompt="1"/>
          </p:nvPr>
        </p:nvSpPr>
        <p:spPr>
          <a:xfrm>
            <a:off x="755749" y="6597352"/>
            <a:ext cx="5832475" cy="18331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437C9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800">
                <a:solidFill>
                  <a:srgbClr val="437C92"/>
                </a:solidFill>
              </a:defRPr>
            </a:lvl2pPr>
            <a:lvl3pPr marL="914400" indent="0">
              <a:buFontTx/>
              <a:buNone/>
              <a:defRPr sz="800">
                <a:solidFill>
                  <a:srgbClr val="437C92"/>
                </a:solidFill>
              </a:defRPr>
            </a:lvl3pPr>
            <a:lvl4pPr marL="1371600" indent="0">
              <a:buFontTx/>
              <a:buNone/>
              <a:defRPr sz="800">
                <a:solidFill>
                  <a:srgbClr val="437C92"/>
                </a:solidFill>
              </a:defRPr>
            </a:lvl4pPr>
            <a:lvl5pPr marL="1828800" indent="0">
              <a:buFontTx/>
              <a:buNone/>
              <a:defRPr sz="800">
                <a:solidFill>
                  <a:srgbClr val="437C92"/>
                </a:solidFill>
              </a:defRPr>
            </a:lvl5pPr>
          </a:lstStyle>
          <a:p>
            <a:pPr lvl="0"/>
            <a:r>
              <a:rPr lang="nl-NL" dirty="0" err="1"/>
              <a:t>Optional</a:t>
            </a:r>
            <a:r>
              <a:rPr lang="nl-NL" dirty="0"/>
              <a:t> –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name </a:t>
            </a:r>
            <a:r>
              <a:rPr lang="nl-NL" dirty="0" err="1"/>
              <a:t>and</a:t>
            </a:r>
            <a:r>
              <a:rPr lang="nl-NL" dirty="0"/>
              <a:t> date</a:t>
            </a:r>
          </a:p>
        </p:txBody>
      </p:sp>
      <p:cxnSp>
        <p:nvCxnSpPr>
          <p:cNvPr id="18" name="Rechte verbindingslijn 17"/>
          <p:cNvCxnSpPr/>
          <p:nvPr userDrawn="1"/>
        </p:nvCxnSpPr>
        <p:spPr>
          <a:xfrm>
            <a:off x="358557" y="6597352"/>
            <a:ext cx="8426886" cy="0"/>
          </a:xfrm>
          <a:prstGeom prst="line">
            <a:avLst/>
          </a:prstGeom>
          <a:ln w="9525">
            <a:solidFill>
              <a:srgbClr val="437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382197" y="1268760"/>
            <a:ext cx="8366268" cy="511256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29" y="-1"/>
            <a:ext cx="750435" cy="75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18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07976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1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hoek 14"/>
          <p:cNvSpPr>
            <a:spLocks/>
          </p:cNvSpPr>
          <p:nvPr userDrawn="1"/>
        </p:nvSpPr>
        <p:spPr>
          <a:xfrm>
            <a:off x="0" y="619636"/>
            <a:ext cx="9144000" cy="5905708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67544" y="2708920"/>
            <a:ext cx="3960440" cy="2232248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685" y="-1"/>
            <a:ext cx="1253779" cy="125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8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Start of a new section_logo and image adjustable 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143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hoek 13"/>
          <p:cNvSpPr/>
          <p:nvPr userDrawn="1"/>
        </p:nvSpPr>
        <p:spPr>
          <a:xfrm>
            <a:off x="-9923" y="618976"/>
            <a:ext cx="9153923" cy="5914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hoek 7"/>
          <p:cNvSpPr/>
          <p:nvPr userDrawn="1"/>
        </p:nvSpPr>
        <p:spPr>
          <a:xfrm>
            <a:off x="-9923" y="618976"/>
            <a:ext cx="2893768" cy="5914232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2" name="Titel 1"/>
          <p:cNvSpPr txBox="1">
            <a:spLocks/>
          </p:cNvSpPr>
          <p:nvPr userDrawn="1"/>
        </p:nvSpPr>
        <p:spPr>
          <a:xfrm>
            <a:off x="251520" y="1565176"/>
            <a:ext cx="2242592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dirty="0"/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7710809" y="6597352"/>
            <a:ext cx="1109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437C92"/>
                </a:solidFill>
                <a:latin typeface="Arial" pitchFamily="34" charset="0"/>
                <a:ea typeface="+mn-ea"/>
                <a:cs typeface="Arial" pitchFamily="34" charset="0"/>
              </a:rPr>
              <a:t>www.fugro.com</a:t>
            </a:r>
          </a:p>
        </p:txBody>
      </p:sp>
      <p:sp>
        <p:nvSpPr>
          <p:cNvPr id="11" name="Rechthoek 10"/>
          <p:cNvSpPr/>
          <p:nvPr userDrawn="1"/>
        </p:nvSpPr>
        <p:spPr>
          <a:xfrm>
            <a:off x="299610" y="6597352"/>
            <a:ext cx="3722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42D2C83-8A77-4AFB-8AD4-2A5FEF35BFFB}" type="slidenum">
              <a:rPr lang="en-US" altLang="en-US" sz="800" smtClean="0">
                <a:solidFill>
                  <a:schemeClr val="tx2"/>
                </a:solidFill>
              </a:rPr>
              <a:pPr algn="r"/>
              <a:t>‹Nr.›</a:t>
            </a:fld>
            <a:endParaRPr lang="en-US" altLang="en-US" sz="800" dirty="0">
              <a:solidFill>
                <a:srgbClr val="83683A"/>
              </a:solidFill>
            </a:endParaRPr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11" hasCustomPrompt="1"/>
          </p:nvPr>
        </p:nvSpPr>
        <p:spPr>
          <a:xfrm>
            <a:off x="899592" y="6597352"/>
            <a:ext cx="5832475" cy="2603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437C9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800">
                <a:solidFill>
                  <a:srgbClr val="437C92"/>
                </a:solidFill>
              </a:defRPr>
            </a:lvl2pPr>
            <a:lvl3pPr marL="914400" indent="0">
              <a:buFontTx/>
              <a:buNone/>
              <a:defRPr sz="800">
                <a:solidFill>
                  <a:srgbClr val="437C92"/>
                </a:solidFill>
              </a:defRPr>
            </a:lvl3pPr>
            <a:lvl4pPr marL="1371600" indent="0">
              <a:buFontTx/>
              <a:buNone/>
              <a:defRPr sz="800">
                <a:solidFill>
                  <a:srgbClr val="437C92"/>
                </a:solidFill>
              </a:defRPr>
            </a:lvl4pPr>
            <a:lvl5pPr marL="1828800" indent="0">
              <a:buFontTx/>
              <a:buNone/>
              <a:defRPr sz="800">
                <a:solidFill>
                  <a:srgbClr val="437C92"/>
                </a:solidFill>
              </a:defRPr>
            </a:lvl5pPr>
          </a:lstStyle>
          <a:p>
            <a:pPr lvl="0"/>
            <a:r>
              <a:rPr lang="nl-NL" dirty="0" err="1"/>
              <a:t>Optional</a:t>
            </a:r>
            <a:r>
              <a:rPr lang="nl-NL" dirty="0"/>
              <a:t> –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name </a:t>
            </a:r>
            <a:r>
              <a:rPr lang="nl-NL" dirty="0" err="1"/>
              <a:t>and</a:t>
            </a:r>
            <a:r>
              <a:rPr lang="nl-NL" dirty="0"/>
              <a:t> date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2" hasCustomPrompt="1"/>
          </p:nvPr>
        </p:nvSpPr>
        <p:spPr>
          <a:xfrm>
            <a:off x="2883844" y="618976"/>
            <a:ext cx="6260155" cy="591423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nl-NL" dirty="0" err="1"/>
              <a:t>Add</a:t>
            </a:r>
            <a:r>
              <a:rPr lang="nl-NL" dirty="0"/>
              <a:t> Image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fill</a:t>
            </a:r>
            <a:r>
              <a:rPr lang="nl-NL" dirty="0"/>
              <a:t>  the </a:t>
            </a:r>
            <a:r>
              <a:rPr lang="nl-NL" dirty="0" err="1"/>
              <a:t>grey</a:t>
            </a:r>
            <a:r>
              <a:rPr lang="nl-NL" dirty="0"/>
              <a:t> box.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685" y="-1"/>
            <a:ext cx="1253779" cy="12537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13184" y="1412776"/>
            <a:ext cx="2242592" cy="3240360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1330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82219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395536" y="1268760"/>
            <a:ext cx="4464496" cy="51125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0" y="372654"/>
            <a:ext cx="9144000" cy="438956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20632"/>
            <a:ext cx="7459289" cy="114300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9" name="Text Box 14"/>
          <p:cNvSpPr txBox="1">
            <a:spLocks noChangeArrowheads="1"/>
          </p:cNvSpPr>
          <p:nvPr userDrawn="1"/>
        </p:nvSpPr>
        <p:spPr bwMode="auto">
          <a:xfrm>
            <a:off x="7710809" y="6597352"/>
            <a:ext cx="1109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437C92"/>
                </a:solidFill>
                <a:latin typeface="Arial" pitchFamily="34" charset="0"/>
                <a:ea typeface="+mn-ea"/>
                <a:cs typeface="Arial" pitchFamily="34" charset="0"/>
              </a:rPr>
              <a:t>www.fugro.com</a:t>
            </a:r>
          </a:p>
        </p:txBody>
      </p:sp>
      <p:sp>
        <p:nvSpPr>
          <p:cNvPr id="20" name="Rechthoek 19"/>
          <p:cNvSpPr/>
          <p:nvPr userDrawn="1"/>
        </p:nvSpPr>
        <p:spPr>
          <a:xfrm>
            <a:off x="299610" y="6597352"/>
            <a:ext cx="3722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42D2C83-8A77-4AFB-8AD4-2A5FEF35BFFB}" type="slidenum">
              <a:rPr lang="en-US" altLang="en-US" sz="800" smtClean="0">
                <a:solidFill>
                  <a:srgbClr val="437C92"/>
                </a:solidFill>
              </a:rPr>
              <a:pPr algn="r"/>
              <a:t>‹Nr.›</a:t>
            </a:fld>
            <a:endParaRPr lang="en-US" altLang="en-US" sz="800" dirty="0">
              <a:solidFill>
                <a:srgbClr val="437C92"/>
              </a:solidFill>
            </a:endParaRPr>
          </a:p>
        </p:txBody>
      </p:sp>
      <p:sp>
        <p:nvSpPr>
          <p:cNvPr id="21" name="Tijdelijke aanduiding voor inhoud 12"/>
          <p:cNvSpPr>
            <a:spLocks noGrp="1"/>
          </p:cNvSpPr>
          <p:nvPr>
            <p:ph sz="quarter" idx="11" hasCustomPrompt="1"/>
          </p:nvPr>
        </p:nvSpPr>
        <p:spPr>
          <a:xfrm>
            <a:off x="755749" y="6597352"/>
            <a:ext cx="5832475" cy="18331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437C9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800">
                <a:solidFill>
                  <a:srgbClr val="437C92"/>
                </a:solidFill>
              </a:defRPr>
            </a:lvl2pPr>
            <a:lvl3pPr marL="914400" indent="0">
              <a:buFontTx/>
              <a:buNone/>
              <a:defRPr sz="800">
                <a:solidFill>
                  <a:srgbClr val="437C92"/>
                </a:solidFill>
              </a:defRPr>
            </a:lvl3pPr>
            <a:lvl4pPr marL="1371600" indent="0">
              <a:buFontTx/>
              <a:buNone/>
              <a:defRPr sz="800">
                <a:solidFill>
                  <a:srgbClr val="437C92"/>
                </a:solidFill>
              </a:defRPr>
            </a:lvl4pPr>
            <a:lvl5pPr marL="1828800" indent="0">
              <a:buFontTx/>
              <a:buNone/>
              <a:defRPr sz="800">
                <a:solidFill>
                  <a:srgbClr val="437C92"/>
                </a:solidFill>
              </a:defRPr>
            </a:lvl5pPr>
          </a:lstStyle>
          <a:p>
            <a:pPr lvl="0"/>
            <a:r>
              <a:rPr lang="nl-NL" dirty="0" err="1"/>
              <a:t>Optional</a:t>
            </a:r>
            <a:r>
              <a:rPr lang="nl-NL" dirty="0"/>
              <a:t> –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name </a:t>
            </a:r>
            <a:r>
              <a:rPr lang="nl-NL" dirty="0" err="1"/>
              <a:t>and</a:t>
            </a:r>
            <a:r>
              <a:rPr lang="nl-NL" dirty="0"/>
              <a:t> date</a:t>
            </a:r>
          </a:p>
        </p:txBody>
      </p:sp>
      <p:cxnSp>
        <p:nvCxnSpPr>
          <p:cNvPr id="22" name="Rechte verbindingslijn 21"/>
          <p:cNvCxnSpPr/>
          <p:nvPr userDrawn="1"/>
        </p:nvCxnSpPr>
        <p:spPr>
          <a:xfrm>
            <a:off x="358557" y="6597352"/>
            <a:ext cx="8426886" cy="0"/>
          </a:xfrm>
          <a:prstGeom prst="line">
            <a:avLst/>
          </a:prstGeom>
          <a:ln w="9525">
            <a:solidFill>
              <a:srgbClr val="437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29" y="-1"/>
            <a:ext cx="750435" cy="75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3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 +  2 x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88560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hoek 2"/>
          <p:cNvSpPr/>
          <p:nvPr userDrawn="1"/>
        </p:nvSpPr>
        <p:spPr>
          <a:xfrm>
            <a:off x="5148464" y="1268760"/>
            <a:ext cx="3600000" cy="21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395536" y="1268760"/>
            <a:ext cx="4464496" cy="51125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0" y="372654"/>
            <a:ext cx="9144000" cy="438956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7" name="Rechthoek 16"/>
          <p:cNvSpPr/>
          <p:nvPr userDrawn="1"/>
        </p:nvSpPr>
        <p:spPr>
          <a:xfrm>
            <a:off x="5148464" y="3861048"/>
            <a:ext cx="3600000" cy="21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jdelijke aanduiding voor tekst 2"/>
          <p:cNvSpPr>
            <a:spLocks noGrp="1"/>
          </p:cNvSpPr>
          <p:nvPr>
            <p:ph type="body" idx="10" hasCustomPrompt="1"/>
          </p:nvPr>
        </p:nvSpPr>
        <p:spPr>
          <a:xfrm>
            <a:off x="5151490" y="3429000"/>
            <a:ext cx="3596974" cy="27072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caption</a:t>
            </a:r>
            <a:endParaRPr lang="nl-NL" dirty="0"/>
          </a:p>
          <a:p>
            <a:pPr lvl="0"/>
            <a:endParaRPr lang="nl-NL" dirty="0"/>
          </a:p>
        </p:txBody>
      </p:sp>
      <p:sp>
        <p:nvSpPr>
          <p:cNvPr id="20" name="Tijdelijke aanduiding voor tekst 2"/>
          <p:cNvSpPr>
            <a:spLocks noGrp="1"/>
          </p:cNvSpPr>
          <p:nvPr>
            <p:ph type="body" idx="11" hasCustomPrompt="1"/>
          </p:nvPr>
        </p:nvSpPr>
        <p:spPr>
          <a:xfrm>
            <a:off x="5151490" y="6021288"/>
            <a:ext cx="3596974" cy="28803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caption</a:t>
            </a:r>
            <a:endParaRPr lang="nl-NL" dirty="0"/>
          </a:p>
          <a:p>
            <a:pPr lvl="0"/>
            <a:endParaRPr lang="nl-NL" dirty="0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20632"/>
            <a:ext cx="7459289" cy="114300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5" name="Text Box 14"/>
          <p:cNvSpPr txBox="1">
            <a:spLocks noChangeArrowheads="1"/>
          </p:cNvSpPr>
          <p:nvPr userDrawn="1"/>
        </p:nvSpPr>
        <p:spPr bwMode="auto">
          <a:xfrm>
            <a:off x="7710809" y="6597352"/>
            <a:ext cx="1109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437C92"/>
                </a:solidFill>
                <a:latin typeface="Arial" pitchFamily="34" charset="0"/>
                <a:ea typeface="+mn-ea"/>
                <a:cs typeface="Arial" pitchFamily="34" charset="0"/>
              </a:rPr>
              <a:t>www.fugro.com</a:t>
            </a:r>
          </a:p>
        </p:txBody>
      </p:sp>
      <p:sp>
        <p:nvSpPr>
          <p:cNvPr id="18" name="Rechthoek 17"/>
          <p:cNvSpPr/>
          <p:nvPr userDrawn="1"/>
        </p:nvSpPr>
        <p:spPr>
          <a:xfrm>
            <a:off x="299610" y="6597352"/>
            <a:ext cx="3722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42D2C83-8A77-4AFB-8AD4-2A5FEF35BFFB}" type="slidenum">
              <a:rPr lang="en-US" altLang="en-US" sz="800" smtClean="0">
                <a:solidFill>
                  <a:srgbClr val="437C92"/>
                </a:solidFill>
              </a:rPr>
              <a:pPr algn="r"/>
              <a:t>‹Nr.›</a:t>
            </a:fld>
            <a:endParaRPr lang="en-US" altLang="en-US" sz="800" dirty="0">
              <a:solidFill>
                <a:srgbClr val="437C92"/>
              </a:solidFill>
            </a:endParaRPr>
          </a:p>
        </p:txBody>
      </p:sp>
      <p:sp>
        <p:nvSpPr>
          <p:cNvPr id="23" name="Tijdelijke aanduiding voor inhoud 12"/>
          <p:cNvSpPr>
            <a:spLocks noGrp="1"/>
          </p:cNvSpPr>
          <p:nvPr>
            <p:ph sz="quarter" idx="12" hasCustomPrompt="1"/>
          </p:nvPr>
        </p:nvSpPr>
        <p:spPr>
          <a:xfrm>
            <a:off x="755749" y="6597352"/>
            <a:ext cx="5832475" cy="18331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437C9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800">
                <a:solidFill>
                  <a:srgbClr val="437C92"/>
                </a:solidFill>
              </a:defRPr>
            </a:lvl2pPr>
            <a:lvl3pPr marL="914400" indent="0">
              <a:buFontTx/>
              <a:buNone/>
              <a:defRPr sz="800">
                <a:solidFill>
                  <a:srgbClr val="437C92"/>
                </a:solidFill>
              </a:defRPr>
            </a:lvl3pPr>
            <a:lvl4pPr marL="1371600" indent="0">
              <a:buFontTx/>
              <a:buNone/>
              <a:defRPr sz="800">
                <a:solidFill>
                  <a:srgbClr val="437C92"/>
                </a:solidFill>
              </a:defRPr>
            </a:lvl4pPr>
            <a:lvl5pPr marL="1828800" indent="0">
              <a:buFontTx/>
              <a:buNone/>
              <a:defRPr sz="800">
                <a:solidFill>
                  <a:srgbClr val="437C92"/>
                </a:solidFill>
              </a:defRPr>
            </a:lvl5pPr>
          </a:lstStyle>
          <a:p>
            <a:pPr lvl="0"/>
            <a:r>
              <a:rPr lang="nl-NL" dirty="0" err="1"/>
              <a:t>Optional</a:t>
            </a:r>
            <a:r>
              <a:rPr lang="nl-NL" dirty="0"/>
              <a:t> –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name </a:t>
            </a:r>
            <a:r>
              <a:rPr lang="nl-NL" dirty="0" err="1"/>
              <a:t>and</a:t>
            </a:r>
            <a:r>
              <a:rPr lang="nl-NL" dirty="0"/>
              <a:t> date</a:t>
            </a:r>
          </a:p>
        </p:txBody>
      </p:sp>
      <p:cxnSp>
        <p:nvCxnSpPr>
          <p:cNvPr id="24" name="Rechte verbindingslijn 23"/>
          <p:cNvCxnSpPr/>
          <p:nvPr userDrawn="1"/>
        </p:nvCxnSpPr>
        <p:spPr>
          <a:xfrm>
            <a:off x="358557" y="6597352"/>
            <a:ext cx="8426886" cy="0"/>
          </a:xfrm>
          <a:prstGeom prst="line">
            <a:avLst/>
          </a:prstGeom>
          <a:ln w="9525">
            <a:solidFill>
              <a:srgbClr val="437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jdelijke aanduiding voor afbeelding 3"/>
          <p:cNvSpPr>
            <a:spLocks noGrp="1"/>
          </p:cNvSpPr>
          <p:nvPr>
            <p:ph type="pic" sz="quarter" idx="14" hasCustomPrompt="1"/>
          </p:nvPr>
        </p:nvSpPr>
        <p:spPr>
          <a:xfrm>
            <a:off x="5148464" y="3861048"/>
            <a:ext cx="3600000" cy="21600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err="1"/>
              <a:t>Add</a:t>
            </a:r>
            <a:r>
              <a:rPr lang="nl-NL" dirty="0"/>
              <a:t> Image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fill</a:t>
            </a:r>
            <a:r>
              <a:rPr lang="nl-NL" dirty="0"/>
              <a:t> the </a:t>
            </a:r>
            <a:r>
              <a:rPr lang="nl-NL" dirty="0" err="1"/>
              <a:t>grey</a:t>
            </a:r>
            <a:r>
              <a:rPr lang="nl-NL" dirty="0"/>
              <a:t> box. Image </a:t>
            </a:r>
            <a:r>
              <a:rPr lang="nl-NL" dirty="0" err="1"/>
              <a:t>size</a:t>
            </a:r>
            <a:r>
              <a:rPr lang="nl-NL" dirty="0"/>
              <a:t> 10 x 6 cm.</a:t>
            </a:r>
          </a:p>
          <a:p>
            <a:endParaRPr lang="nl-NL" dirty="0"/>
          </a:p>
          <a:p>
            <a:r>
              <a:rPr lang="nl-NL" dirty="0"/>
              <a:t>	 </a:t>
            </a:r>
          </a:p>
        </p:txBody>
      </p:sp>
      <p:sp>
        <p:nvSpPr>
          <p:cNvPr id="25" name="Tijdelijke aanduiding voor afbeelding 3"/>
          <p:cNvSpPr>
            <a:spLocks noGrp="1"/>
          </p:cNvSpPr>
          <p:nvPr>
            <p:ph type="pic" sz="quarter" idx="15" hasCustomPrompt="1"/>
          </p:nvPr>
        </p:nvSpPr>
        <p:spPr>
          <a:xfrm>
            <a:off x="5148464" y="1268760"/>
            <a:ext cx="3600000" cy="21600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err="1"/>
              <a:t>Add</a:t>
            </a:r>
            <a:r>
              <a:rPr lang="nl-NL" dirty="0"/>
              <a:t> Image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fill</a:t>
            </a:r>
            <a:r>
              <a:rPr lang="nl-NL" dirty="0"/>
              <a:t> the </a:t>
            </a:r>
            <a:r>
              <a:rPr lang="nl-NL" dirty="0" err="1"/>
              <a:t>grey</a:t>
            </a:r>
            <a:r>
              <a:rPr lang="nl-NL" dirty="0"/>
              <a:t> box. Image </a:t>
            </a:r>
            <a:r>
              <a:rPr lang="nl-NL" dirty="0" err="1"/>
              <a:t>size</a:t>
            </a:r>
            <a:r>
              <a:rPr lang="nl-NL" dirty="0"/>
              <a:t> 10 x 6 cm.</a:t>
            </a:r>
          </a:p>
          <a:p>
            <a:endParaRPr lang="nl-NL" dirty="0"/>
          </a:p>
          <a:p>
            <a:r>
              <a:rPr lang="nl-NL" dirty="0"/>
              <a:t>	 </a:t>
            </a:r>
          </a:p>
        </p:txBody>
      </p:sp>
      <p:pic>
        <p:nvPicPr>
          <p:cNvPr id="27" name="Afbeelding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29" y="-1"/>
            <a:ext cx="750435" cy="75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0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 +  Image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95261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395536" y="1268760"/>
            <a:ext cx="8352928" cy="117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0" y="372654"/>
            <a:ext cx="9144000" cy="438956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7" name="Rechthoek 16"/>
          <p:cNvSpPr/>
          <p:nvPr userDrawn="1"/>
        </p:nvSpPr>
        <p:spPr>
          <a:xfrm>
            <a:off x="395536" y="2601328"/>
            <a:ext cx="8352928" cy="37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20632"/>
            <a:ext cx="7459289" cy="114300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9" name="Text Box 14"/>
          <p:cNvSpPr txBox="1">
            <a:spLocks noChangeArrowheads="1"/>
          </p:cNvSpPr>
          <p:nvPr userDrawn="1"/>
        </p:nvSpPr>
        <p:spPr bwMode="auto">
          <a:xfrm>
            <a:off x="7710809" y="6597352"/>
            <a:ext cx="1109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437C92"/>
                </a:solidFill>
                <a:latin typeface="Arial" pitchFamily="34" charset="0"/>
                <a:ea typeface="+mn-ea"/>
                <a:cs typeface="Arial" pitchFamily="34" charset="0"/>
              </a:rPr>
              <a:t>www.fugro.com</a:t>
            </a:r>
          </a:p>
        </p:txBody>
      </p:sp>
      <p:sp>
        <p:nvSpPr>
          <p:cNvPr id="20" name="Rechthoek 19"/>
          <p:cNvSpPr/>
          <p:nvPr userDrawn="1"/>
        </p:nvSpPr>
        <p:spPr>
          <a:xfrm>
            <a:off x="299610" y="6597352"/>
            <a:ext cx="3722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42D2C83-8A77-4AFB-8AD4-2A5FEF35BFFB}" type="slidenum">
              <a:rPr lang="en-US" altLang="en-US" sz="800" smtClean="0">
                <a:solidFill>
                  <a:srgbClr val="437C92"/>
                </a:solidFill>
              </a:rPr>
              <a:pPr algn="r"/>
              <a:t>‹Nr.›</a:t>
            </a:fld>
            <a:endParaRPr lang="en-US" altLang="en-US" sz="800" dirty="0">
              <a:solidFill>
                <a:srgbClr val="437C92"/>
              </a:solidFill>
            </a:endParaRPr>
          </a:p>
        </p:txBody>
      </p:sp>
      <p:sp>
        <p:nvSpPr>
          <p:cNvPr id="21" name="Tijdelijke aanduiding voor inhoud 12"/>
          <p:cNvSpPr>
            <a:spLocks noGrp="1"/>
          </p:cNvSpPr>
          <p:nvPr>
            <p:ph sz="quarter" idx="11" hasCustomPrompt="1"/>
          </p:nvPr>
        </p:nvSpPr>
        <p:spPr>
          <a:xfrm>
            <a:off x="755749" y="6597352"/>
            <a:ext cx="5832475" cy="18331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437C9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800">
                <a:solidFill>
                  <a:srgbClr val="437C92"/>
                </a:solidFill>
              </a:defRPr>
            </a:lvl2pPr>
            <a:lvl3pPr marL="914400" indent="0">
              <a:buFontTx/>
              <a:buNone/>
              <a:defRPr sz="800">
                <a:solidFill>
                  <a:srgbClr val="437C92"/>
                </a:solidFill>
              </a:defRPr>
            </a:lvl3pPr>
            <a:lvl4pPr marL="1371600" indent="0">
              <a:buFontTx/>
              <a:buNone/>
              <a:defRPr sz="800">
                <a:solidFill>
                  <a:srgbClr val="437C92"/>
                </a:solidFill>
              </a:defRPr>
            </a:lvl4pPr>
            <a:lvl5pPr marL="1828800" indent="0">
              <a:buFontTx/>
              <a:buNone/>
              <a:defRPr sz="800">
                <a:solidFill>
                  <a:srgbClr val="437C92"/>
                </a:solidFill>
              </a:defRPr>
            </a:lvl5pPr>
          </a:lstStyle>
          <a:p>
            <a:pPr lvl="0"/>
            <a:r>
              <a:rPr lang="nl-NL" dirty="0" err="1"/>
              <a:t>Optional</a:t>
            </a:r>
            <a:r>
              <a:rPr lang="nl-NL" dirty="0"/>
              <a:t> –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name </a:t>
            </a:r>
            <a:r>
              <a:rPr lang="nl-NL" dirty="0" err="1"/>
              <a:t>and</a:t>
            </a:r>
            <a:r>
              <a:rPr lang="nl-NL" dirty="0"/>
              <a:t> date</a:t>
            </a:r>
          </a:p>
        </p:txBody>
      </p:sp>
      <p:cxnSp>
        <p:nvCxnSpPr>
          <p:cNvPr id="22" name="Rechte verbindingslijn 21"/>
          <p:cNvCxnSpPr/>
          <p:nvPr userDrawn="1"/>
        </p:nvCxnSpPr>
        <p:spPr>
          <a:xfrm>
            <a:off x="358557" y="6597352"/>
            <a:ext cx="8426886" cy="0"/>
          </a:xfrm>
          <a:prstGeom prst="line">
            <a:avLst/>
          </a:prstGeom>
          <a:ln w="9525">
            <a:solidFill>
              <a:srgbClr val="437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afbeelding 3"/>
          <p:cNvSpPr>
            <a:spLocks noGrp="1"/>
          </p:cNvSpPr>
          <p:nvPr>
            <p:ph type="pic" sz="quarter" idx="13" hasCustomPrompt="1"/>
          </p:nvPr>
        </p:nvSpPr>
        <p:spPr>
          <a:xfrm>
            <a:off x="395536" y="2601328"/>
            <a:ext cx="8352928" cy="37800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err="1"/>
              <a:t>Add</a:t>
            </a:r>
            <a:r>
              <a:rPr lang="nl-NL" dirty="0"/>
              <a:t> Image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fill</a:t>
            </a:r>
            <a:r>
              <a:rPr lang="nl-NL" dirty="0"/>
              <a:t> the </a:t>
            </a:r>
            <a:r>
              <a:rPr lang="nl-NL" dirty="0" err="1"/>
              <a:t>grey</a:t>
            </a:r>
            <a:r>
              <a:rPr lang="nl-NL" dirty="0"/>
              <a:t> box. Image </a:t>
            </a:r>
            <a:r>
              <a:rPr lang="nl-NL" dirty="0" err="1"/>
              <a:t>size</a:t>
            </a:r>
            <a:r>
              <a:rPr lang="nl-NL" dirty="0"/>
              <a:t> 23,2 x 10.5 cm.</a:t>
            </a:r>
          </a:p>
          <a:p>
            <a:endParaRPr lang="nl-NL" dirty="0"/>
          </a:p>
          <a:p>
            <a:r>
              <a:rPr lang="nl-NL" dirty="0"/>
              <a:t>	 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29" y="-1"/>
            <a:ext cx="750435" cy="75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8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Image + caption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96690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5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00150" y="5877272"/>
            <a:ext cx="8424936" cy="50405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caption</a:t>
            </a:r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0" y="372654"/>
            <a:ext cx="9144000" cy="438956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20632"/>
            <a:ext cx="7459289" cy="114300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9" name="Text Box 14"/>
          <p:cNvSpPr txBox="1">
            <a:spLocks noChangeArrowheads="1"/>
          </p:cNvSpPr>
          <p:nvPr userDrawn="1"/>
        </p:nvSpPr>
        <p:spPr bwMode="auto">
          <a:xfrm>
            <a:off x="7710809" y="6597352"/>
            <a:ext cx="1109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437C92"/>
                </a:solidFill>
                <a:latin typeface="Arial" pitchFamily="34" charset="0"/>
                <a:ea typeface="+mn-ea"/>
                <a:cs typeface="Arial" pitchFamily="34" charset="0"/>
              </a:rPr>
              <a:t>www.fugro.com</a:t>
            </a:r>
          </a:p>
        </p:txBody>
      </p:sp>
      <p:sp>
        <p:nvSpPr>
          <p:cNvPr id="20" name="Rechthoek 19"/>
          <p:cNvSpPr/>
          <p:nvPr userDrawn="1"/>
        </p:nvSpPr>
        <p:spPr>
          <a:xfrm>
            <a:off x="299610" y="6597352"/>
            <a:ext cx="3722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42D2C83-8A77-4AFB-8AD4-2A5FEF35BFFB}" type="slidenum">
              <a:rPr lang="en-US" altLang="en-US" sz="800" smtClean="0">
                <a:solidFill>
                  <a:srgbClr val="437C92"/>
                </a:solidFill>
              </a:rPr>
              <a:pPr algn="r"/>
              <a:t>‹Nr.›</a:t>
            </a:fld>
            <a:endParaRPr lang="en-US" altLang="en-US" sz="800" dirty="0">
              <a:solidFill>
                <a:srgbClr val="437C92"/>
              </a:solidFill>
            </a:endParaRPr>
          </a:p>
        </p:txBody>
      </p:sp>
      <p:sp>
        <p:nvSpPr>
          <p:cNvPr id="21" name="Tijdelijke aanduiding voor inhoud 12"/>
          <p:cNvSpPr>
            <a:spLocks noGrp="1"/>
          </p:cNvSpPr>
          <p:nvPr>
            <p:ph sz="quarter" idx="11" hasCustomPrompt="1"/>
          </p:nvPr>
        </p:nvSpPr>
        <p:spPr>
          <a:xfrm>
            <a:off x="755749" y="6597352"/>
            <a:ext cx="5832475" cy="18331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437C9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800">
                <a:solidFill>
                  <a:srgbClr val="437C92"/>
                </a:solidFill>
              </a:defRPr>
            </a:lvl2pPr>
            <a:lvl3pPr marL="914400" indent="0">
              <a:buFontTx/>
              <a:buNone/>
              <a:defRPr sz="800">
                <a:solidFill>
                  <a:srgbClr val="437C92"/>
                </a:solidFill>
              </a:defRPr>
            </a:lvl3pPr>
            <a:lvl4pPr marL="1371600" indent="0">
              <a:buFontTx/>
              <a:buNone/>
              <a:defRPr sz="800">
                <a:solidFill>
                  <a:srgbClr val="437C92"/>
                </a:solidFill>
              </a:defRPr>
            </a:lvl4pPr>
            <a:lvl5pPr marL="1828800" indent="0">
              <a:buFontTx/>
              <a:buNone/>
              <a:defRPr sz="800">
                <a:solidFill>
                  <a:srgbClr val="437C92"/>
                </a:solidFill>
              </a:defRPr>
            </a:lvl5pPr>
          </a:lstStyle>
          <a:p>
            <a:pPr lvl="0"/>
            <a:r>
              <a:rPr lang="nl-NL" dirty="0" err="1"/>
              <a:t>Optional</a:t>
            </a:r>
            <a:r>
              <a:rPr lang="nl-NL" dirty="0"/>
              <a:t> –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name </a:t>
            </a:r>
            <a:r>
              <a:rPr lang="nl-NL" dirty="0" err="1"/>
              <a:t>and</a:t>
            </a:r>
            <a:r>
              <a:rPr lang="nl-NL" dirty="0"/>
              <a:t> date</a:t>
            </a:r>
          </a:p>
        </p:txBody>
      </p:sp>
      <p:cxnSp>
        <p:nvCxnSpPr>
          <p:cNvPr id="22" name="Rechte verbindingslijn 21"/>
          <p:cNvCxnSpPr/>
          <p:nvPr userDrawn="1"/>
        </p:nvCxnSpPr>
        <p:spPr>
          <a:xfrm>
            <a:off x="358557" y="6597352"/>
            <a:ext cx="8426886" cy="0"/>
          </a:xfrm>
          <a:prstGeom prst="line">
            <a:avLst/>
          </a:prstGeom>
          <a:ln w="9525">
            <a:solidFill>
              <a:srgbClr val="437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29" y="-1"/>
            <a:ext cx="750435" cy="75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3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 2 x Text + Images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28251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hoek 12"/>
          <p:cNvSpPr/>
          <p:nvPr userDrawn="1"/>
        </p:nvSpPr>
        <p:spPr>
          <a:xfrm>
            <a:off x="0" y="372654"/>
            <a:ext cx="9143999" cy="438956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20632"/>
            <a:ext cx="7459289" cy="114300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25" name="Text Box 14"/>
          <p:cNvSpPr txBox="1">
            <a:spLocks noChangeArrowheads="1"/>
          </p:cNvSpPr>
          <p:nvPr userDrawn="1"/>
        </p:nvSpPr>
        <p:spPr bwMode="auto">
          <a:xfrm>
            <a:off x="7710809" y="6597352"/>
            <a:ext cx="1109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437C92"/>
                </a:solidFill>
                <a:latin typeface="Arial" pitchFamily="34" charset="0"/>
                <a:ea typeface="+mn-ea"/>
                <a:cs typeface="Arial" pitchFamily="34" charset="0"/>
              </a:rPr>
              <a:t>www.fugro.com</a:t>
            </a:r>
          </a:p>
        </p:txBody>
      </p:sp>
      <p:sp>
        <p:nvSpPr>
          <p:cNvPr id="26" name="Rechthoek 25"/>
          <p:cNvSpPr/>
          <p:nvPr userDrawn="1"/>
        </p:nvSpPr>
        <p:spPr>
          <a:xfrm>
            <a:off x="299610" y="6597352"/>
            <a:ext cx="3722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42D2C83-8A77-4AFB-8AD4-2A5FEF35BFFB}" type="slidenum">
              <a:rPr lang="en-US" altLang="en-US" sz="800" smtClean="0">
                <a:solidFill>
                  <a:srgbClr val="437C92"/>
                </a:solidFill>
              </a:rPr>
              <a:pPr algn="r"/>
              <a:t>‹Nr.›</a:t>
            </a:fld>
            <a:endParaRPr lang="en-US" altLang="en-US" sz="800" dirty="0">
              <a:solidFill>
                <a:srgbClr val="437C92"/>
              </a:solidFill>
            </a:endParaRPr>
          </a:p>
        </p:txBody>
      </p:sp>
      <p:sp>
        <p:nvSpPr>
          <p:cNvPr id="27" name="Tijdelijke aanduiding voor inhoud 12"/>
          <p:cNvSpPr>
            <a:spLocks noGrp="1"/>
          </p:cNvSpPr>
          <p:nvPr>
            <p:ph sz="quarter" idx="11" hasCustomPrompt="1"/>
          </p:nvPr>
        </p:nvSpPr>
        <p:spPr>
          <a:xfrm>
            <a:off x="755749" y="6597352"/>
            <a:ext cx="5832475" cy="18331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437C9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800">
                <a:solidFill>
                  <a:srgbClr val="437C92"/>
                </a:solidFill>
              </a:defRPr>
            </a:lvl2pPr>
            <a:lvl3pPr marL="914400" indent="0">
              <a:buFontTx/>
              <a:buNone/>
              <a:defRPr sz="800">
                <a:solidFill>
                  <a:srgbClr val="437C92"/>
                </a:solidFill>
              </a:defRPr>
            </a:lvl3pPr>
            <a:lvl4pPr marL="1371600" indent="0">
              <a:buFontTx/>
              <a:buNone/>
              <a:defRPr sz="800">
                <a:solidFill>
                  <a:srgbClr val="437C92"/>
                </a:solidFill>
              </a:defRPr>
            </a:lvl4pPr>
            <a:lvl5pPr marL="1828800" indent="0">
              <a:buFontTx/>
              <a:buNone/>
              <a:defRPr sz="800">
                <a:solidFill>
                  <a:srgbClr val="437C92"/>
                </a:solidFill>
              </a:defRPr>
            </a:lvl5pPr>
          </a:lstStyle>
          <a:p>
            <a:pPr lvl="0"/>
            <a:r>
              <a:rPr lang="nl-NL" dirty="0" err="1"/>
              <a:t>Optional</a:t>
            </a:r>
            <a:r>
              <a:rPr lang="nl-NL" dirty="0"/>
              <a:t> –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name </a:t>
            </a:r>
            <a:r>
              <a:rPr lang="nl-NL" dirty="0" err="1"/>
              <a:t>and</a:t>
            </a:r>
            <a:r>
              <a:rPr lang="nl-NL" dirty="0"/>
              <a:t> date</a:t>
            </a:r>
          </a:p>
        </p:txBody>
      </p:sp>
      <p:cxnSp>
        <p:nvCxnSpPr>
          <p:cNvPr id="28" name="Rechte verbindingslijn 27"/>
          <p:cNvCxnSpPr/>
          <p:nvPr userDrawn="1"/>
        </p:nvCxnSpPr>
        <p:spPr>
          <a:xfrm>
            <a:off x="358557" y="6597352"/>
            <a:ext cx="8426886" cy="0"/>
          </a:xfrm>
          <a:prstGeom prst="line">
            <a:avLst/>
          </a:prstGeom>
          <a:ln w="9525">
            <a:solidFill>
              <a:srgbClr val="437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29" y="-1"/>
            <a:ext cx="750435" cy="75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 2 x Image + caption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18420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7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03251" y="5877272"/>
            <a:ext cx="3960000" cy="50405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caption</a:t>
            </a:r>
            <a:endParaRPr lang="nl-NL" dirty="0"/>
          </a:p>
          <a:p>
            <a:pPr lvl="0"/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0" y="372654"/>
            <a:ext cx="9144000" cy="438956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idx="10" hasCustomPrompt="1"/>
          </p:nvPr>
        </p:nvSpPr>
        <p:spPr>
          <a:xfrm>
            <a:off x="4788464" y="5866470"/>
            <a:ext cx="3960000" cy="51485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caption</a:t>
            </a:r>
            <a:endParaRPr lang="nl-NL" dirty="0"/>
          </a:p>
          <a:p>
            <a:pPr lvl="0"/>
            <a:endParaRPr lang="nl-NL" dirty="0"/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20632"/>
            <a:ext cx="7459289" cy="114300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9" name="Text Box 14"/>
          <p:cNvSpPr txBox="1">
            <a:spLocks noChangeArrowheads="1"/>
          </p:cNvSpPr>
          <p:nvPr userDrawn="1"/>
        </p:nvSpPr>
        <p:spPr bwMode="auto">
          <a:xfrm>
            <a:off x="7710809" y="6597352"/>
            <a:ext cx="1109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437C92"/>
                </a:solidFill>
                <a:latin typeface="Arial" pitchFamily="34" charset="0"/>
                <a:ea typeface="+mn-ea"/>
                <a:cs typeface="Arial" pitchFamily="34" charset="0"/>
              </a:rPr>
              <a:t>www.fugro.com</a:t>
            </a:r>
          </a:p>
        </p:txBody>
      </p:sp>
      <p:sp>
        <p:nvSpPr>
          <p:cNvPr id="20" name="Rechthoek 19"/>
          <p:cNvSpPr/>
          <p:nvPr userDrawn="1"/>
        </p:nvSpPr>
        <p:spPr>
          <a:xfrm>
            <a:off x="299610" y="6597352"/>
            <a:ext cx="3722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42D2C83-8A77-4AFB-8AD4-2A5FEF35BFFB}" type="slidenum">
              <a:rPr lang="en-US" altLang="en-US" sz="800" smtClean="0">
                <a:solidFill>
                  <a:srgbClr val="437C92"/>
                </a:solidFill>
              </a:rPr>
              <a:pPr algn="r"/>
              <a:t>‹Nr.›</a:t>
            </a:fld>
            <a:endParaRPr lang="en-US" altLang="en-US" sz="800" dirty="0">
              <a:solidFill>
                <a:srgbClr val="437C92"/>
              </a:solidFill>
            </a:endParaRPr>
          </a:p>
        </p:txBody>
      </p:sp>
      <p:sp>
        <p:nvSpPr>
          <p:cNvPr id="23" name="Tijdelijke aanduiding voor inhoud 12"/>
          <p:cNvSpPr>
            <a:spLocks noGrp="1"/>
          </p:cNvSpPr>
          <p:nvPr>
            <p:ph sz="quarter" idx="11" hasCustomPrompt="1"/>
          </p:nvPr>
        </p:nvSpPr>
        <p:spPr>
          <a:xfrm>
            <a:off x="755749" y="6597352"/>
            <a:ext cx="5832475" cy="18331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437C9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800">
                <a:solidFill>
                  <a:srgbClr val="437C92"/>
                </a:solidFill>
              </a:defRPr>
            </a:lvl2pPr>
            <a:lvl3pPr marL="914400" indent="0">
              <a:buFontTx/>
              <a:buNone/>
              <a:defRPr sz="800">
                <a:solidFill>
                  <a:srgbClr val="437C92"/>
                </a:solidFill>
              </a:defRPr>
            </a:lvl3pPr>
            <a:lvl4pPr marL="1371600" indent="0">
              <a:buFontTx/>
              <a:buNone/>
              <a:defRPr sz="800">
                <a:solidFill>
                  <a:srgbClr val="437C92"/>
                </a:solidFill>
              </a:defRPr>
            </a:lvl4pPr>
            <a:lvl5pPr marL="1828800" indent="0">
              <a:buFontTx/>
              <a:buNone/>
              <a:defRPr sz="800">
                <a:solidFill>
                  <a:srgbClr val="437C92"/>
                </a:solidFill>
              </a:defRPr>
            </a:lvl5pPr>
          </a:lstStyle>
          <a:p>
            <a:pPr lvl="0"/>
            <a:r>
              <a:rPr lang="nl-NL" dirty="0" err="1"/>
              <a:t>Optional</a:t>
            </a:r>
            <a:r>
              <a:rPr lang="nl-NL" dirty="0"/>
              <a:t> –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name </a:t>
            </a:r>
            <a:r>
              <a:rPr lang="nl-NL" dirty="0" err="1"/>
              <a:t>and</a:t>
            </a:r>
            <a:r>
              <a:rPr lang="nl-NL" dirty="0"/>
              <a:t> date</a:t>
            </a:r>
          </a:p>
        </p:txBody>
      </p:sp>
      <p:cxnSp>
        <p:nvCxnSpPr>
          <p:cNvPr id="24" name="Rechte verbindingslijn 23"/>
          <p:cNvCxnSpPr/>
          <p:nvPr userDrawn="1"/>
        </p:nvCxnSpPr>
        <p:spPr>
          <a:xfrm>
            <a:off x="358557" y="6597352"/>
            <a:ext cx="8426886" cy="0"/>
          </a:xfrm>
          <a:prstGeom prst="line">
            <a:avLst/>
          </a:prstGeom>
          <a:ln w="9525">
            <a:solidFill>
              <a:srgbClr val="437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Afbeelding 2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29" y="-1"/>
            <a:ext cx="750435" cy="75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6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2 x text + image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76176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0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hoek 12"/>
          <p:cNvSpPr/>
          <p:nvPr userDrawn="1"/>
        </p:nvSpPr>
        <p:spPr>
          <a:xfrm>
            <a:off x="0" y="372654"/>
            <a:ext cx="9144000" cy="438956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20632"/>
            <a:ext cx="7459289" cy="114300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9" name="Text Box 14"/>
          <p:cNvSpPr txBox="1">
            <a:spLocks noChangeArrowheads="1"/>
          </p:cNvSpPr>
          <p:nvPr userDrawn="1"/>
        </p:nvSpPr>
        <p:spPr bwMode="auto">
          <a:xfrm>
            <a:off x="7710809" y="6597352"/>
            <a:ext cx="1109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437C92"/>
                </a:solidFill>
                <a:latin typeface="Arial" pitchFamily="34" charset="0"/>
                <a:ea typeface="+mn-ea"/>
                <a:cs typeface="Arial" pitchFamily="34" charset="0"/>
              </a:rPr>
              <a:t>www.fugro.com</a:t>
            </a:r>
          </a:p>
        </p:txBody>
      </p:sp>
      <p:sp>
        <p:nvSpPr>
          <p:cNvPr id="20" name="Rechthoek 19"/>
          <p:cNvSpPr/>
          <p:nvPr userDrawn="1"/>
        </p:nvSpPr>
        <p:spPr>
          <a:xfrm>
            <a:off x="299610" y="6597352"/>
            <a:ext cx="3722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242D2C83-8A77-4AFB-8AD4-2A5FEF35BFFB}" type="slidenum">
              <a:rPr lang="en-US" altLang="en-US" sz="800" smtClean="0">
                <a:solidFill>
                  <a:srgbClr val="437C92"/>
                </a:solidFill>
              </a:rPr>
              <a:pPr algn="r"/>
              <a:t>‹Nr.›</a:t>
            </a:fld>
            <a:endParaRPr lang="en-US" altLang="en-US" sz="800" dirty="0">
              <a:solidFill>
                <a:srgbClr val="437C92"/>
              </a:solidFill>
            </a:endParaRPr>
          </a:p>
        </p:txBody>
      </p:sp>
      <p:sp>
        <p:nvSpPr>
          <p:cNvPr id="22" name="Tijdelijke aanduiding voor inhoud 12"/>
          <p:cNvSpPr>
            <a:spLocks noGrp="1"/>
          </p:cNvSpPr>
          <p:nvPr>
            <p:ph sz="quarter" idx="11" hasCustomPrompt="1"/>
          </p:nvPr>
        </p:nvSpPr>
        <p:spPr>
          <a:xfrm>
            <a:off x="755749" y="6597352"/>
            <a:ext cx="5832475" cy="18331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aseline="0">
                <a:solidFill>
                  <a:srgbClr val="437C9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800">
                <a:solidFill>
                  <a:srgbClr val="437C92"/>
                </a:solidFill>
              </a:defRPr>
            </a:lvl2pPr>
            <a:lvl3pPr marL="914400" indent="0">
              <a:buFontTx/>
              <a:buNone/>
              <a:defRPr sz="800">
                <a:solidFill>
                  <a:srgbClr val="437C92"/>
                </a:solidFill>
              </a:defRPr>
            </a:lvl3pPr>
            <a:lvl4pPr marL="1371600" indent="0">
              <a:buFontTx/>
              <a:buNone/>
              <a:defRPr sz="800">
                <a:solidFill>
                  <a:srgbClr val="437C92"/>
                </a:solidFill>
              </a:defRPr>
            </a:lvl4pPr>
            <a:lvl5pPr marL="1828800" indent="0">
              <a:buFontTx/>
              <a:buNone/>
              <a:defRPr sz="800">
                <a:solidFill>
                  <a:srgbClr val="437C92"/>
                </a:solidFill>
              </a:defRPr>
            </a:lvl5pPr>
          </a:lstStyle>
          <a:p>
            <a:pPr lvl="0"/>
            <a:r>
              <a:rPr lang="nl-NL" dirty="0" err="1"/>
              <a:t>Optional</a:t>
            </a:r>
            <a:r>
              <a:rPr lang="nl-NL" dirty="0"/>
              <a:t> –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name </a:t>
            </a:r>
            <a:r>
              <a:rPr lang="nl-NL" dirty="0" err="1"/>
              <a:t>and</a:t>
            </a:r>
            <a:r>
              <a:rPr lang="nl-NL" dirty="0"/>
              <a:t> date</a:t>
            </a:r>
          </a:p>
        </p:txBody>
      </p:sp>
      <p:cxnSp>
        <p:nvCxnSpPr>
          <p:cNvPr id="23" name="Rechte verbindingslijn 22"/>
          <p:cNvCxnSpPr/>
          <p:nvPr userDrawn="1"/>
        </p:nvCxnSpPr>
        <p:spPr>
          <a:xfrm>
            <a:off x="358557" y="6597352"/>
            <a:ext cx="8426886" cy="0"/>
          </a:xfrm>
          <a:prstGeom prst="line">
            <a:avLst/>
          </a:prstGeom>
          <a:ln w="9525">
            <a:solidFill>
              <a:srgbClr val="437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Afbeelding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29" y="-1"/>
            <a:ext cx="750435" cy="75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1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1374057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7C83-F25A-433E-9E95-FC29404527FF}" type="datetimeFigureOut">
              <a:rPr lang="nl-NL" smtClean="0"/>
              <a:pPr/>
              <a:t>30-3-2018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BF997-F99C-4450-B7BA-8F6443997B9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15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660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654" r:id="rId13"/>
    <p:sldLayoutId id="214748379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6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11" Type="http://schemas.openxmlformats.org/officeDocument/2006/relationships/image" Target="../media/image38.wmf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1.png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13576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hoek 8"/>
          <p:cNvSpPr/>
          <p:nvPr/>
        </p:nvSpPr>
        <p:spPr>
          <a:xfrm>
            <a:off x="0" y="5445224"/>
            <a:ext cx="9140155" cy="1080000"/>
          </a:xfrm>
          <a:prstGeom prst="rect">
            <a:avLst/>
          </a:prstGeom>
          <a:solidFill>
            <a:srgbClr val="43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8" name="Titel 37"/>
          <p:cNvSpPr>
            <a:spLocks noGrp="1"/>
          </p:cNvSpPr>
          <p:nvPr>
            <p:ph type="title"/>
          </p:nvPr>
        </p:nvSpPr>
        <p:spPr>
          <a:xfrm>
            <a:off x="323528" y="5661248"/>
            <a:ext cx="8712968" cy="648072"/>
          </a:xfrm>
        </p:spPr>
        <p:txBody>
          <a:bodyPr>
            <a:noAutofit/>
          </a:bodyPr>
          <a:lstStyle/>
          <a:p>
            <a:r>
              <a:rPr lang="de-DE" sz="2200" u="sng" dirty="0"/>
              <a:t>Dr. Eugen Martac, </a:t>
            </a:r>
            <a:r>
              <a:rPr lang="de-DE" sz="2200" u="sng" dirty="0" err="1"/>
              <a:t>Fugro</a:t>
            </a:r>
            <a:r>
              <a:rPr lang="de-DE" sz="2200" u="sng" dirty="0"/>
              <a:t> Germany Land</a:t>
            </a:r>
            <a:endParaRPr lang="nl-NL" sz="2200" u="sng" dirty="0"/>
          </a:p>
        </p:txBody>
      </p:sp>
      <p:sp>
        <p:nvSpPr>
          <p:cNvPr id="39" name="Tijdelijke aanduiding voor tekst 38"/>
          <p:cNvSpPr>
            <a:spLocks noGrp="1"/>
          </p:cNvSpPr>
          <p:nvPr>
            <p:ph type="body" sz="quarter" idx="10"/>
          </p:nvPr>
        </p:nvSpPr>
        <p:spPr>
          <a:xfrm>
            <a:off x="107505" y="4429422"/>
            <a:ext cx="9036496" cy="439738"/>
          </a:xfrm>
        </p:spPr>
        <p:txBody>
          <a:bodyPr>
            <a:noAutofit/>
          </a:bodyPr>
          <a:lstStyle/>
          <a:p>
            <a:r>
              <a:rPr lang="de-DE" sz="2400" b="1" i="1" dirty="0" err="1"/>
              <a:t>Newly</a:t>
            </a:r>
            <a:r>
              <a:rPr lang="de-DE" sz="2400" b="1" i="1" dirty="0"/>
              <a:t> </a:t>
            </a:r>
            <a:r>
              <a:rPr lang="de-DE" sz="2400" b="1" i="1" dirty="0" err="1"/>
              <a:t>Developed</a:t>
            </a:r>
            <a:r>
              <a:rPr lang="de-DE" sz="2400" b="1" i="1" dirty="0"/>
              <a:t> Aquifer </a:t>
            </a:r>
            <a:r>
              <a:rPr lang="de-DE" sz="2400" b="1" i="1" dirty="0" err="1"/>
              <a:t>Characterization</a:t>
            </a:r>
            <a:r>
              <a:rPr lang="de-DE" sz="2400" b="1" i="1" dirty="0"/>
              <a:t> </a:t>
            </a:r>
            <a:r>
              <a:rPr lang="de-DE" sz="2400" b="1" i="1" dirty="0" err="1"/>
              <a:t>Procedure</a:t>
            </a:r>
            <a:r>
              <a:rPr lang="de-DE" sz="2400" b="1" i="1" dirty="0"/>
              <a:t> </a:t>
            </a:r>
          </a:p>
          <a:p>
            <a:r>
              <a:rPr lang="de-DE" sz="2400" b="1" i="1" dirty="0" err="1"/>
              <a:t>by</a:t>
            </a:r>
            <a:r>
              <a:rPr lang="de-DE" sz="2400" b="1" i="1" dirty="0"/>
              <a:t> </a:t>
            </a:r>
            <a:r>
              <a:rPr lang="de-DE" sz="2400" b="1" i="1" dirty="0" err="1"/>
              <a:t>Means</a:t>
            </a:r>
            <a:r>
              <a:rPr lang="de-DE" sz="2400" b="1" i="1" dirty="0"/>
              <a:t> </a:t>
            </a:r>
            <a:r>
              <a:rPr lang="de-DE" sz="2400" b="1" i="1" dirty="0" err="1"/>
              <a:t>of</a:t>
            </a:r>
            <a:r>
              <a:rPr lang="de-DE" sz="2400" b="1" i="1" dirty="0"/>
              <a:t> </a:t>
            </a:r>
            <a:r>
              <a:rPr lang="de-DE" sz="2400" b="1" i="1" dirty="0" err="1"/>
              <a:t>Hydraulic</a:t>
            </a:r>
            <a:r>
              <a:rPr lang="de-DE" sz="2400" b="1" i="1" dirty="0"/>
              <a:t> </a:t>
            </a:r>
            <a:r>
              <a:rPr lang="de-DE" sz="2400" b="1" i="1" dirty="0" err="1"/>
              <a:t>Profiling</a:t>
            </a:r>
            <a:r>
              <a:rPr lang="de-DE" sz="2400" b="1" i="1" dirty="0"/>
              <a:t> Tool and Mini Pump Tests</a:t>
            </a:r>
            <a:endParaRPr lang="de-DE" sz="2400" b="1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685" y="-1"/>
            <a:ext cx="1253779" cy="1253779"/>
          </a:xfrm>
          <a:prstGeom prst="rect">
            <a:avLst/>
          </a:prstGeom>
        </p:spPr>
      </p:pic>
      <p:sp>
        <p:nvSpPr>
          <p:cNvPr id="7" name="Tijdelijke aanduiding voor tekst 38"/>
          <p:cNvSpPr txBox="1">
            <a:spLocks/>
          </p:cNvSpPr>
          <p:nvPr/>
        </p:nvSpPr>
        <p:spPr>
          <a:xfrm>
            <a:off x="179512" y="685006"/>
            <a:ext cx="7200799" cy="439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dirty="0" err="1">
                <a:solidFill>
                  <a:schemeClr val="tx1"/>
                </a:solidFill>
              </a:rPr>
              <a:t>Batelle</a:t>
            </a:r>
            <a:r>
              <a:rPr lang="de-DE" sz="2400" b="1" dirty="0">
                <a:solidFill>
                  <a:schemeClr val="tx1"/>
                </a:solidFill>
              </a:rPr>
              <a:t> Palm Springs 2018</a:t>
            </a:r>
          </a:p>
          <a:p>
            <a:r>
              <a:rPr lang="de-DE" dirty="0">
                <a:solidFill>
                  <a:schemeClr val="tx1"/>
                </a:solidFill>
              </a:rPr>
              <a:t>H3. High-Resolution Site </a:t>
            </a:r>
            <a:r>
              <a:rPr lang="de-DE" dirty="0" err="1">
                <a:solidFill>
                  <a:schemeClr val="tx1"/>
                </a:solidFill>
              </a:rPr>
              <a:t>Characterization</a:t>
            </a:r>
            <a:r>
              <a:rPr lang="de-DE" dirty="0">
                <a:solidFill>
                  <a:schemeClr val="tx1"/>
                </a:solidFill>
              </a:rPr>
              <a:t> (HRSC)</a:t>
            </a:r>
          </a:p>
          <a:p>
            <a:endParaRPr lang="nl-N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46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76920"/>
            <a:ext cx="5066084" cy="168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State of the art...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131840" y="2066234"/>
            <a:ext cx="6226711" cy="3667022"/>
            <a:chOff x="-182" y="573"/>
            <a:chExt cx="6056" cy="3742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-182" y="573"/>
              <a:ext cx="6056" cy="3742"/>
              <a:chOff x="-182" y="573"/>
              <a:chExt cx="6056" cy="3742"/>
            </a:xfrm>
          </p:grpSpPr>
          <p:sp>
            <p:nvSpPr>
              <p:cNvPr id="18" name="Text Box 6"/>
              <p:cNvSpPr txBox="1">
                <a:spLocks noChangeArrowheads="1"/>
              </p:cNvSpPr>
              <p:nvPr/>
            </p:nvSpPr>
            <p:spPr bwMode="auto">
              <a:xfrm rot="-1436420">
                <a:off x="2934" y="3519"/>
                <a:ext cx="132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altLang="de-DE">
                    <a:ea typeface="ＭＳ Ｐゴシック" pitchFamily="34" charset="-128"/>
                  </a:rPr>
                  <a:t>Control Plane 1</a:t>
                </a:r>
              </a:p>
            </p:txBody>
          </p:sp>
          <p:sp>
            <p:nvSpPr>
              <p:cNvPr id="19" name="Text Box 7"/>
              <p:cNvSpPr txBox="1">
                <a:spLocks noChangeArrowheads="1"/>
              </p:cNvSpPr>
              <p:nvPr/>
            </p:nvSpPr>
            <p:spPr bwMode="auto">
              <a:xfrm rot="-1515225">
                <a:off x="1597" y="1051"/>
                <a:ext cx="13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altLang="de-DE">
                    <a:ea typeface="ＭＳ Ｐゴシック" pitchFamily="34" charset="-128"/>
                  </a:rPr>
                  <a:t>Control Plane 2</a:t>
                </a:r>
              </a:p>
            </p:txBody>
          </p:sp>
          <p:sp>
            <p:nvSpPr>
              <p:cNvPr id="20" name="Text Box 8"/>
              <p:cNvSpPr txBox="1">
                <a:spLocks noChangeArrowheads="1"/>
              </p:cNvSpPr>
              <p:nvPr/>
            </p:nvSpPr>
            <p:spPr bwMode="auto">
              <a:xfrm>
                <a:off x="853" y="3917"/>
                <a:ext cx="138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GB" altLang="de-DE">
                  <a:ea typeface="ＭＳ Ｐゴシック" pitchFamily="34" charset="-128"/>
                </a:endParaRPr>
              </a:p>
            </p:txBody>
          </p:sp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1682" y="1407"/>
                <a:ext cx="138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GB" altLang="de-DE">
                  <a:ea typeface="ＭＳ Ｐゴシック" pitchFamily="34" charset="-128"/>
                </a:endParaRPr>
              </a:p>
            </p:txBody>
          </p:sp>
          <p:sp>
            <p:nvSpPr>
              <p:cNvPr id="22" name="Text Box 10"/>
              <p:cNvSpPr txBox="1">
                <a:spLocks noChangeArrowheads="1"/>
              </p:cNvSpPr>
              <p:nvPr/>
            </p:nvSpPr>
            <p:spPr bwMode="auto">
              <a:xfrm>
                <a:off x="2864" y="1407"/>
                <a:ext cx="139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GB" altLang="de-DE">
                  <a:ea typeface="ＭＳ Ｐゴシック" pitchFamily="34" charset="-128"/>
                </a:endParaRPr>
              </a:p>
            </p:txBody>
          </p:sp>
          <p:sp>
            <p:nvSpPr>
              <p:cNvPr id="23" name="Text Box 11"/>
              <p:cNvSpPr txBox="1">
                <a:spLocks noChangeArrowheads="1"/>
              </p:cNvSpPr>
              <p:nvPr/>
            </p:nvSpPr>
            <p:spPr bwMode="auto">
              <a:xfrm>
                <a:off x="4336" y="1407"/>
                <a:ext cx="139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GB" altLang="de-DE">
                  <a:ea typeface="ＭＳ Ｐゴシック" pitchFamily="34" charset="-128"/>
                </a:endParaRPr>
              </a:p>
            </p:txBody>
          </p:sp>
          <p:pic>
            <p:nvPicPr>
              <p:cNvPr id="24" name="Picture 12" descr="1_01SummeLHKW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04" r="4604"/>
              <a:stretch>
                <a:fillRect/>
              </a:stretch>
            </p:blipFill>
            <p:spPr bwMode="auto">
              <a:xfrm>
                <a:off x="553" y="2955"/>
                <a:ext cx="1516" cy="1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3" descr="1_02TC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04" r="4604"/>
              <a:stretch>
                <a:fillRect/>
              </a:stretch>
            </p:blipFill>
            <p:spPr bwMode="auto">
              <a:xfrm>
                <a:off x="1783" y="2411"/>
                <a:ext cx="1514" cy="1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14" descr="1_03DC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04" r="4604"/>
              <a:stretch>
                <a:fillRect/>
              </a:stretch>
            </p:blipFill>
            <p:spPr bwMode="auto">
              <a:xfrm>
                <a:off x="3025" y="1865"/>
                <a:ext cx="1514" cy="1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15" descr="1_04VC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04" r="4604"/>
              <a:stretch>
                <a:fillRect/>
              </a:stretch>
            </p:blipFill>
            <p:spPr bwMode="auto">
              <a:xfrm>
                <a:off x="4242" y="1345"/>
                <a:ext cx="1514" cy="1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AutoShape 16"/>
              <p:cNvSpPr>
                <a:spLocks/>
              </p:cNvSpPr>
              <p:nvPr/>
            </p:nvSpPr>
            <p:spPr bwMode="auto">
              <a:xfrm rot="14744186" flipV="1">
                <a:off x="3080" y="767"/>
                <a:ext cx="472" cy="5117"/>
              </a:xfrm>
              <a:prstGeom prst="leftBrace">
                <a:avLst>
                  <a:gd name="adj1" fmla="val 9034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GB" altLang="de-DE" sz="2400">
                  <a:ea typeface="ＭＳ Ｐゴシック" pitchFamily="34" charset="-128"/>
                </a:endParaRPr>
              </a:p>
            </p:txBody>
          </p:sp>
          <p:pic>
            <p:nvPicPr>
              <p:cNvPr id="29" name="Picture 17" descr="2-01SummeLHKW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9" r="3569"/>
              <a:stretch>
                <a:fillRect/>
              </a:stretch>
            </p:blipFill>
            <p:spPr bwMode="auto">
              <a:xfrm>
                <a:off x="0" y="2410"/>
                <a:ext cx="1333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18" descr="2-02TCE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9" r="3569"/>
              <a:stretch>
                <a:fillRect/>
              </a:stretch>
            </p:blipFill>
            <p:spPr bwMode="auto">
              <a:xfrm>
                <a:off x="1343" y="1797"/>
                <a:ext cx="1333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19" descr="2-03DCE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9" r="3569"/>
              <a:stretch>
                <a:fillRect/>
              </a:stretch>
            </p:blipFill>
            <p:spPr bwMode="auto">
              <a:xfrm>
                <a:off x="2681" y="1185"/>
                <a:ext cx="1333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20" descr="2-04VC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9" r="3569"/>
              <a:stretch>
                <a:fillRect/>
              </a:stretch>
            </p:blipFill>
            <p:spPr bwMode="auto">
              <a:xfrm>
                <a:off x="4037" y="573"/>
                <a:ext cx="1333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AutoShape 21"/>
              <p:cNvSpPr>
                <a:spLocks noChangeArrowheads="1"/>
              </p:cNvSpPr>
              <p:nvPr/>
            </p:nvSpPr>
            <p:spPr bwMode="auto">
              <a:xfrm rot="-6940052">
                <a:off x="758" y="3012"/>
                <a:ext cx="592" cy="204"/>
              </a:xfrm>
              <a:prstGeom prst="notchedRightArrow">
                <a:avLst>
                  <a:gd name="adj1" fmla="val 50000"/>
                  <a:gd name="adj2" fmla="val 72549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GB" altLang="de-DE" sz="2400">
                  <a:ea typeface="ＭＳ Ｐゴシック" pitchFamily="34" charset="-128"/>
                </a:endParaRPr>
              </a:p>
            </p:txBody>
          </p:sp>
          <p:sp>
            <p:nvSpPr>
              <p:cNvPr id="34" name="AutoShape 22"/>
              <p:cNvSpPr>
                <a:spLocks noChangeArrowheads="1"/>
              </p:cNvSpPr>
              <p:nvPr/>
            </p:nvSpPr>
            <p:spPr bwMode="auto">
              <a:xfrm rot="-6946891">
                <a:off x="3367" y="1832"/>
                <a:ext cx="592" cy="204"/>
              </a:xfrm>
              <a:prstGeom prst="notchedRightArrow">
                <a:avLst>
                  <a:gd name="adj1" fmla="val 50000"/>
                  <a:gd name="adj2" fmla="val 72549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GB" altLang="de-DE" sz="2400">
                  <a:ea typeface="ＭＳ Ｐゴシック" pitchFamily="34" charset="-128"/>
                </a:endParaRPr>
              </a:p>
            </p:txBody>
          </p:sp>
          <p:sp>
            <p:nvSpPr>
              <p:cNvPr id="35" name="AutoShape 23"/>
              <p:cNvSpPr>
                <a:spLocks noChangeArrowheads="1"/>
              </p:cNvSpPr>
              <p:nvPr/>
            </p:nvSpPr>
            <p:spPr bwMode="auto">
              <a:xfrm rot="-7114955">
                <a:off x="2028" y="2442"/>
                <a:ext cx="592" cy="204"/>
              </a:xfrm>
              <a:prstGeom prst="notchedRightArrow">
                <a:avLst>
                  <a:gd name="adj1" fmla="val 50000"/>
                  <a:gd name="adj2" fmla="val 72549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GB" altLang="de-DE" sz="2400">
                  <a:ea typeface="ＭＳ Ｐゴシック" pitchFamily="34" charset="-128"/>
                </a:endParaRPr>
              </a:p>
            </p:txBody>
          </p:sp>
          <p:sp>
            <p:nvSpPr>
              <p:cNvPr id="36" name="AutoShape 24"/>
              <p:cNvSpPr>
                <a:spLocks noChangeArrowheads="1"/>
              </p:cNvSpPr>
              <p:nvPr/>
            </p:nvSpPr>
            <p:spPr bwMode="auto">
              <a:xfrm rot="-6512505">
                <a:off x="4682" y="1243"/>
                <a:ext cx="592" cy="204"/>
              </a:xfrm>
              <a:prstGeom prst="notchedRightArrow">
                <a:avLst>
                  <a:gd name="adj1" fmla="val 50000"/>
                  <a:gd name="adj2" fmla="val 72549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GB" altLang="de-DE" sz="2400">
                  <a:ea typeface="ＭＳ Ｐゴシック" pitchFamily="34" charset="-128"/>
                </a:endParaRPr>
              </a:p>
            </p:txBody>
          </p:sp>
          <p:sp>
            <p:nvSpPr>
              <p:cNvPr id="37" name="AutoShape 25"/>
              <p:cNvSpPr>
                <a:spLocks/>
              </p:cNvSpPr>
              <p:nvPr/>
            </p:nvSpPr>
            <p:spPr bwMode="auto">
              <a:xfrm rot="3960000" flipV="1">
                <a:off x="2190" y="-1056"/>
                <a:ext cx="517" cy="5262"/>
              </a:xfrm>
              <a:prstGeom prst="leftBrace">
                <a:avLst>
                  <a:gd name="adj1" fmla="val 84816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GB" altLang="de-DE" sz="2400">
                  <a:ea typeface="ＭＳ Ｐゴシック" pitchFamily="34" charset="-128"/>
                </a:endParaRPr>
              </a:p>
            </p:txBody>
          </p:sp>
          <p:sp>
            <p:nvSpPr>
              <p:cNvPr id="38" name="Text Box 26"/>
              <p:cNvSpPr txBox="1">
                <a:spLocks noChangeArrowheads="1"/>
              </p:cNvSpPr>
              <p:nvPr/>
            </p:nvSpPr>
            <p:spPr bwMode="auto">
              <a:xfrm>
                <a:off x="2041" y="2636"/>
                <a:ext cx="286" cy="18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200" tIns="3600" rIns="7200" bIns="36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altLang="de-DE" sz="1400" b="1">
                    <a:ea typeface="ＭＳ Ｐゴシック" pitchFamily="34" charset="-128"/>
                  </a:rPr>
                  <a:t>TCE</a:t>
                </a:r>
              </a:p>
            </p:txBody>
          </p:sp>
          <p:sp>
            <p:nvSpPr>
              <p:cNvPr id="39" name="Text Box 27"/>
              <p:cNvSpPr txBox="1">
                <a:spLocks noChangeArrowheads="1"/>
              </p:cNvSpPr>
              <p:nvPr/>
            </p:nvSpPr>
            <p:spPr bwMode="auto">
              <a:xfrm>
                <a:off x="3243" y="2047"/>
                <a:ext cx="487" cy="18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200" tIns="3600" rIns="7200" bIns="36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altLang="de-DE" sz="1400" b="1">
                    <a:ea typeface="ＭＳ Ｐゴシック" pitchFamily="34" charset="-128"/>
                  </a:rPr>
                  <a:t>cisDCE</a:t>
                </a:r>
              </a:p>
            </p:txBody>
          </p:sp>
          <p:sp>
            <p:nvSpPr>
              <p:cNvPr id="40" name="Text Box 28"/>
              <p:cNvSpPr txBox="1">
                <a:spLocks noChangeArrowheads="1"/>
              </p:cNvSpPr>
              <p:nvPr/>
            </p:nvSpPr>
            <p:spPr bwMode="auto">
              <a:xfrm>
                <a:off x="4673" y="1479"/>
                <a:ext cx="205" cy="18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200" tIns="3600" rIns="7200" bIns="36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altLang="de-DE" sz="1400" b="1">
                    <a:ea typeface="ＭＳ Ｐゴシック" pitchFamily="34" charset="-128"/>
                  </a:rPr>
                  <a:t>VC</a:t>
                </a:r>
              </a:p>
            </p:txBody>
          </p:sp>
          <p:sp>
            <p:nvSpPr>
              <p:cNvPr id="41" name="Text Box 29"/>
              <p:cNvSpPr txBox="1">
                <a:spLocks noChangeArrowheads="1"/>
              </p:cNvSpPr>
              <p:nvPr/>
            </p:nvSpPr>
            <p:spPr bwMode="auto">
              <a:xfrm>
                <a:off x="680" y="3226"/>
                <a:ext cx="303" cy="1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200" tIns="3600" rIns="7200" bIns="36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altLang="de-DE" sz="1400" b="1">
                    <a:ea typeface="ＭＳ Ｐゴシック" pitchFamily="34" charset="-128"/>
                  </a:rPr>
                  <a:t>CHC</a:t>
                </a:r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634" y="672"/>
              <a:ext cx="4900" cy="3405"/>
              <a:chOff x="634" y="672"/>
              <a:chExt cx="4900" cy="3405"/>
            </a:xfrm>
          </p:grpSpPr>
          <p:sp>
            <p:nvSpPr>
              <p:cNvPr id="9" name="Text Box 31"/>
              <p:cNvSpPr txBox="1">
                <a:spLocks noChangeArrowheads="1"/>
              </p:cNvSpPr>
              <p:nvPr/>
            </p:nvSpPr>
            <p:spPr bwMode="auto">
              <a:xfrm>
                <a:off x="1315" y="3861"/>
                <a:ext cx="62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altLang="de-DE" sz="1200" b="1">
                    <a:ea typeface="ＭＳ Ｐゴシック" pitchFamily="34" charset="-128"/>
                  </a:rPr>
                  <a:t>174,4 g/d</a:t>
                </a:r>
              </a:p>
            </p:txBody>
          </p:sp>
          <p:sp>
            <p:nvSpPr>
              <p:cNvPr id="10" name="Text Box 32"/>
              <p:cNvSpPr txBox="1">
                <a:spLocks noChangeArrowheads="1"/>
              </p:cNvSpPr>
              <p:nvPr/>
            </p:nvSpPr>
            <p:spPr bwMode="auto">
              <a:xfrm>
                <a:off x="2512" y="3340"/>
                <a:ext cx="502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altLang="de-DE" sz="1200" b="1">
                    <a:ea typeface="ＭＳ Ｐゴシック" pitchFamily="34" charset="-128"/>
                  </a:rPr>
                  <a:t>0,5 g/d</a:t>
                </a:r>
              </a:p>
            </p:txBody>
          </p:sp>
          <p:sp>
            <p:nvSpPr>
              <p:cNvPr id="11" name="Text Box 33"/>
              <p:cNvSpPr txBox="1">
                <a:spLocks noChangeArrowheads="1"/>
              </p:cNvSpPr>
              <p:nvPr/>
            </p:nvSpPr>
            <p:spPr bwMode="auto">
              <a:xfrm>
                <a:off x="3743" y="2772"/>
                <a:ext cx="62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altLang="de-DE" sz="1200" b="1">
                    <a:ea typeface="ＭＳ Ｐゴシック" pitchFamily="34" charset="-128"/>
                  </a:rPr>
                  <a:t>136,5 g/d</a:t>
                </a:r>
              </a:p>
            </p:txBody>
          </p:sp>
          <p:sp>
            <p:nvSpPr>
              <p:cNvPr id="13" name="Text Box 34"/>
              <p:cNvSpPr txBox="1">
                <a:spLocks noChangeArrowheads="1"/>
              </p:cNvSpPr>
              <p:nvPr/>
            </p:nvSpPr>
            <p:spPr bwMode="auto">
              <a:xfrm>
                <a:off x="4969" y="2260"/>
                <a:ext cx="56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altLang="de-DE" sz="1200" b="1">
                    <a:ea typeface="ＭＳ Ｐゴシック" pitchFamily="34" charset="-128"/>
                  </a:rPr>
                  <a:t>36,9 g/d</a:t>
                </a:r>
              </a:p>
            </p:txBody>
          </p:sp>
          <p:sp>
            <p:nvSpPr>
              <p:cNvPr id="14" name="Text Box 35"/>
              <p:cNvSpPr txBox="1">
                <a:spLocks noChangeArrowheads="1"/>
              </p:cNvSpPr>
              <p:nvPr/>
            </p:nvSpPr>
            <p:spPr bwMode="auto">
              <a:xfrm>
                <a:off x="634" y="2463"/>
                <a:ext cx="565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altLang="de-DE" sz="1200" b="1">
                    <a:ea typeface="ＭＳ Ｐゴシック" pitchFamily="34" charset="-128"/>
                  </a:rPr>
                  <a:t>12,1 g/d</a:t>
                </a:r>
              </a:p>
            </p:txBody>
          </p:sp>
          <p:sp>
            <p:nvSpPr>
              <p:cNvPr id="15" name="Text Box 36"/>
              <p:cNvSpPr txBox="1">
                <a:spLocks noChangeArrowheads="1"/>
              </p:cNvSpPr>
              <p:nvPr/>
            </p:nvSpPr>
            <p:spPr bwMode="auto">
              <a:xfrm>
                <a:off x="1995" y="1888"/>
                <a:ext cx="502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altLang="de-DE" sz="1200" b="1">
                    <a:ea typeface="ＭＳ Ｐゴシック" pitchFamily="34" charset="-128"/>
                  </a:rPr>
                  <a:t>0,0 g/d</a:t>
                </a:r>
              </a:p>
            </p:txBody>
          </p:sp>
          <p:sp>
            <p:nvSpPr>
              <p:cNvPr id="16" name="Text Box 37"/>
              <p:cNvSpPr txBox="1">
                <a:spLocks noChangeArrowheads="1"/>
              </p:cNvSpPr>
              <p:nvPr/>
            </p:nvSpPr>
            <p:spPr bwMode="auto">
              <a:xfrm>
                <a:off x="3306" y="1240"/>
                <a:ext cx="56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altLang="de-DE" sz="1200" b="1">
                    <a:ea typeface="ＭＳ Ｐゴシック" pitchFamily="34" charset="-128"/>
                  </a:rPr>
                  <a:t>10,7 g/d</a:t>
                </a:r>
              </a:p>
            </p:txBody>
          </p:sp>
          <p:sp>
            <p:nvSpPr>
              <p:cNvPr id="17" name="Text Box 38"/>
              <p:cNvSpPr txBox="1">
                <a:spLocks noChangeArrowheads="1"/>
              </p:cNvSpPr>
              <p:nvPr/>
            </p:nvSpPr>
            <p:spPr bwMode="auto">
              <a:xfrm>
                <a:off x="4674" y="672"/>
                <a:ext cx="501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altLang="de-DE" sz="1200" b="1">
                    <a:ea typeface="ＭＳ Ｐゴシック" pitchFamily="34" charset="-128"/>
                  </a:rPr>
                  <a:t>0,0 g/d</a:t>
                </a:r>
              </a:p>
            </p:txBody>
          </p:sp>
        </p:grpSp>
      </p:grp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417032" y="3595082"/>
            <a:ext cx="47730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b="1" dirty="0" err="1">
                <a:ea typeface="ＭＳ Ｐゴシック" pitchFamily="34" charset="-128"/>
              </a:rPr>
              <a:t>Mass</a:t>
            </a:r>
            <a:r>
              <a:rPr lang="de-DE" altLang="de-DE" b="1" dirty="0">
                <a:ea typeface="ＭＳ Ｐゴシック" pitchFamily="34" charset="-128"/>
              </a:rPr>
              <a:t> </a:t>
            </a:r>
            <a:r>
              <a:rPr lang="de-DE" altLang="de-DE" b="1" dirty="0" err="1">
                <a:ea typeface="ＭＳ Ｐゴシック" pitchFamily="34" charset="-128"/>
              </a:rPr>
              <a:t>discharge</a:t>
            </a:r>
            <a:endParaRPr lang="de-DE" altLang="de-DE" b="1" dirty="0">
              <a:ea typeface="ＭＳ Ｐゴシック" pitchFamily="34" charset="-128"/>
            </a:endParaRPr>
          </a:p>
          <a:p>
            <a:pPr algn="ctr" eaLnBrk="1" hangingPunct="1"/>
            <a:r>
              <a:rPr lang="de-DE" altLang="de-DE" b="1" dirty="0" err="1">
                <a:ea typeface="ＭＳ Ｐゴシック" pitchFamily="34" charset="-128"/>
              </a:rPr>
              <a:t>Spatial</a:t>
            </a:r>
            <a:r>
              <a:rPr lang="de-DE" altLang="de-DE" b="1" dirty="0">
                <a:ea typeface="ＭＳ Ｐゴシック" pitchFamily="34" charset="-128"/>
              </a:rPr>
              <a:t> </a:t>
            </a:r>
            <a:r>
              <a:rPr lang="de-DE" altLang="de-DE" b="1" dirty="0" err="1">
                <a:ea typeface="ＭＳ Ｐゴシック" pitchFamily="34" charset="-128"/>
              </a:rPr>
              <a:t>distribution</a:t>
            </a:r>
            <a:r>
              <a:rPr lang="de-DE" altLang="de-DE" b="1" dirty="0">
                <a:ea typeface="ＭＳ Ｐゴシック" pitchFamily="34" charset="-128"/>
              </a:rPr>
              <a:t> </a:t>
            </a:r>
            <a:r>
              <a:rPr lang="de-DE" altLang="de-DE" b="1" dirty="0" err="1">
                <a:ea typeface="ＭＳ Ｐゴシック" pitchFamily="34" charset="-128"/>
              </a:rPr>
              <a:t>of</a:t>
            </a:r>
            <a:r>
              <a:rPr lang="de-DE" altLang="de-DE" b="1" dirty="0">
                <a:ea typeface="ＭＳ Ｐゴシック" pitchFamily="34" charset="-128"/>
              </a:rPr>
              <a:t> </a:t>
            </a:r>
            <a:r>
              <a:rPr lang="de-DE" altLang="de-DE" b="1" dirty="0" err="1">
                <a:ea typeface="ＭＳ Ｐゴシック" pitchFamily="34" charset="-128"/>
              </a:rPr>
              <a:t>mass</a:t>
            </a:r>
            <a:r>
              <a:rPr lang="de-DE" altLang="de-DE" b="1" dirty="0">
                <a:ea typeface="ＭＳ Ｐゴシック" pitchFamily="34" charset="-128"/>
              </a:rPr>
              <a:t> </a:t>
            </a:r>
            <a:r>
              <a:rPr lang="de-DE" altLang="de-DE" b="1" dirty="0" err="1">
                <a:ea typeface="ＭＳ Ｐゴシック" pitchFamily="34" charset="-128"/>
              </a:rPr>
              <a:t>fluxes</a:t>
            </a:r>
            <a:endParaRPr lang="de-DE" altLang="de-DE" b="1" dirty="0">
              <a:ea typeface="ＭＳ Ｐゴシック" pitchFamily="34" charset="-128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5178460" y="6021288"/>
            <a:ext cx="414606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altLang="de-DE" b="1" dirty="0" err="1">
                <a:ea typeface="ＭＳ Ｐゴシック" pitchFamily="34" charset="-128"/>
              </a:rPr>
              <a:t>Mass</a:t>
            </a:r>
            <a:r>
              <a:rPr lang="de-DE" altLang="de-DE" b="1" dirty="0">
                <a:ea typeface="ＭＳ Ｐゴシック" pitchFamily="34" charset="-128"/>
              </a:rPr>
              <a:t> </a:t>
            </a:r>
            <a:r>
              <a:rPr lang="de-DE" altLang="de-DE" b="1" dirty="0" err="1">
                <a:ea typeface="ＭＳ Ｐゴシック" pitchFamily="34" charset="-128"/>
              </a:rPr>
              <a:t>discharge</a:t>
            </a:r>
            <a:r>
              <a:rPr lang="de-DE" altLang="de-DE" b="1" dirty="0">
                <a:ea typeface="ＭＳ Ｐゴシック" pitchFamily="34" charset="-128"/>
              </a:rPr>
              <a:t> = </a:t>
            </a:r>
            <a:r>
              <a:rPr lang="el-GR" altLang="de-DE" b="1" dirty="0">
                <a:ea typeface="ＭＳ Ｐゴシック" pitchFamily="34" charset="-128"/>
                <a:cs typeface="Arial" pitchFamily="34" charset="0"/>
              </a:rPr>
              <a:t>Σ</a:t>
            </a:r>
            <a:r>
              <a:rPr lang="de-DE" altLang="de-DE" b="1" baseline="-25000" dirty="0" err="1">
                <a:ea typeface="ＭＳ Ｐゴシック" pitchFamily="34" charset="-128"/>
                <a:cs typeface="Arial" pitchFamily="34" charset="0"/>
              </a:rPr>
              <a:t>ij</a:t>
            </a:r>
            <a:r>
              <a:rPr lang="de-DE" altLang="de-DE" b="1" dirty="0">
                <a:ea typeface="ＭＳ Ｐゴシック" pitchFamily="34" charset="-128"/>
                <a:cs typeface="Arial" pitchFamily="34" charset="0"/>
              </a:rPr>
              <a:t> (</a:t>
            </a:r>
            <a:r>
              <a:rPr lang="de-DE" altLang="de-DE" b="1" dirty="0" err="1">
                <a:ea typeface="ＭＳ Ｐゴシック" pitchFamily="34" charset="-128"/>
                <a:cs typeface="Arial" pitchFamily="34" charset="0"/>
              </a:rPr>
              <a:t>c</a:t>
            </a:r>
            <a:r>
              <a:rPr lang="de-DE" altLang="de-DE" b="1" baseline="-25000" dirty="0" err="1">
                <a:ea typeface="ＭＳ Ｐゴシック" pitchFamily="34" charset="-128"/>
                <a:cs typeface="Arial" pitchFamily="34" charset="0"/>
              </a:rPr>
              <a:t>ij</a:t>
            </a:r>
            <a:r>
              <a:rPr lang="de-DE" altLang="de-DE" b="1" dirty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altLang="de-DE" b="1" baseline="30000" dirty="0">
                <a:ea typeface="ＭＳ Ｐゴシック" pitchFamily="34" charset="-128"/>
                <a:cs typeface="Arial" pitchFamily="34" charset="0"/>
              </a:rPr>
              <a:t>.</a:t>
            </a:r>
            <a:r>
              <a:rPr lang="de-DE" altLang="de-DE" b="1" dirty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altLang="de-DE" b="1" dirty="0" err="1">
                <a:ea typeface="ＭＳ Ｐゴシック" pitchFamily="34" charset="-128"/>
                <a:cs typeface="Arial" pitchFamily="34" charset="0"/>
              </a:rPr>
              <a:t>K</a:t>
            </a:r>
            <a:r>
              <a:rPr lang="de-DE" altLang="de-DE" b="1" baseline="-25000" dirty="0" err="1">
                <a:ea typeface="ＭＳ Ｐゴシック" pitchFamily="34" charset="-128"/>
                <a:cs typeface="Arial" pitchFamily="34" charset="0"/>
              </a:rPr>
              <a:t>ij</a:t>
            </a:r>
            <a:r>
              <a:rPr lang="de-DE" altLang="de-DE" b="1" dirty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altLang="de-DE" b="1" baseline="30000" dirty="0">
                <a:ea typeface="ＭＳ Ｐゴシック" pitchFamily="34" charset="-128"/>
                <a:cs typeface="Arial" pitchFamily="34" charset="0"/>
              </a:rPr>
              <a:t>.</a:t>
            </a:r>
            <a:r>
              <a:rPr lang="de-DE" altLang="de-DE" b="1" dirty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de-DE" altLang="de-DE" b="1" dirty="0" err="1">
                <a:ea typeface="ＭＳ Ｐゴシック" pitchFamily="34" charset="-128"/>
                <a:cs typeface="Arial" pitchFamily="34" charset="0"/>
              </a:rPr>
              <a:t>A</a:t>
            </a:r>
            <a:r>
              <a:rPr lang="de-DE" altLang="de-DE" b="1" baseline="-25000" dirty="0" err="1">
                <a:ea typeface="ＭＳ Ｐゴシック" pitchFamily="34" charset="-128"/>
                <a:cs typeface="Arial" pitchFamily="34" charset="0"/>
              </a:rPr>
              <a:t>ij</a:t>
            </a:r>
            <a:r>
              <a:rPr lang="de-DE" altLang="de-DE" b="1" dirty="0">
                <a:ea typeface="ＭＳ Ｐゴシック" pitchFamily="34" charset="-128"/>
                <a:cs typeface="Arial" pitchFamily="34" charset="0"/>
              </a:rPr>
              <a:t>) </a:t>
            </a:r>
            <a:r>
              <a:rPr lang="de-DE" altLang="de-DE" b="1" baseline="30000" dirty="0">
                <a:ea typeface="ＭＳ Ｐゴシック" pitchFamily="34" charset="-128"/>
                <a:cs typeface="Arial" pitchFamily="34" charset="0"/>
              </a:rPr>
              <a:t>.</a:t>
            </a:r>
            <a:r>
              <a:rPr lang="de-DE" altLang="de-DE" b="1" dirty="0">
                <a:ea typeface="ＭＳ Ｐゴシック" pitchFamily="34" charset="-128"/>
                <a:cs typeface="Arial" pitchFamily="34" charset="0"/>
              </a:rPr>
              <a:t> i</a:t>
            </a:r>
            <a:endParaRPr lang="el-GR" altLang="de-DE" b="1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4644008" y="980728"/>
            <a:ext cx="37668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b="1" dirty="0" err="1">
                <a:ea typeface="ＭＳ Ｐゴシック" pitchFamily="34" charset="-128"/>
              </a:rPr>
              <a:t>Hydraulic</a:t>
            </a:r>
            <a:r>
              <a:rPr lang="de-DE" altLang="de-DE" b="1" dirty="0">
                <a:ea typeface="ＭＳ Ｐゴシック" pitchFamily="34" charset="-128"/>
              </a:rPr>
              <a:t> </a:t>
            </a:r>
            <a:r>
              <a:rPr lang="de-DE" altLang="de-DE" b="1" dirty="0" err="1">
                <a:ea typeface="ＭＳ Ｐゴシック" pitchFamily="34" charset="-128"/>
              </a:rPr>
              <a:t>structuring</a:t>
            </a:r>
            <a:r>
              <a:rPr lang="de-DE" altLang="de-DE" b="1" dirty="0">
                <a:ea typeface="ＭＳ Ｐゴシック" pitchFamily="34" charset="-128"/>
              </a:rPr>
              <a:t> </a:t>
            </a:r>
          </a:p>
          <a:p>
            <a:pPr algn="ctr" eaLnBrk="1" hangingPunct="1"/>
            <a:r>
              <a:rPr lang="de-DE" altLang="de-DE" b="1" dirty="0" err="1">
                <a:ea typeface="ＭＳ Ｐゴシック" pitchFamily="34" charset="-128"/>
              </a:rPr>
              <a:t>of</a:t>
            </a:r>
            <a:r>
              <a:rPr lang="de-DE" altLang="de-DE" b="1" dirty="0">
                <a:ea typeface="ＭＳ Ｐゴシック" pitchFamily="34" charset="-128"/>
              </a:rPr>
              <a:t> </a:t>
            </a:r>
            <a:r>
              <a:rPr lang="de-DE" altLang="de-DE" b="1" dirty="0" err="1">
                <a:ea typeface="ＭＳ Ｐゴシック" pitchFamily="34" charset="-128"/>
              </a:rPr>
              <a:t>the</a:t>
            </a:r>
            <a:r>
              <a:rPr lang="de-DE" altLang="de-DE" b="1" dirty="0">
                <a:ea typeface="ＭＳ Ｐゴシック" pitchFamily="34" charset="-128"/>
              </a:rPr>
              <a:t> </a:t>
            </a:r>
            <a:r>
              <a:rPr lang="de-DE" altLang="de-DE" b="1" dirty="0" err="1">
                <a:ea typeface="ＭＳ Ｐゴシック" pitchFamily="34" charset="-128"/>
              </a:rPr>
              <a:t>underground</a:t>
            </a:r>
            <a:endParaRPr lang="de-DE" altLang="de-DE" b="1" dirty="0">
              <a:ea typeface="ＭＳ Ｐゴシック" pitchFamily="34" charset="-128"/>
            </a:endParaRPr>
          </a:p>
        </p:txBody>
      </p: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3242998" cy="171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9"/>
          <p:cNvSpPr txBox="1">
            <a:spLocks noChangeArrowheads="1"/>
          </p:cNvSpPr>
          <p:nvPr/>
        </p:nvSpPr>
        <p:spPr bwMode="auto">
          <a:xfrm rot="20676155">
            <a:off x="1344625" y="4902370"/>
            <a:ext cx="805343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3200" i="1" dirty="0" err="1">
                <a:latin typeface="Algerian" panose="04020705040A02060702" pitchFamily="82" charset="0"/>
              </a:rPr>
              <a:t>Batelle</a:t>
            </a:r>
            <a:r>
              <a:rPr lang="de-DE" altLang="de-DE" sz="3200" i="1" dirty="0">
                <a:latin typeface="Algerian" panose="04020705040A02060702" pitchFamily="82" charset="0"/>
              </a:rPr>
              <a:t> Chlorinated </a:t>
            </a:r>
            <a:r>
              <a:rPr lang="de-DE" altLang="de-DE" sz="3200" i="1" dirty="0" err="1">
                <a:latin typeface="Algerian" panose="04020705040A02060702" pitchFamily="82" charset="0"/>
              </a:rPr>
              <a:t>Hydrocarbons</a:t>
            </a:r>
            <a:r>
              <a:rPr lang="de-DE" altLang="de-DE" sz="3200" i="1" dirty="0">
                <a:latin typeface="Algerian" panose="04020705040A02060702" pitchFamily="82" charset="0"/>
              </a:rPr>
              <a:t> Conference Monterey 2012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0047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Further development: MIP-HPT-CPT</a:t>
            </a:r>
          </a:p>
        </p:txBody>
      </p:sp>
      <p:grpSp>
        <p:nvGrpSpPr>
          <p:cNvPr id="4" name="Gruppieren 8"/>
          <p:cNvGrpSpPr>
            <a:grpSpLocks noChangeAspect="1"/>
          </p:cNvGrpSpPr>
          <p:nvPr/>
        </p:nvGrpSpPr>
        <p:grpSpPr bwMode="auto">
          <a:xfrm>
            <a:off x="6911975" y="1199852"/>
            <a:ext cx="2232025" cy="2551113"/>
            <a:chOff x="6293596" y="2342364"/>
            <a:chExt cx="2598884" cy="2914650"/>
          </a:xfrm>
        </p:grpSpPr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2342364"/>
              <a:ext cx="2362200" cy="291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038"/>
            <p:cNvSpPr txBox="1">
              <a:spLocks noChangeArrowheads="1"/>
            </p:cNvSpPr>
            <p:nvPr/>
          </p:nvSpPr>
          <p:spPr bwMode="auto">
            <a:xfrm>
              <a:off x="6293596" y="2924943"/>
              <a:ext cx="971599" cy="289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altLang="de-DE" sz="1000"/>
                <a:t>Pump (CF)</a:t>
              </a:r>
            </a:p>
          </p:txBody>
        </p:sp>
        <p:sp>
          <p:nvSpPr>
            <p:cNvPr id="7" name="Text Box 1038"/>
            <p:cNvSpPr txBox="1">
              <a:spLocks noChangeArrowheads="1"/>
            </p:cNvSpPr>
            <p:nvPr/>
          </p:nvSpPr>
          <p:spPr bwMode="auto">
            <a:xfrm>
              <a:off x="8254380" y="2977598"/>
              <a:ext cx="221192" cy="289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1000"/>
            </a:p>
          </p:txBody>
        </p:sp>
        <p:sp>
          <p:nvSpPr>
            <p:cNvPr id="9" name="Text Box 1038"/>
            <p:cNvSpPr txBox="1">
              <a:spLocks noChangeArrowheads="1"/>
            </p:cNvSpPr>
            <p:nvPr/>
          </p:nvSpPr>
          <p:spPr bwMode="auto">
            <a:xfrm>
              <a:off x="8422480" y="4149080"/>
              <a:ext cx="470000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altLang="de-DE" sz="1000"/>
                <a:t>Filter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179388" y="907752"/>
            <a:ext cx="3887787" cy="5581650"/>
            <a:chOff x="0" y="550"/>
            <a:chExt cx="2449" cy="3516"/>
          </a:xfrm>
        </p:grpSpPr>
        <p:pic>
          <p:nvPicPr>
            <p:cNvPr id="11" name="Picture 4" descr="CPT MIP-Sub Schema-corel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739" r="-2000" b="-2739"/>
            <a:stretch>
              <a:fillRect/>
            </a:stretch>
          </p:blipFill>
          <p:spPr bwMode="auto">
            <a:xfrm>
              <a:off x="22" y="573"/>
              <a:ext cx="2427" cy="349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222" y="1298"/>
              <a:ext cx="227" cy="318"/>
            </a:xfrm>
            <a:prstGeom prst="rect">
              <a:avLst/>
            </a:prstGeom>
            <a:solidFill>
              <a:srgbClr val="969696"/>
            </a:solidFill>
            <a:ln w="25400">
              <a:solidFill>
                <a:srgbClr val="777777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4" name="Oval 10"/>
            <p:cNvSpPr>
              <a:spLocks noChangeAspect="1" noChangeArrowheads="1"/>
            </p:cNvSpPr>
            <p:nvPr/>
          </p:nvSpPr>
          <p:spPr bwMode="auto">
            <a:xfrm>
              <a:off x="267" y="1367"/>
              <a:ext cx="113" cy="11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 rot="-5400000">
              <a:off x="-61" y="1359"/>
              <a:ext cx="27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000" b="1">
                  <a:solidFill>
                    <a:srgbClr val="777777"/>
                  </a:solidFill>
                  <a:ea typeface="ＭＳ Ｐゴシック" pitchFamily="34" charset="-128"/>
                </a:rPr>
                <a:t>HPT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527" y="1049"/>
              <a:ext cx="57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800" b="1">
                  <a:ea typeface="ＭＳ Ｐゴシック" pitchFamily="34" charset="-128"/>
                </a:rPr>
                <a:t>Hydraulic Membrane</a:t>
              </a: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1084" y="1003"/>
              <a:ext cx="113" cy="68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335" y="1162"/>
              <a:ext cx="227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V="1">
              <a:off x="948" y="1139"/>
              <a:ext cx="1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1084" y="1117"/>
              <a:ext cx="453" cy="4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 rot="-5400000">
              <a:off x="1304" y="929"/>
              <a:ext cx="431" cy="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1619" y="550"/>
              <a:ext cx="63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800" b="1">
                  <a:ea typeface="ＭＳ Ｐゴシック" pitchFamily="34" charset="-128"/>
                </a:rPr>
                <a:t>Wasser Injektion</a:t>
              </a: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1515" y="618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084" y="1071"/>
              <a:ext cx="22" cy="13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 rot="5400000">
              <a:off x="1294" y="1088"/>
              <a:ext cx="22" cy="8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531" y="1344"/>
              <a:ext cx="5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800" b="1">
                  <a:ea typeface="ＭＳ Ｐゴシック" pitchFamily="34" charset="-128"/>
                </a:rPr>
                <a:t>Pressure transducer</a:t>
              </a:r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902" y="1139"/>
              <a:ext cx="408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1515" y="61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 flipV="1">
              <a:off x="1310" y="611"/>
              <a:ext cx="0" cy="50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H="1">
              <a:off x="970" y="618"/>
              <a:ext cx="340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743" y="550"/>
              <a:ext cx="24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800" b="1">
                  <a:ea typeface="ＭＳ Ｐゴシック" pitchFamily="34" charset="-128"/>
                </a:rPr>
                <a:t>HPT</a:t>
              </a:r>
            </a:p>
          </p:txBody>
        </p:sp>
      </p:grpSp>
      <p:pic>
        <p:nvPicPr>
          <p:cNvPr id="32" name="Picture 1024" descr="C:\Users\Hirschm\Desktop\MIP-HPT-CPT Broschüre\Fotos MIP-HPT-CPT\bearbeitet\MIP-HPT-CPT_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2" r="28726" b="1326"/>
          <a:stretch>
            <a:fillRect/>
          </a:stretch>
        </p:blipFill>
        <p:spPr bwMode="auto">
          <a:xfrm>
            <a:off x="4176713" y="907752"/>
            <a:ext cx="611187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feld 28"/>
          <p:cNvSpPr txBox="1">
            <a:spLocks noChangeArrowheads="1"/>
          </p:cNvSpPr>
          <p:nvPr/>
        </p:nvSpPr>
        <p:spPr bwMode="auto">
          <a:xfrm>
            <a:off x="4967288" y="1123652"/>
            <a:ext cx="37084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b="1" dirty="0"/>
              <a:t>MIP-CPT-HPT</a:t>
            </a:r>
          </a:p>
          <a:p>
            <a:pPr eaLnBrk="1" hangingPunct="1"/>
            <a:endParaRPr lang="de-DE" altLang="de-DE" b="1" dirty="0"/>
          </a:p>
          <a:p>
            <a:pPr eaLnBrk="1" hangingPunct="1"/>
            <a:endParaRPr lang="de-DE" altLang="de-DE" b="1" dirty="0"/>
          </a:p>
          <a:p>
            <a:pPr eaLnBrk="1" hangingPunct="1"/>
            <a:endParaRPr lang="de-DE" altLang="de-DE" b="1" dirty="0"/>
          </a:p>
          <a:p>
            <a:pPr eaLnBrk="1" hangingPunct="1"/>
            <a:endParaRPr lang="de-DE" altLang="de-DE" dirty="0"/>
          </a:p>
          <a:p>
            <a:pPr eaLnBrk="1" hangingPunct="1">
              <a:buFontTx/>
              <a:buChar char="-"/>
            </a:pPr>
            <a:r>
              <a:rPr lang="de-DE" altLang="de-DE" dirty="0"/>
              <a:t> HPT = </a:t>
            </a:r>
            <a:r>
              <a:rPr lang="de-DE" altLang="de-DE" dirty="0" err="1"/>
              <a:t>Hydraulic</a:t>
            </a:r>
            <a:endParaRPr lang="de-DE" altLang="de-DE" dirty="0"/>
          </a:p>
          <a:p>
            <a:pPr eaLnBrk="1" hangingPunct="1">
              <a:buFontTx/>
              <a:buChar char="-"/>
            </a:pPr>
            <a:endParaRPr lang="de-DE" altLang="de-DE" dirty="0"/>
          </a:p>
          <a:p>
            <a:pPr eaLnBrk="1" hangingPunct="1">
              <a:buFontTx/>
              <a:buChar char="-"/>
            </a:pPr>
            <a:r>
              <a:rPr lang="de-DE" altLang="de-DE" dirty="0"/>
              <a:t> EC = </a:t>
            </a:r>
            <a:r>
              <a:rPr lang="de-DE" altLang="de-DE" dirty="0" err="1"/>
              <a:t>Lithology</a:t>
            </a:r>
            <a:r>
              <a:rPr lang="de-DE" altLang="de-DE" dirty="0"/>
              <a:t> + </a:t>
            </a:r>
            <a:r>
              <a:rPr lang="de-DE" altLang="de-DE" dirty="0" err="1"/>
              <a:t>Salinity</a:t>
            </a:r>
            <a:endParaRPr lang="de-DE" altLang="de-DE" dirty="0"/>
          </a:p>
          <a:p>
            <a:pPr eaLnBrk="1" hangingPunct="1">
              <a:buFontTx/>
              <a:buChar char="-"/>
            </a:pPr>
            <a:endParaRPr lang="de-DE" altLang="de-DE" dirty="0"/>
          </a:p>
          <a:p>
            <a:pPr eaLnBrk="1" hangingPunct="1">
              <a:buFontTx/>
              <a:buChar char="-"/>
            </a:pPr>
            <a:r>
              <a:rPr lang="de-DE" altLang="de-DE" dirty="0"/>
              <a:t> MIP = </a:t>
            </a:r>
            <a:r>
              <a:rPr lang="de-DE" altLang="de-DE" dirty="0" err="1"/>
              <a:t>Contamination</a:t>
            </a:r>
            <a:endParaRPr lang="de-DE" altLang="de-DE" dirty="0"/>
          </a:p>
          <a:p>
            <a:pPr eaLnBrk="1" hangingPunct="1">
              <a:buFontTx/>
              <a:buChar char="-"/>
            </a:pPr>
            <a:endParaRPr lang="de-DE" altLang="de-DE" dirty="0"/>
          </a:p>
          <a:p>
            <a:pPr eaLnBrk="1" hangingPunct="1">
              <a:buFontTx/>
              <a:buChar char="-"/>
            </a:pPr>
            <a:r>
              <a:rPr lang="de-DE" altLang="de-DE" dirty="0"/>
              <a:t> CPT = </a:t>
            </a:r>
            <a:r>
              <a:rPr lang="de-DE" altLang="de-DE" dirty="0" err="1"/>
              <a:t>Lithology</a:t>
            </a:r>
            <a:r>
              <a:rPr lang="de-DE" altLang="de-DE" dirty="0"/>
              <a:t>/</a:t>
            </a:r>
            <a:r>
              <a:rPr lang="de-DE" altLang="de-DE" dirty="0" err="1"/>
              <a:t>Geotechnics</a:t>
            </a:r>
            <a:endParaRPr lang="de-DE" altLang="de-DE" dirty="0"/>
          </a:p>
          <a:p>
            <a:pPr eaLnBrk="1" hangingPunct="1">
              <a:buFontTx/>
              <a:buChar char="-"/>
            </a:pPr>
            <a:endParaRPr lang="de-DE" altLang="de-DE" dirty="0"/>
          </a:p>
          <a:p>
            <a:pPr eaLnBrk="1" hangingPunct="1">
              <a:buFontTx/>
              <a:buChar char="-"/>
            </a:pPr>
            <a:r>
              <a:rPr lang="de-DE" altLang="de-DE" dirty="0"/>
              <a:t> Dynamic </a:t>
            </a:r>
            <a:r>
              <a:rPr lang="de-DE" altLang="de-DE" dirty="0" err="1"/>
              <a:t>pore</a:t>
            </a:r>
            <a:r>
              <a:rPr lang="de-DE" altLang="de-DE" dirty="0"/>
              <a:t> </a:t>
            </a:r>
            <a:r>
              <a:rPr lang="de-DE" altLang="de-DE" dirty="0" err="1"/>
              <a:t>water</a:t>
            </a:r>
            <a:r>
              <a:rPr lang="de-DE" altLang="de-DE" dirty="0"/>
              <a:t> </a:t>
            </a:r>
            <a:r>
              <a:rPr lang="de-DE" altLang="de-DE" dirty="0" err="1"/>
              <a:t>pressure</a:t>
            </a:r>
            <a:endParaRPr lang="de-DE" altLang="de-DE" dirty="0"/>
          </a:p>
        </p:txBody>
      </p:sp>
      <p:cxnSp>
        <p:nvCxnSpPr>
          <p:cNvPr id="34" name="Gerade Verbindung mit Pfeil 33"/>
          <p:cNvCxnSpPr/>
          <p:nvPr/>
        </p:nvCxnSpPr>
        <p:spPr>
          <a:xfrm flipH="1">
            <a:off x="4679951" y="4941168"/>
            <a:ext cx="396874" cy="1330747"/>
          </a:xfrm>
          <a:prstGeom prst="straightConnector1">
            <a:avLst/>
          </a:prstGeom>
          <a:ln w="158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H="1">
            <a:off x="4716463" y="4365104"/>
            <a:ext cx="360362" cy="1438498"/>
          </a:xfrm>
          <a:prstGeom prst="straightConnector1">
            <a:avLst/>
          </a:prstGeom>
          <a:ln w="158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H="1" flipV="1">
            <a:off x="4679950" y="3284240"/>
            <a:ext cx="396875" cy="503237"/>
          </a:xfrm>
          <a:prstGeom prst="straightConnector1">
            <a:avLst/>
          </a:prstGeom>
          <a:ln w="158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H="1" flipV="1">
            <a:off x="4427538" y="2995315"/>
            <a:ext cx="649287" cy="252412"/>
          </a:xfrm>
          <a:prstGeom prst="straightConnector1">
            <a:avLst/>
          </a:prstGeom>
          <a:ln w="158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H="1" flipV="1">
            <a:off x="4319588" y="2634952"/>
            <a:ext cx="720725" cy="73025"/>
          </a:xfrm>
          <a:prstGeom prst="straightConnector1">
            <a:avLst/>
          </a:prstGeom>
          <a:ln w="158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00183"/>
            <a:ext cx="1576099" cy="134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95313"/>
            <a:ext cx="809752" cy="135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Inhaltsplatzhalter 3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0047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MIP-HPT-CPT für complicated sites</a:t>
            </a:r>
          </a:p>
        </p:txBody>
      </p:sp>
      <p:pic>
        <p:nvPicPr>
          <p:cNvPr id="4" name="Grafik 5" descr="Beispiel MIP-HPT-CPT-AR1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29662"/>
            <a:ext cx="8064500" cy="559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6"/>
          <p:cNvSpPr txBox="1">
            <a:spLocks noChangeArrowheads="1"/>
          </p:cNvSpPr>
          <p:nvPr/>
        </p:nvSpPr>
        <p:spPr bwMode="auto">
          <a:xfrm>
            <a:off x="720725" y="4799013"/>
            <a:ext cx="828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1600" dirty="0" err="1">
                <a:cs typeface="Arial" pitchFamily="34" charset="0"/>
              </a:rPr>
              <a:t>Glacial</a:t>
            </a:r>
            <a:r>
              <a:rPr lang="de-DE" altLang="de-DE" sz="1600" dirty="0">
                <a:cs typeface="Arial" pitchFamily="34" charset="0"/>
              </a:rPr>
              <a:t> </a:t>
            </a:r>
            <a:r>
              <a:rPr lang="de-DE" altLang="de-DE" sz="1600" dirty="0" err="1">
                <a:cs typeface="Arial" pitchFamily="34" charset="0"/>
              </a:rPr>
              <a:t>till</a:t>
            </a:r>
            <a:r>
              <a:rPr lang="de-DE" altLang="de-DE" sz="1600" dirty="0">
                <a:cs typeface="Arial" pitchFamily="34" charset="0"/>
              </a:rPr>
              <a:t> </a:t>
            </a:r>
            <a:r>
              <a:rPr lang="de-DE" altLang="de-DE" sz="1600" dirty="0" err="1">
                <a:cs typeface="Arial" pitchFamily="34" charset="0"/>
              </a:rPr>
              <a:t>identified</a:t>
            </a:r>
            <a:r>
              <a:rPr lang="de-DE" altLang="de-DE" sz="1600" dirty="0">
                <a:cs typeface="Arial" pitchFamily="34" charset="0"/>
              </a:rPr>
              <a:t> </a:t>
            </a:r>
            <a:r>
              <a:rPr lang="de-DE" altLang="de-DE" sz="1600" dirty="0" err="1">
                <a:cs typeface="Arial" pitchFamily="34" charset="0"/>
              </a:rPr>
              <a:t>only</a:t>
            </a:r>
            <a:r>
              <a:rPr lang="de-DE" altLang="de-DE" sz="1600" dirty="0">
                <a:cs typeface="Arial" pitchFamily="34" charset="0"/>
              </a:rPr>
              <a:t> </a:t>
            </a:r>
            <a:r>
              <a:rPr lang="de-DE" altLang="de-DE" sz="1600" dirty="0" err="1">
                <a:cs typeface="Arial" pitchFamily="34" charset="0"/>
              </a:rPr>
              <a:t>by</a:t>
            </a:r>
            <a:r>
              <a:rPr lang="de-DE" altLang="de-DE" sz="1600" dirty="0">
                <a:cs typeface="Arial" pitchFamily="34" charset="0"/>
              </a:rPr>
              <a:t> </a:t>
            </a:r>
            <a:r>
              <a:rPr lang="de-DE" altLang="de-DE" sz="1600" dirty="0" err="1">
                <a:cs typeface="Arial" pitchFamily="34" charset="0"/>
              </a:rPr>
              <a:t>friction</a:t>
            </a:r>
            <a:r>
              <a:rPr lang="de-DE" altLang="de-DE" sz="1600" dirty="0">
                <a:cs typeface="Arial" pitchFamily="34" charset="0"/>
              </a:rPr>
              <a:t> </a:t>
            </a:r>
            <a:r>
              <a:rPr lang="de-DE" altLang="de-DE" sz="1600" dirty="0" err="1">
                <a:cs typeface="Arial" pitchFamily="34" charset="0"/>
              </a:rPr>
              <a:t>ratio</a:t>
            </a:r>
            <a:endParaRPr lang="de-DE" altLang="de-DE" sz="1600" dirty="0">
              <a:cs typeface="Arial" pitchFamily="34" charset="0"/>
            </a:endParaRPr>
          </a:p>
          <a:p>
            <a:pPr eaLnBrk="1" hangingPunct="1"/>
            <a:r>
              <a:rPr lang="de-DE" altLang="de-DE" sz="1600" dirty="0" err="1">
                <a:cs typeface="Arial" pitchFamily="34" charset="0"/>
              </a:rPr>
              <a:t>Very</a:t>
            </a:r>
            <a:r>
              <a:rPr lang="de-DE" altLang="de-DE" sz="1600" dirty="0">
                <a:cs typeface="Arial" pitchFamily="34" charset="0"/>
              </a:rPr>
              <a:t> </a:t>
            </a:r>
            <a:r>
              <a:rPr lang="de-DE" altLang="de-DE" sz="1600" dirty="0" err="1">
                <a:cs typeface="Arial" pitchFamily="34" charset="0"/>
              </a:rPr>
              <a:t>important</a:t>
            </a:r>
            <a:r>
              <a:rPr lang="de-DE" altLang="de-DE" sz="1600" dirty="0">
                <a:cs typeface="Arial" pitchFamily="34" charset="0"/>
              </a:rPr>
              <a:t> </a:t>
            </a:r>
            <a:r>
              <a:rPr lang="de-DE" altLang="de-DE" sz="1600" dirty="0" err="1">
                <a:cs typeface="Arial" pitchFamily="34" charset="0"/>
              </a:rPr>
              <a:t>information</a:t>
            </a:r>
            <a:r>
              <a:rPr lang="de-DE" altLang="de-DE" sz="1600" dirty="0">
                <a:cs typeface="Arial" pitchFamily="34" charset="0"/>
              </a:rPr>
              <a:t> </a:t>
            </a:r>
            <a:r>
              <a:rPr lang="de-DE" altLang="de-DE" sz="1600" dirty="0" err="1">
                <a:cs typeface="Arial" pitchFamily="34" charset="0"/>
              </a:rPr>
              <a:t>from</a:t>
            </a:r>
            <a:r>
              <a:rPr lang="de-DE" altLang="de-DE" sz="1600" dirty="0">
                <a:cs typeface="Arial" pitchFamily="34" charset="0"/>
              </a:rPr>
              <a:t> </a:t>
            </a:r>
            <a:r>
              <a:rPr lang="de-DE" altLang="de-DE" sz="1600" dirty="0" err="1">
                <a:cs typeface="Arial" pitchFamily="34" charset="0"/>
              </a:rPr>
              <a:t>cone</a:t>
            </a:r>
            <a:r>
              <a:rPr lang="de-DE" altLang="de-DE" sz="1600" dirty="0">
                <a:cs typeface="Arial" pitchFamily="34" charset="0"/>
              </a:rPr>
              <a:t> </a:t>
            </a:r>
            <a:r>
              <a:rPr lang="de-DE" altLang="de-DE" sz="1600" dirty="0" err="1">
                <a:cs typeface="Arial" pitchFamily="34" charset="0"/>
              </a:rPr>
              <a:t>resistance</a:t>
            </a:r>
            <a:r>
              <a:rPr lang="de-DE" altLang="de-DE" sz="1600" dirty="0">
                <a:cs typeface="Arial" pitchFamily="34" charset="0"/>
              </a:rPr>
              <a:t> </a:t>
            </a:r>
            <a:r>
              <a:rPr lang="de-DE" altLang="de-DE" sz="1600" dirty="0" err="1">
                <a:cs typeface="Arial" pitchFamily="34" charset="0"/>
              </a:rPr>
              <a:t>and</a:t>
            </a:r>
            <a:r>
              <a:rPr lang="de-DE" altLang="de-DE" sz="1600" dirty="0">
                <a:cs typeface="Arial" pitchFamily="34" charset="0"/>
              </a:rPr>
              <a:t> HPT</a:t>
            </a:r>
            <a:endParaRPr lang="en-US" altLang="de-DE" sz="1600" dirty="0">
              <a:cs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 rot="20676155">
            <a:off x="2586942" y="4444543"/>
            <a:ext cx="805343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3200" i="1" dirty="0" err="1">
                <a:latin typeface="Algerian" panose="04020705040A02060702" pitchFamily="82" charset="0"/>
              </a:rPr>
              <a:t>AquaConsoil</a:t>
            </a:r>
            <a:r>
              <a:rPr lang="de-DE" altLang="de-DE" sz="3200" i="1" dirty="0">
                <a:latin typeface="Algerian" panose="04020705040A02060702" pitchFamily="82" charset="0"/>
              </a:rPr>
              <a:t> </a:t>
            </a:r>
            <a:r>
              <a:rPr lang="de-DE" altLang="de-DE" sz="3200" i="1" dirty="0" err="1">
                <a:latin typeface="Algerian" panose="04020705040A02060702" pitchFamily="82" charset="0"/>
              </a:rPr>
              <a:t>CONFerence</a:t>
            </a:r>
            <a:endParaRPr lang="de-DE" altLang="de-DE" sz="3200" i="1" dirty="0">
              <a:latin typeface="Algerian" panose="04020705040A02060702" pitchFamily="82" charset="0"/>
            </a:endParaRPr>
          </a:p>
          <a:p>
            <a:pPr algn="ctr">
              <a:spcBef>
                <a:spcPct val="50000"/>
              </a:spcBef>
            </a:pPr>
            <a:r>
              <a:rPr lang="de-DE" altLang="de-DE" sz="3200" i="1" dirty="0" err="1">
                <a:latin typeface="Algerian" panose="04020705040A02060702" pitchFamily="82" charset="0"/>
              </a:rPr>
              <a:t>barcelona</a:t>
            </a:r>
            <a:r>
              <a:rPr lang="de-DE" altLang="de-DE" sz="3200" i="1" dirty="0">
                <a:latin typeface="Algerian" panose="04020705040A02060702" pitchFamily="82" charset="0"/>
              </a:rPr>
              <a:t> 2013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0047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Further development: Power-HPT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347864" y="3573016"/>
            <a:ext cx="5711552" cy="104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45000"/>
              </a:spcBef>
              <a:buFont typeface="Arial" panose="020B0604020202020204" pitchFamily="34" charset="0"/>
              <a:buChar char="•"/>
            </a:pPr>
            <a:r>
              <a:rPr lang="de-DE" altLang="de-DE" b="1" dirty="0" err="1">
                <a:cs typeface="Arial" charset="0"/>
              </a:rPr>
              <a:t>Injection</a:t>
            </a:r>
            <a:r>
              <a:rPr lang="de-DE" altLang="de-DE" b="1" dirty="0">
                <a:cs typeface="Arial" charset="0"/>
              </a:rPr>
              <a:t> </a:t>
            </a:r>
            <a:r>
              <a:rPr lang="de-DE" altLang="de-DE" b="1" dirty="0" err="1">
                <a:cs typeface="Arial" charset="0"/>
              </a:rPr>
              <a:t>flowrate</a:t>
            </a:r>
            <a:r>
              <a:rPr lang="de-DE" altLang="de-DE" b="1" dirty="0">
                <a:cs typeface="Arial" charset="0"/>
              </a:rPr>
              <a:t> </a:t>
            </a:r>
            <a:r>
              <a:rPr lang="de-DE" altLang="de-DE" b="1" dirty="0" err="1">
                <a:cs typeface="Arial" charset="0"/>
              </a:rPr>
              <a:t>up</a:t>
            </a:r>
            <a:r>
              <a:rPr lang="de-DE" altLang="de-DE" b="1" dirty="0">
                <a:cs typeface="Arial" charset="0"/>
              </a:rPr>
              <a:t> </a:t>
            </a:r>
            <a:r>
              <a:rPr lang="de-DE" altLang="de-DE" b="1" dirty="0" err="1">
                <a:cs typeface="Arial" charset="0"/>
              </a:rPr>
              <a:t>to</a:t>
            </a:r>
            <a:r>
              <a:rPr lang="de-DE" altLang="de-DE" b="1" dirty="0">
                <a:cs typeface="Arial" charset="0"/>
              </a:rPr>
              <a:t> max. 5000 ml/min</a:t>
            </a:r>
          </a:p>
          <a:p>
            <a:pPr marL="285750" indent="-285750" eaLnBrk="1" hangingPunct="1">
              <a:spcBef>
                <a:spcPct val="45000"/>
              </a:spcBef>
              <a:buFont typeface="Arial" panose="020B0604020202020204" pitchFamily="34" charset="0"/>
              <a:buChar char="•"/>
            </a:pPr>
            <a:r>
              <a:rPr lang="de-DE" altLang="de-DE" b="1" dirty="0" err="1">
                <a:cs typeface="Arial" charset="0"/>
              </a:rPr>
              <a:t>Characterization</a:t>
            </a:r>
            <a:r>
              <a:rPr lang="de-DE" altLang="de-DE" b="1" dirty="0">
                <a:cs typeface="Arial" charset="0"/>
              </a:rPr>
              <a:t> </a:t>
            </a:r>
            <a:r>
              <a:rPr lang="de-DE" altLang="de-DE" b="1" dirty="0" err="1">
                <a:cs typeface="Arial" charset="0"/>
              </a:rPr>
              <a:t>of</a:t>
            </a:r>
            <a:r>
              <a:rPr lang="de-DE" altLang="de-DE" b="1" dirty="0">
                <a:cs typeface="Arial" charset="0"/>
              </a:rPr>
              <a:t> medium </a:t>
            </a:r>
            <a:r>
              <a:rPr lang="de-DE" altLang="de-DE" b="1" dirty="0" err="1">
                <a:cs typeface="Arial" charset="0"/>
              </a:rPr>
              <a:t>to</a:t>
            </a:r>
            <a:r>
              <a:rPr lang="de-DE" altLang="de-DE" b="1" dirty="0">
                <a:cs typeface="Arial" charset="0"/>
              </a:rPr>
              <a:t> high </a:t>
            </a:r>
            <a:r>
              <a:rPr lang="de-DE" altLang="de-DE" b="1" dirty="0" err="1">
                <a:cs typeface="Arial" charset="0"/>
              </a:rPr>
              <a:t>permeability</a:t>
            </a:r>
            <a:r>
              <a:rPr lang="de-DE" altLang="de-DE" b="1" dirty="0">
                <a:cs typeface="Arial" charset="0"/>
              </a:rPr>
              <a:t> </a:t>
            </a:r>
            <a:r>
              <a:rPr lang="de-DE" altLang="de-DE" b="1" dirty="0" err="1">
                <a:cs typeface="Arial" charset="0"/>
              </a:rPr>
              <a:t>horizons</a:t>
            </a:r>
            <a:endParaRPr lang="de-DE" altLang="de-DE" b="1" dirty="0">
              <a:cs typeface="Arial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449886" y="1948830"/>
            <a:ext cx="1554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 b="1" dirty="0">
                <a:cs typeface="Arial" charset="0"/>
              </a:rPr>
              <a:t>Power-HPT</a:t>
            </a: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6" y="4807049"/>
            <a:ext cx="9032278" cy="171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364088" y="980727"/>
            <a:ext cx="3695328" cy="2376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800" u="sng" dirty="0">
                <a:solidFill>
                  <a:schemeClr val="tx1"/>
                </a:solidFill>
              </a:rPr>
              <a:t>Aim</a:t>
            </a:r>
            <a:r>
              <a:rPr lang="en-US" sz="1800" dirty="0">
                <a:solidFill>
                  <a:schemeClr val="tx1"/>
                </a:solidFill>
              </a:rPr>
              <a:t>: Hydraulic structuring of high permeability media  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	Estimation of K-values from HPT logs?</a:t>
            </a:r>
          </a:p>
        </p:txBody>
      </p:sp>
      <p:sp>
        <p:nvSpPr>
          <p:cNvPr id="14" name="Pfeil nach rechts 13"/>
          <p:cNvSpPr/>
          <p:nvPr/>
        </p:nvSpPr>
        <p:spPr>
          <a:xfrm>
            <a:off x="5508104" y="2420888"/>
            <a:ext cx="648072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6" y="977213"/>
            <a:ext cx="3127622" cy="366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75A2E481-4820-4A91-9308-0437D431A715}"/>
              </a:ext>
            </a:extLst>
          </p:cNvPr>
          <p:cNvSpPr txBox="1">
            <a:spLocks noChangeArrowheads="1"/>
          </p:cNvSpPr>
          <p:nvPr/>
        </p:nvSpPr>
        <p:spPr bwMode="auto">
          <a:xfrm rot="20676155">
            <a:off x="-167543" y="950420"/>
            <a:ext cx="805343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3200" i="1" dirty="0" err="1">
                <a:latin typeface="Algerian" panose="04020705040A02060702" pitchFamily="82" charset="0"/>
              </a:rPr>
              <a:t>Batelle</a:t>
            </a:r>
            <a:r>
              <a:rPr lang="de-DE" altLang="de-DE" sz="3200" i="1" dirty="0">
                <a:latin typeface="Algerian" panose="04020705040A02060702" pitchFamily="82" charset="0"/>
              </a:rPr>
              <a:t> Chlorinated </a:t>
            </a:r>
            <a:r>
              <a:rPr lang="de-DE" altLang="de-DE" sz="3200" i="1" dirty="0" err="1">
                <a:latin typeface="Algerian" panose="04020705040A02060702" pitchFamily="82" charset="0"/>
              </a:rPr>
              <a:t>Hydrocarbons</a:t>
            </a:r>
            <a:r>
              <a:rPr lang="de-DE" altLang="de-DE" sz="3200" i="1" dirty="0">
                <a:latin typeface="Algerian" panose="04020705040A02060702" pitchFamily="82" charset="0"/>
              </a:rPr>
              <a:t> Conference Monterey 2016</a:t>
            </a:r>
          </a:p>
        </p:txBody>
      </p:sp>
    </p:spTree>
    <p:extLst>
      <p:ext uri="{BB962C8B-B14F-4D97-AF65-F5344CB8AC3E}">
        <p14:creationId xmlns:p14="http://schemas.microsoft.com/office/powerpoint/2010/main" val="4270047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method for civil/environmental engineering</a:t>
            </a:r>
            <a:endParaRPr lang="nl-NL" dirty="0"/>
          </a:p>
        </p:txBody>
      </p:sp>
      <p:sp>
        <p:nvSpPr>
          <p:cNvPr id="12" name="Inhaltsplatzhalter 10"/>
          <p:cNvSpPr>
            <a:spLocks noGrp="1"/>
          </p:cNvSpPr>
          <p:nvPr>
            <p:ph sz="quarter" idx="11"/>
          </p:nvPr>
        </p:nvSpPr>
        <p:spPr>
          <a:xfrm>
            <a:off x="755749" y="6597352"/>
            <a:ext cx="5832475" cy="183317"/>
          </a:xfrm>
        </p:spPr>
        <p:txBody>
          <a:bodyPr/>
          <a:lstStyle/>
          <a:p>
            <a:r>
              <a:rPr lang="de-DE" dirty="0" err="1"/>
              <a:t>AquaConsoil</a:t>
            </a:r>
            <a:r>
              <a:rPr lang="de-DE" dirty="0"/>
              <a:t> </a:t>
            </a:r>
            <a:r>
              <a:rPr lang="de-DE" dirty="0" err="1"/>
              <a:t>Copenhagen</a:t>
            </a:r>
            <a:r>
              <a:rPr lang="de-DE" dirty="0"/>
              <a:t> 2015</a:t>
            </a:r>
          </a:p>
          <a:p>
            <a:endParaRPr lang="de-DE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416746"/>
              </p:ext>
            </p:extLst>
          </p:nvPr>
        </p:nvGraphicFramePr>
        <p:xfrm>
          <a:off x="-1908720" y="836712"/>
          <a:ext cx="15835313" cy="366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91" name="Acrobat Document" r:id="rId3" imgW="27000000" imgH="8019048" progId="AcroExch.Document.DC">
                  <p:embed/>
                </p:oleObj>
              </mc:Choice>
              <mc:Fallback>
                <p:oleObj name="Acrobat Document" r:id="rId3" imgW="27000000" imgH="8019048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1997"/>
                      <a:stretch>
                        <a:fillRect/>
                      </a:stretch>
                    </p:blipFill>
                    <p:spPr bwMode="auto">
                      <a:xfrm>
                        <a:off x="-1908720" y="836712"/>
                        <a:ext cx="15835313" cy="366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5" r="46840"/>
          <a:stretch>
            <a:fillRect/>
          </a:stretch>
        </p:blipFill>
        <p:spPr bwMode="auto">
          <a:xfrm>
            <a:off x="1424583" y="3284984"/>
            <a:ext cx="14192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179512" y="5117714"/>
            <a:ext cx="4823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Application fields</a:t>
            </a:r>
          </a:p>
          <a:p>
            <a:pPr marL="285750" indent="-285750" algn="just">
              <a:buFontTx/>
              <a:buChar char="-"/>
            </a:pPr>
            <a:r>
              <a:rPr lang="en-US" dirty="0"/>
              <a:t>Identification of dyke weak zones</a:t>
            </a:r>
          </a:p>
          <a:p>
            <a:pPr marL="285750" indent="-285750" algn="just">
              <a:buFontTx/>
              <a:buChar char="-"/>
            </a:pPr>
            <a:r>
              <a:rPr lang="en-US" dirty="0"/>
              <a:t>Water modeling/management</a:t>
            </a:r>
          </a:p>
          <a:p>
            <a:pPr marL="285750" indent="-285750" algn="just">
              <a:buFontTx/>
              <a:buChar char="-"/>
            </a:pPr>
            <a:r>
              <a:rPr lang="en-US" dirty="0"/>
              <a:t>Mass fluxes/mass discharge </a:t>
            </a:r>
          </a:p>
          <a:p>
            <a:pPr marL="285750" indent="-285750" algn="just">
              <a:buFontTx/>
              <a:buChar char="-"/>
            </a:pPr>
            <a:r>
              <a:rPr lang="en-US" dirty="0"/>
              <a:t>Remediation scenarios, etc. </a:t>
            </a:r>
            <a:endParaRPr lang="de-DE" dirty="0"/>
          </a:p>
        </p:txBody>
      </p:sp>
      <p:pic>
        <p:nvPicPr>
          <p:cNvPr id="151578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93096"/>
            <a:ext cx="3995571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047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51520" y="20632"/>
            <a:ext cx="7459289" cy="1143000"/>
          </a:xfrm>
        </p:spPr>
        <p:txBody>
          <a:bodyPr/>
          <a:lstStyle/>
          <a:p>
            <a:r>
              <a:rPr lang="en-US" dirty="0"/>
              <a:t>Hydraulic characterization through HPT and MPT</a:t>
            </a:r>
            <a:endParaRPr lang="nl-NL" dirty="0"/>
          </a:p>
        </p:txBody>
      </p:sp>
      <p:sp>
        <p:nvSpPr>
          <p:cNvPr id="12" name="Inhaltsplatzhalter 10"/>
          <p:cNvSpPr>
            <a:spLocks noGrp="1"/>
          </p:cNvSpPr>
          <p:nvPr>
            <p:ph sz="quarter" idx="11"/>
          </p:nvPr>
        </p:nvSpPr>
        <p:spPr>
          <a:xfrm>
            <a:off x="755749" y="6597352"/>
            <a:ext cx="5832475" cy="183317"/>
          </a:xfrm>
        </p:spPr>
        <p:txBody>
          <a:bodyPr/>
          <a:lstStyle/>
          <a:p>
            <a:r>
              <a:rPr lang="de-DE" dirty="0" err="1"/>
              <a:t>AquaConsoil</a:t>
            </a:r>
            <a:r>
              <a:rPr lang="de-DE" dirty="0"/>
              <a:t> </a:t>
            </a:r>
            <a:r>
              <a:rPr lang="de-DE" dirty="0" err="1"/>
              <a:t>Copenhagen</a:t>
            </a:r>
            <a:r>
              <a:rPr lang="de-DE" dirty="0"/>
              <a:t> 2015</a:t>
            </a:r>
          </a:p>
          <a:p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467544" y="1356568"/>
            <a:ext cx="8352283" cy="1928416"/>
            <a:chOff x="467544" y="2276872"/>
            <a:chExt cx="8352283" cy="1928416"/>
          </a:xfrm>
        </p:grpSpPr>
        <p:grpSp>
          <p:nvGrpSpPr>
            <p:cNvPr id="20" name="Group 5"/>
            <p:cNvGrpSpPr>
              <a:grpSpLocks/>
            </p:cNvGrpSpPr>
            <p:nvPr/>
          </p:nvGrpSpPr>
          <p:grpSpPr bwMode="auto">
            <a:xfrm>
              <a:off x="467544" y="2276872"/>
              <a:ext cx="8352283" cy="1928416"/>
              <a:chOff x="1227" y="2001"/>
              <a:chExt cx="14628" cy="3400"/>
            </a:xfrm>
          </p:grpSpPr>
          <p:grpSp>
            <p:nvGrpSpPr>
              <p:cNvPr id="21" name="Group 6"/>
              <p:cNvGrpSpPr>
                <a:grpSpLocks/>
              </p:cNvGrpSpPr>
              <p:nvPr/>
            </p:nvGrpSpPr>
            <p:grpSpPr bwMode="auto">
              <a:xfrm>
                <a:off x="1227" y="2001"/>
                <a:ext cx="14628" cy="3400"/>
                <a:chOff x="1227" y="2001"/>
                <a:chExt cx="14628" cy="3400"/>
              </a:xfrm>
            </p:grpSpPr>
            <p:grpSp>
              <p:nvGrpSpPr>
                <p:cNvPr id="23" name="Group 7"/>
                <p:cNvGrpSpPr>
                  <a:grpSpLocks/>
                </p:cNvGrpSpPr>
                <p:nvPr/>
              </p:nvGrpSpPr>
              <p:grpSpPr bwMode="auto">
                <a:xfrm>
                  <a:off x="1227" y="2001"/>
                  <a:ext cx="14420" cy="3400"/>
                  <a:chOff x="1227" y="2001"/>
                  <a:chExt cx="14420" cy="3400"/>
                </a:xfrm>
              </p:grpSpPr>
              <p:graphicFrame>
                <p:nvGraphicFramePr>
                  <p:cNvPr id="50" name="Object 8"/>
                  <p:cNvGraphicFramePr>
                    <a:graphicFrameLocks noChangeAspect="1"/>
                  </p:cNvGraphicFramePr>
                  <p:nvPr/>
                </p:nvGraphicFramePr>
                <p:xfrm>
                  <a:off x="3554" y="2001"/>
                  <a:ext cx="12093" cy="325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52659" name="Acrobat Document" r:id="rId3" imgW="15118200" imgH="12953880" progId="AcroExch.Document.DC">
                          <p:embed/>
                        </p:oleObj>
                      </mc:Choice>
                      <mc:Fallback>
                        <p:oleObj name="Acrobat Document" r:id="rId3" imgW="15118200" imgH="12953880" progId="AcroExch.Document.DC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 l="18408" t="41124" r="21899" b="40013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554" y="2001"/>
                                <a:ext cx="12093" cy="325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" name="Object 9"/>
                  <p:cNvGraphicFramePr>
                    <a:graphicFrameLocks noChangeAspect="1"/>
                  </p:cNvGraphicFramePr>
                  <p:nvPr/>
                </p:nvGraphicFramePr>
                <p:xfrm>
                  <a:off x="1227" y="2464"/>
                  <a:ext cx="406" cy="293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52660" name="Acrobat Document" r:id="rId5" imgW="15118200" imgH="12953880" progId="AcroExch.Document.11">
                          <p:embed/>
                        </p:oleObj>
                      </mc:Choice>
                      <mc:Fallback>
                        <p:oleObj name="Acrobat Document" r:id="rId5" imgW="15118200" imgH="12953880" progId="AcroExch.Document.11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 l="7617" t="42976" r="90390" b="40013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227" y="2464"/>
                                <a:ext cx="406" cy="293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52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0" y="2780"/>
                    <a:ext cx="848" cy="17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800" tIns="3600" rIns="10800" bIns="360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Aft>
                        <a:spcPts val="1000"/>
                      </a:spcAft>
                    </a:pPr>
                    <a:r>
                      <a:rPr lang="de-DE" altLang="de-DE" sz="700">
                        <a:latin typeface="Calibri" pitchFamily="34" charset="0"/>
                        <a:ea typeface="ＭＳ Ｐゴシック" pitchFamily="34" charset="-128"/>
                      </a:rPr>
                      <a:t>&gt; 1</a:t>
                    </a:r>
                    <a:r>
                      <a:rPr lang="de-DE" altLang="de-DE" sz="700" baseline="-25000">
                        <a:latin typeface="Calibri" pitchFamily="34" charset="0"/>
                        <a:ea typeface="ＭＳ Ｐゴシック" pitchFamily="34" charset="-128"/>
                      </a:rPr>
                      <a:t> *</a:t>
                    </a:r>
                    <a:r>
                      <a:rPr lang="de-DE" altLang="de-DE" sz="700">
                        <a:latin typeface="Calibri" pitchFamily="34" charset="0"/>
                        <a:ea typeface="ＭＳ Ｐゴシック" pitchFamily="34" charset="-128"/>
                      </a:rPr>
                      <a:t> 10</a:t>
                    </a:r>
                    <a:r>
                      <a:rPr lang="de-DE" altLang="de-DE" sz="700" baseline="30000">
                        <a:latin typeface="Calibri" pitchFamily="34" charset="0"/>
                        <a:ea typeface="ＭＳ Ｐゴシック" pitchFamily="34" charset="-128"/>
                      </a:rPr>
                      <a:t>-4</a:t>
                    </a:r>
                    <a:endParaRPr lang="de-DE" altLang="de-DE"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3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6" y="3485"/>
                    <a:ext cx="1169" cy="19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800" tIns="3600" rIns="10800" bIns="360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Aft>
                        <a:spcPts val="1000"/>
                      </a:spcAft>
                    </a:pPr>
                    <a:r>
                      <a:rPr lang="de-DE" altLang="de-DE" sz="700">
                        <a:latin typeface="Calibri" pitchFamily="34" charset="0"/>
                        <a:ea typeface="ＭＳ Ｐゴシック" pitchFamily="34" charset="-128"/>
                      </a:rPr>
                      <a:t>   1</a:t>
                    </a:r>
                    <a:r>
                      <a:rPr lang="de-DE" altLang="de-DE" sz="700" baseline="-25000">
                        <a:latin typeface="Calibri" pitchFamily="34" charset="0"/>
                        <a:ea typeface="ＭＳ Ｐゴシック" pitchFamily="34" charset="-128"/>
                      </a:rPr>
                      <a:t> *</a:t>
                    </a:r>
                    <a:r>
                      <a:rPr lang="de-DE" altLang="de-DE" sz="700">
                        <a:latin typeface="Calibri" pitchFamily="34" charset="0"/>
                        <a:ea typeface="ＭＳ Ｐゴシック" pitchFamily="34" charset="-128"/>
                      </a:rPr>
                      <a:t> 10</a:t>
                    </a:r>
                    <a:r>
                      <a:rPr lang="de-DE" altLang="de-DE" sz="700" baseline="30000">
                        <a:latin typeface="Times New Roman" pitchFamily="18" charset="0"/>
                        <a:ea typeface="ＭＳ Ｐゴシック" pitchFamily="34" charset="-128"/>
                      </a:rPr>
                      <a:t>-</a:t>
                    </a:r>
                    <a:r>
                      <a:rPr lang="de-DE" altLang="de-DE" sz="700" baseline="30000">
                        <a:latin typeface="Calibri" pitchFamily="34" charset="0"/>
                        <a:ea typeface="ＭＳ Ｐゴシック" pitchFamily="34" charset="-128"/>
                      </a:rPr>
                      <a:t>5 </a:t>
                    </a:r>
                    <a:r>
                      <a:rPr lang="de-DE" altLang="de-DE" sz="700">
                        <a:latin typeface="Calibri" pitchFamily="34" charset="0"/>
                        <a:ea typeface="ＭＳ Ｐゴシック" pitchFamily="34" charset="-128"/>
                      </a:rPr>
                      <a:t>- 1</a:t>
                    </a:r>
                    <a:r>
                      <a:rPr lang="de-DE" altLang="de-DE" sz="700" baseline="-25000">
                        <a:latin typeface="Calibri" pitchFamily="34" charset="0"/>
                        <a:ea typeface="ＭＳ Ｐゴシック" pitchFamily="34" charset="-128"/>
                      </a:rPr>
                      <a:t> *</a:t>
                    </a:r>
                    <a:r>
                      <a:rPr lang="de-DE" altLang="de-DE" sz="700">
                        <a:latin typeface="Calibri" pitchFamily="34" charset="0"/>
                        <a:ea typeface="ＭＳ Ｐゴシック" pitchFamily="34" charset="-128"/>
                      </a:rPr>
                      <a:t> 10</a:t>
                    </a:r>
                    <a:r>
                      <a:rPr lang="de-DE" altLang="de-DE" sz="700" baseline="30000">
                        <a:latin typeface="Times New Roman" pitchFamily="18" charset="0"/>
                        <a:ea typeface="ＭＳ Ｐゴシック" pitchFamily="34" charset="-128"/>
                      </a:rPr>
                      <a:t>-</a:t>
                    </a:r>
                    <a:r>
                      <a:rPr lang="de-DE" altLang="de-DE" sz="700" baseline="30000">
                        <a:latin typeface="Calibri" pitchFamily="34" charset="0"/>
                        <a:ea typeface="ＭＳ Ｐゴシック" pitchFamily="34" charset="-128"/>
                      </a:rPr>
                      <a:t>4</a:t>
                    </a:r>
                    <a:endParaRPr lang="de-DE" altLang="de-DE"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4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6" y="4214"/>
                    <a:ext cx="1297" cy="19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800" tIns="3600" rIns="10800" bIns="360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Aft>
                        <a:spcPts val="1000"/>
                      </a:spcAft>
                    </a:pPr>
                    <a:r>
                      <a:rPr lang="de-DE" altLang="de-DE" sz="700">
                        <a:latin typeface="Calibri" pitchFamily="34" charset="0"/>
                        <a:ea typeface="ＭＳ Ｐゴシック" pitchFamily="34" charset="-128"/>
                      </a:rPr>
                      <a:t>   1</a:t>
                    </a:r>
                    <a:r>
                      <a:rPr lang="de-DE" altLang="de-DE" sz="700" baseline="-25000">
                        <a:latin typeface="Calibri" pitchFamily="34" charset="0"/>
                        <a:ea typeface="ＭＳ Ｐゴシック" pitchFamily="34" charset="-128"/>
                      </a:rPr>
                      <a:t> *</a:t>
                    </a:r>
                    <a:r>
                      <a:rPr lang="de-DE" altLang="de-DE" sz="700">
                        <a:latin typeface="Calibri" pitchFamily="34" charset="0"/>
                        <a:ea typeface="ＭＳ Ｐゴシック" pitchFamily="34" charset="-128"/>
                      </a:rPr>
                      <a:t> 10</a:t>
                    </a:r>
                    <a:r>
                      <a:rPr lang="de-DE" altLang="de-DE" sz="700" baseline="30000">
                        <a:latin typeface="Times New Roman" pitchFamily="18" charset="0"/>
                        <a:ea typeface="ＭＳ Ｐゴシック" pitchFamily="34" charset="-128"/>
                      </a:rPr>
                      <a:t>-</a:t>
                    </a:r>
                    <a:r>
                      <a:rPr lang="de-DE" altLang="de-DE" sz="700" baseline="30000">
                        <a:latin typeface="Calibri" pitchFamily="34" charset="0"/>
                        <a:ea typeface="ＭＳ Ｐゴシック" pitchFamily="34" charset="-128"/>
                      </a:rPr>
                      <a:t>7 </a:t>
                    </a:r>
                    <a:r>
                      <a:rPr lang="de-DE" altLang="de-DE" sz="700">
                        <a:latin typeface="Calibri" pitchFamily="34" charset="0"/>
                        <a:ea typeface="ＭＳ Ｐゴシック" pitchFamily="34" charset="-128"/>
                      </a:rPr>
                      <a:t>- 1</a:t>
                    </a:r>
                    <a:r>
                      <a:rPr lang="de-DE" altLang="de-DE" sz="700" baseline="-25000">
                        <a:latin typeface="Calibri" pitchFamily="34" charset="0"/>
                        <a:ea typeface="ＭＳ Ｐゴシック" pitchFamily="34" charset="-128"/>
                      </a:rPr>
                      <a:t> *</a:t>
                    </a:r>
                    <a:r>
                      <a:rPr lang="de-DE" altLang="de-DE" sz="700">
                        <a:latin typeface="Calibri" pitchFamily="34" charset="0"/>
                        <a:ea typeface="ＭＳ Ｐゴシック" pitchFamily="34" charset="-128"/>
                      </a:rPr>
                      <a:t> 10</a:t>
                    </a:r>
                    <a:r>
                      <a:rPr lang="de-DE" altLang="de-DE" sz="700" baseline="30000">
                        <a:latin typeface="Times New Roman" pitchFamily="18" charset="0"/>
                        <a:ea typeface="ＭＳ Ｐゴシック" pitchFamily="34" charset="-128"/>
                      </a:rPr>
                      <a:t>-</a:t>
                    </a:r>
                    <a:r>
                      <a:rPr lang="de-DE" altLang="de-DE" sz="700" baseline="30000">
                        <a:latin typeface="Calibri" pitchFamily="34" charset="0"/>
                        <a:ea typeface="ＭＳ Ｐゴシック" pitchFamily="34" charset="-128"/>
                      </a:rPr>
                      <a:t>5</a:t>
                    </a:r>
                    <a:endParaRPr lang="de-DE" altLang="de-DE" sz="700">
                      <a:latin typeface="Times New Roman" pitchFamily="18" charset="0"/>
                      <a:ea typeface="ＭＳ Ｐゴシック" pitchFamily="34" charset="-128"/>
                    </a:endParaRPr>
                  </a:p>
                  <a:p>
                    <a:pPr eaLnBrk="1" hangingPunct="1"/>
                    <a:endParaRPr lang="de-DE" altLang="de-DE"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5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4" y="4930"/>
                    <a:ext cx="1297" cy="19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800" tIns="3600" rIns="10800" bIns="360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Aft>
                        <a:spcPts val="1000"/>
                      </a:spcAft>
                    </a:pPr>
                    <a:r>
                      <a:rPr lang="de-DE" altLang="de-DE" sz="700">
                        <a:latin typeface="Calibri" pitchFamily="34" charset="0"/>
                        <a:ea typeface="ＭＳ Ｐゴシック" pitchFamily="34" charset="-128"/>
                      </a:rPr>
                      <a:t>&lt; 1</a:t>
                    </a:r>
                    <a:r>
                      <a:rPr lang="de-DE" altLang="de-DE" sz="700" baseline="-25000">
                        <a:latin typeface="Calibri" pitchFamily="34" charset="0"/>
                        <a:ea typeface="ＭＳ Ｐゴシック" pitchFamily="34" charset="-128"/>
                      </a:rPr>
                      <a:t> *</a:t>
                    </a:r>
                    <a:r>
                      <a:rPr lang="de-DE" altLang="de-DE" sz="700">
                        <a:latin typeface="Calibri" pitchFamily="34" charset="0"/>
                        <a:ea typeface="ＭＳ Ｐゴシック" pitchFamily="34" charset="-128"/>
                      </a:rPr>
                      <a:t> 10</a:t>
                    </a:r>
                    <a:r>
                      <a:rPr lang="de-DE" altLang="de-DE" sz="700" baseline="30000">
                        <a:latin typeface="Times New Roman" pitchFamily="18" charset="0"/>
                        <a:ea typeface="ＭＳ Ｐゴシック" pitchFamily="34" charset="-128"/>
                      </a:rPr>
                      <a:t>-</a:t>
                    </a:r>
                    <a:r>
                      <a:rPr lang="de-DE" altLang="de-DE" sz="700" baseline="30000">
                        <a:latin typeface="Calibri" pitchFamily="34" charset="0"/>
                        <a:ea typeface="ＭＳ Ｐゴシック" pitchFamily="34" charset="-128"/>
                      </a:rPr>
                      <a:t>7</a:t>
                    </a:r>
                    <a:endParaRPr lang="de-DE" altLang="de-DE"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6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71" y="2259"/>
                    <a:ext cx="1297" cy="19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0800" tIns="3600" rIns="10800" bIns="360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Aft>
                        <a:spcPts val="1000"/>
                      </a:spcAft>
                    </a:pPr>
                    <a:r>
                      <a:rPr lang="de-DE" altLang="de-DE" sz="1000" dirty="0">
                        <a:latin typeface="Calibri" pitchFamily="34" charset="0"/>
                        <a:ea typeface="ＭＳ Ｐゴシック" pitchFamily="34" charset="-128"/>
                      </a:rPr>
                      <a:t>K-</a:t>
                    </a:r>
                    <a:r>
                      <a:rPr lang="de-DE" altLang="de-DE" sz="1000" dirty="0" err="1">
                        <a:latin typeface="Calibri" pitchFamily="34" charset="0"/>
                        <a:ea typeface="ＭＳ Ｐゴシック" pitchFamily="34" charset="-128"/>
                      </a:rPr>
                      <a:t>values</a:t>
                    </a:r>
                    <a:r>
                      <a:rPr lang="de-DE" altLang="de-DE" sz="1000" dirty="0">
                        <a:latin typeface="Calibri" pitchFamily="34" charset="0"/>
                        <a:ea typeface="ＭＳ Ｐゴシック" pitchFamily="34" charset="-128"/>
                      </a:rPr>
                      <a:t>(m/s)</a:t>
                    </a:r>
                    <a:endParaRPr lang="de-DE" altLang="de-DE" sz="1000" dirty="0">
                      <a:ea typeface="ＭＳ Ｐゴシック" pitchFamily="34" charset="-128"/>
                    </a:endParaRPr>
                  </a:p>
                </p:txBody>
              </p:sp>
            </p:grpSp>
            <p:grpSp>
              <p:nvGrpSpPr>
                <p:cNvPr id="24" name="Group 15"/>
                <p:cNvGrpSpPr>
                  <a:grpSpLocks/>
                </p:cNvGrpSpPr>
                <p:nvPr/>
              </p:nvGrpSpPr>
              <p:grpSpPr bwMode="auto">
                <a:xfrm>
                  <a:off x="2775" y="2508"/>
                  <a:ext cx="13080" cy="2851"/>
                  <a:chOff x="2775" y="2508"/>
                  <a:chExt cx="13080" cy="2851"/>
                </a:xfrm>
              </p:grpSpPr>
              <p:grpSp>
                <p:nvGrpSpPr>
                  <p:cNvPr id="25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775" y="2508"/>
                    <a:ext cx="13080" cy="2851"/>
                    <a:chOff x="2775" y="2508"/>
                    <a:chExt cx="13080" cy="2851"/>
                  </a:xfrm>
                </p:grpSpPr>
                <p:grpSp>
                  <p:nvGrpSpPr>
                    <p:cNvPr id="27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45" y="2926"/>
                      <a:ext cx="12810" cy="2433"/>
                      <a:chOff x="3045" y="2926"/>
                      <a:chExt cx="12810" cy="2433"/>
                    </a:xfrm>
                  </p:grpSpPr>
                  <p:cxnSp>
                    <p:nvCxnSpPr>
                      <p:cNvPr id="38" name="AutoShape 1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4021" y="3350"/>
                        <a:ext cx="11595" cy="14"/>
                      </a:xfrm>
                      <a:prstGeom prst="straightConnector1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grpSp>
                    <p:nvGrpSpPr>
                      <p:cNvPr id="39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45" y="2926"/>
                        <a:ext cx="12810" cy="2433"/>
                        <a:chOff x="3045" y="2926"/>
                        <a:chExt cx="12810" cy="2433"/>
                      </a:xfrm>
                    </p:grpSpPr>
                    <p:cxnSp>
                      <p:nvCxnSpPr>
                        <p:cNvPr id="40" name="AutoShape 20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4021" y="3365"/>
                          <a:ext cx="239" cy="1979"/>
                        </a:xfrm>
                        <a:prstGeom prst="straightConnector1">
                          <a:avLst/>
                        </a:prstGeom>
                        <a:noFill/>
                        <a:ln w="254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41" name="AutoShape 21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3585" y="2926"/>
                          <a:ext cx="435" cy="439"/>
                        </a:xfrm>
                        <a:prstGeom prst="straightConnector1">
                          <a:avLst/>
                        </a:prstGeom>
                        <a:noFill/>
                        <a:ln w="254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42" name="AutoShape 22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4260" y="5343"/>
                          <a:ext cx="11595" cy="1"/>
                        </a:xfrm>
                        <a:prstGeom prst="straightConnector1">
                          <a:avLst/>
                        </a:prstGeom>
                        <a:noFill/>
                        <a:ln w="254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43" name="AutoShape 23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3585" y="2945"/>
                          <a:ext cx="11595" cy="0"/>
                        </a:xfrm>
                        <a:prstGeom prst="straightConnector1">
                          <a:avLst/>
                        </a:prstGeom>
                        <a:noFill/>
                        <a:ln w="254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44" name="AutoShape 24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>
                          <a:off x="3045" y="2926"/>
                          <a:ext cx="540" cy="557"/>
                        </a:xfrm>
                        <a:prstGeom prst="straightConnector1">
                          <a:avLst/>
                        </a:prstGeom>
                        <a:noFill/>
                        <a:ln w="254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45" name="AutoShape 25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3045" y="3483"/>
                          <a:ext cx="1215" cy="1861"/>
                        </a:xfrm>
                        <a:prstGeom prst="straightConnector1">
                          <a:avLst/>
                        </a:prstGeom>
                        <a:noFill/>
                        <a:ln w="254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46" name="AutoShape 26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15616" y="3350"/>
                          <a:ext cx="239" cy="2009"/>
                        </a:xfrm>
                        <a:prstGeom prst="straightConnector1">
                          <a:avLst/>
                        </a:prstGeom>
                        <a:noFill/>
                        <a:ln w="254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47" name="AutoShape 27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15180" y="2944"/>
                          <a:ext cx="436" cy="406"/>
                        </a:xfrm>
                        <a:prstGeom prst="straightConnector1">
                          <a:avLst/>
                        </a:prstGeom>
                        <a:noFill/>
                        <a:ln w="254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48" name="AutoShape 28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>
                          <a:off x="14550" y="2944"/>
                          <a:ext cx="630" cy="526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prstDash val="dash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49" name="AutoShape 29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14550" y="3470"/>
                          <a:ext cx="1305" cy="1889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prstDash val="dash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</p:grpSp>
                </p:grpSp>
                <p:grpSp>
                  <p:nvGrpSpPr>
                    <p:cNvPr id="28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75" y="2508"/>
                      <a:ext cx="12090" cy="977"/>
                      <a:chOff x="2775" y="2508"/>
                      <a:chExt cx="12090" cy="977"/>
                    </a:xfrm>
                  </p:grpSpPr>
                  <p:cxnSp>
                    <p:nvCxnSpPr>
                      <p:cNvPr id="29" name="AutoShape 3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790" y="3060"/>
                        <a:ext cx="255" cy="405"/>
                      </a:xfrm>
                      <a:prstGeom prst="straightConnector1">
                        <a:avLst/>
                      </a:prstGeom>
                      <a:noFill/>
                      <a:ln w="25400">
                        <a:solidFill>
                          <a:srgbClr val="548DD4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30" name="AutoShape 3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790" y="2508"/>
                        <a:ext cx="495" cy="735"/>
                      </a:xfrm>
                      <a:prstGeom prst="straightConnector1">
                        <a:avLst/>
                      </a:prstGeom>
                      <a:noFill/>
                      <a:ln w="25400">
                        <a:solidFill>
                          <a:srgbClr val="548DD4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31" name="AutoShape 3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14340" y="2508"/>
                        <a:ext cx="495" cy="735"/>
                      </a:xfrm>
                      <a:prstGeom prst="straightConnector1">
                        <a:avLst/>
                      </a:prstGeom>
                      <a:noFill/>
                      <a:ln w="25400">
                        <a:solidFill>
                          <a:srgbClr val="4F81BD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32" name="AutoShape 3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775" y="2525"/>
                        <a:ext cx="11595" cy="0"/>
                      </a:xfrm>
                      <a:prstGeom prst="straightConnector1">
                        <a:avLst/>
                      </a:prstGeom>
                      <a:noFill/>
                      <a:ln w="25400">
                        <a:solidFill>
                          <a:srgbClr val="4F81BD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33" name="AutoShape 3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270" y="3230"/>
                        <a:ext cx="11595" cy="0"/>
                      </a:xfrm>
                      <a:prstGeom prst="straightConnector1">
                        <a:avLst/>
                      </a:prstGeom>
                      <a:noFill/>
                      <a:ln w="25400">
                        <a:solidFill>
                          <a:srgbClr val="4F81BD"/>
                        </a:solidFill>
                        <a:prstDash val="dash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34" name="AutoShape 3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000" y="3485"/>
                        <a:ext cx="11595" cy="0"/>
                      </a:xfrm>
                      <a:prstGeom prst="straightConnector1">
                        <a:avLst/>
                      </a:prstGeom>
                      <a:noFill/>
                      <a:ln w="25400">
                        <a:solidFill>
                          <a:srgbClr val="4F81BD"/>
                        </a:solidFill>
                        <a:prstDash val="dash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35" name="AutoShape 3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790" y="2525"/>
                        <a:ext cx="0" cy="535"/>
                      </a:xfrm>
                      <a:prstGeom prst="straightConnector1">
                        <a:avLst/>
                      </a:prstGeom>
                      <a:noFill/>
                      <a:ln w="25400">
                        <a:solidFill>
                          <a:srgbClr val="4F81BD"/>
                        </a:solidFill>
                        <a:prstDash val="dash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36" name="AutoShape 3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14325" y="2525"/>
                        <a:ext cx="0" cy="625"/>
                      </a:xfrm>
                      <a:prstGeom prst="straightConnector1">
                        <a:avLst/>
                      </a:prstGeom>
                      <a:noFill/>
                      <a:ln w="25400">
                        <a:solidFill>
                          <a:srgbClr val="4F81BD"/>
                        </a:solidFill>
                        <a:prstDash val="dash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37" name="AutoShape 3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14325" y="3150"/>
                        <a:ext cx="255" cy="330"/>
                      </a:xfrm>
                      <a:prstGeom prst="straightConnector1">
                        <a:avLst/>
                      </a:prstGeom>
                      <a:noFill/>
                      <a:ln w="25400">
                        <a:solidFill>
                          <a:srgbClr val="548DD4"/>
                        </a:solidFill>
                        <a:prstDash val="dash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</p:grpSp>
              <p:cxnSp>
                <p:nvCxnSpPr>
                  <p:cNvPr id="26" name="AutoShape 4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55" y="3483"/>
                    <a:ext cx="11595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sp>
            <p:nvSpPr>
              <p:cNvPr id="22" name="Freeform 41"/>
              <p:cNvSpPr>
                <a:spLocks/>
              </p:cNvSpPr>
              <p:nvPr/>
            </p:nvSpPr>
            <p:spPr bwMode="auto">
              <a:xfrm>
                <a:off x="2790" y="2538"/>
                <a:ext cx="11805" cy="940"/>
              </a:xfrm>
              <a:custGeom>
                <a:avLst/>
                <a:gdLst>
                  <a:gd name="T0" fmla="*/ 795 w 11805"/>
                  <a:gd name="T1" fmla="*/ 401 h 940"/>
                  <a:gd name="T2" fmla="*/ 11805 w 11805"/>
                  <a:gd name="T3" fmla="*/ 401 h 940"/>
                  <a:gd name="T4" fmla="*/ 11580 w 11805"/>
                  <a:gd name="T5" fmla="*/ 0 h 940"/>
                  <a:gd name="T6" fmla="*/ 0 w 11805"/>
                  <a:gd name="T7" fmla="*/ 0 h 940"/>
                  <a:gd name="T8" fmla="*/ 0 w 11805"/>
                  <a:gd name="T9" fmla="*/ 535 h 940"/>
                  <a:gd name="T10" fmla="*/ 255 w 11805"/>
                  <a:gd name="T11" fmla="*/ 940 h 940"/>
                  <a:gd name="T12" fmla="*/ 795 w 11805"/>
                  <a:gd name="T13" fmla="*/ 401 h 9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805"/>
                  <a:gd name="T22" fmla="*/ 0 h 940"/>
                  <a:gd name="T23" fmla="*/ 11805 w 11805"/>
                  <a:gd name="T24" fmla="*/ 940 h 9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805" h="940">
                    <a:moveTo>
                      <a:pt x="795" y="401"/>
                    </a:moveTo>
                    <a:lnTo>
                      <a:pt x="11805" y="401"/>
                    </a:lnTo>
                    <a:lnTo>
                      <a:pt x="11580" y="0"/>
                    </a:lnTo>
                    <a:lnTo>
                      <a:pt x="0" y="0"/>
                    </a:lnTo>
                    <a:lnTo>
                      <a:pt x="0" y="535"/>
                    </a:lnTo>
                    <a:lnTo>
                      <a:pt x="255" y="940"/>
                    </a:lnTo>
                    <a:lnTo>
                      <a:pt x="795" y="401"/>
                    </a:lnTo>
                    <a:close/>
                  </a:path>
                </a:pathLst>
              </a:custGeom>
              <a:solidFill>
                <a:srgbClr val="1B5DF1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7" name="Gruppieren 79"/>
            <p:cNvGrpSpPr>
              <a:grpSpLocks/>
            </p:cNvGrpSpPr>
            <p:nvPr/>
          </p:nvGrpSpPr>
          <p:grpSpPr bwMode="auto">
            <a:xfrm>
              <a:off x="6381712" y="2471598"/>
              <a:ext cx="638560" cy="1101418"/>
              <a:chOff x="971600" y="4509120"/>
              <a:chExt cx="936103" cy="1152128"/>
            </a:xfrm>
          </p:grpSpPr>
          <p:sp>
            <p:nvSpPr>
              <p:cNvPr id="58" name="Rectangle 37"/>
              <p:cNvSpPr>
                <a:spLocks noChangeArrowheads="1"/>
              </p:cNvSpPr>
              <p:nvPr/>
            </p:nvSpPr>
            <p:spPr bwMode="auto">
              <a:xfrm>
                <a:off x="1322679" y="4915652"/>
                <a:ext cx="209297" cy="2230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ea typeface="ＭＳ Ｐゴシック" pitchFamily="34" charset="-128"/>
                </a:endParaRPr>
              </a:p>
            </p:txBody>
          </p:sp>
          <p:sp>
            <p:nvSpPr>
              <p:cNvPr id="59" name="Rectangle 38"/>
              <p:cNvSpPr>
                <a:spLocks noChangeArrowheads="1"/>
              </p:cNvSpPr>
              <p:nvPr/>
            </p:nvSpPr>
            <p:spPr bwMode="auto">
              <a:xfrm>
                <a:off x="1054119" y="4802231"/>
                <a:ext cx="268560" cy="150379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ea typeface="ＭＳ Ｐゴシック" pitchFamily="34" charset="-128"/>
                </a:endParaRPr>
              </a:p>
            </p:txBody>
          </p:sp>
          <p:sp>
            <p:nvSpPr>
              <p:cNvPr id="60" name="Freeform 39"/>
              <p:cNvSpPr>
                <a:spLocks/>
              </p:cNvSpPr>
              <p:nvPr/>
            </p:nvSpPr>
            <p:spPr bwMode="auto">
              <a:xfrm>
                <a:off x="1322679" y="4791399"/>
                <a:ext cx="128279" cy="161211"/>
              </a:xfrm>
              <a:custGeom>
                <a:avLst/>
                <a:gdLst>
                  <a:gd name="T0" fmla="*/ 2147483647 w 252"/>
                  <a:gd name="T1" fmla="*/ 0 h 342"/>
                  <a:gd name="T2" fmla="*/ 2147483647 w 252"/>
                  <a:gd name="T3" fmla="*/ 2147483647 h 342"/>
                  <a:gd name="T4" fmla="*/ 2147483647 w 252"/>
                  <a:gd name="T5" fmla="*/ 2147483647 h 342"/>
                  <a:gd name="T6" fmla="*/ 2147483647 w 252"/>
                  <a:gd name="T7" fmla="*/ 2147483647 h 342"/>
                  <a:gd name="T8" fmla="*/ 2147483647 w 252"/>
                  <a:gd name="T9" fmla="*/ 2147483647 h 342"/>
                  <a:gd name="T10" fmla="*/ 0 w 252"/>
                  <a:gd name="T11" fmla="*/ 0 h 3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2"/>
                  <a:gd name="T19" fmla="*/ 0 h 342"/>
                  <a:gd name="T20" fmla="*/ 252 w 252"/>
                  <a:gd name="T21" fmla="*/ 342 h 3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2" h="342">
                    <a:moveTo>
                      <a:pt x="15" y="0"/>
                    </a:moveTo>
                    <a:lnTo>
                      <a:pt x="36" y="213"/>
                    </a:lnTo>
                    <a:lnTo>
                      <a:pt x="180" y="216"/>
                    </a:lnTo>
                    <a:lnTo>
                      <a:pt x="252" y="342"/>
                    </a:lnTo>
                    <a:lnTo>
                      <a:pt x="3" y="34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" name="Oval 40"/>
              <p:cNvSpPr>
                <a:spLocks noChangeArrowheads="1"/>
              </p:cNvSpPr>
              <p:nvPr/>
            </p:nvSpPr>
            <p:spPr bwMode="auto">
              <a:xfrm>
                <a:off x="1048117" y="4978098"/>
                <a:ext cx="43510" cy="407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ea typeface="ＭＳ Ｐゴシック" pitchFamily="34" charset="-128"/>
                </a:endParaRPr>
              </a:p>
            </p:txBody>
          </p:sp>
          <p:sp>
            <p:nvSpPr>
              <p:cNvPr id="62" name="Oval 41"/>
              <p:cNvSpPr>
                <a:spLocks noChangeArrowheads="1"/>
              </p:cNvSpPr>
              <p:nvPr/>
            </p:nvSpPr>
            <p:spPr bwMode="auto">
              <a:xfrm>
                <a:off x="1459209" y="4975549"/>
                <a:ext cx="43510" cy="407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ea typeface="ＭＳ Ｐゴシック" pitchFamily="34" charset="-128"/>
                </a:endParaRPr>
              </a:p>
            </p:txBody>
          </p:sp>
          <p:sp>
            <p:nvSpPr>
              <p:cNvPr id="63" name="Rectangle 42"/>
              <p:cNvSpPr>
                <a:spLocks noChangeArrowheads="1"/>
              </p:cNvSpPr>
              <p:nvPr/>
            </p:nvSpPr>
            <p:spPr bwMode="auto">
              <a:xfrm>
                <a:off x="1075123" y="4987018"/>
                <a:ext cx="403591" cy="2612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ea typeface="ＭＳ Ｐゴシック" pitchFamily="34" charset="-128"/>
                </a:endParaRPr>
              </a:p>
            </p:txBody>
          </p:sp>
          <p:sp>
            <p:nvSpPr>
              <p:cNvPr id="64" name="Rectangle 43"/>
              <p:cNvSpPr>
                <a:spLocks noChangeArrowheads="1"/>
              </p:cNvSpPr>
              <p:nvPr/>
            </p:nvSpPr>
            <p:spPr bwMode="auto">
              <a:xfrm>
                <a:off x="991104" y="4958344"/>
                <a:ext cx="182291" cy="2230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ea typeface="ＭＳ Ｐゴシック" pitchFamily="34" charset="-128"/>
                </a:endParaRPr>
              </a:p>
            </p:txBody>
          </p:sp>
          <p:sp>
            <p:nvSpPr>
              <p:cNvPr id="65" name="Freeform 44"/>
              <p:cNvSpPr>
                <a:spLocks/>
              </p:cNvSpPr>
              <p:nvPr/>
            </p:nvSpPr>
            <p:spPr bwMode="auto">
              <a:xfrm>
                <a:off x="1145639" y="4952610"/>
                <a:ext cx="125278" cy="18479"/>
              </a:xfrm>
              <a:custGeom>
                <a:avLst/>
                <a:gdLst>
                  <a:gd name="T0" fmla="*/ 0 w 246"/>
                  <a:gd name="T1" fmla="*/ 0 h 39"/>
                  <a:gd name="T2" fmla="*/ 2147483647 w 246"/>
                  <a:gd name="T3" fmla="*/ 0 h 39"/>
                  <a:gd name="T4" fmla="*/ 2147483647 w 246"/>
                  <a:gd name="T5" fmla="*/ 2147483647 h 39"/>
                  <a:gd name="T6" fmla="*/ 2147483647 w 246"/>
                  <a:gd name="T7" fmla="*/ 2147483647 h 39"/>
                  <a:gd name="T8" fmla="*/ 0 w 246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6"/>
                  <a:gd name="T16" fmla="*/ 0 h 39"/>
                  <a:gd name="T17" fmla="*/ 246 w 246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6" h="39">
                    <a:moveTo>
                      <a:pt x="0" y="0"/>
                    </a:moveTo>
                    <a:lnTo>
                      <a:pt x="246" y="0"/>
                    </a:lnTo>
                    <a:lnTo>
                      <a:pt x="225" y="39"/>
                    </a:lnTo>
                    <a:lnTo>
                      <a:pt x="21" y="3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" name="Freeform 45"/>
              <p:cNvSpPr>
                <a:spLocks/>
              </p:cNvSpPr>
              <p:nvPr/>
            </p:nvSpPr>
            <p:spPr bwMode="auto">
              <a:xfrm>
                <a:off x="979102" y="4918838"/>
                <a:ext cx="12003" cy="86022"/>
              </a:xfrm>
              <a:custGeom>
                <a:avLst/>
                <a:gdLst>
                  <a:gd name="T0" fmla="*/ 0 w 24"/>
                  <a:gd name="T1" fmla="*/ 0 h 183"/>
                  <a:gd name="T2" fmla="*/ 0 w 24"/>
                  <a:gd name="T3" fmla="*/ 2147483647 h 183"/>
                  <a:gd name="T4" fmla="*/ 2147483647 w 24"/>
                  <a:gd name="T5" fmla="*/ 2147483647 h 183"/>
                  <a:gd name="T6" fmla="*/ 2147483647 w 24"/>
                  <a:gd name="T7" fmla="*/ 0 h 183"/>
                  <a:gd name="T8" fmla="*/ 0 w 24"/>
                  <a:gd name="T9" fmla="*/ 0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83"/>
                  <a:gd name="T17" fmla="*/ 24 w 24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83">
                    <a:moveTo>
                      <a:pt x="0" y="0"/>
                    </a:moveTo>
                    <a:lnTo>
                      <a:pt x="0" y="183"/>
                    </a:lnTo>
                    <a:lnTo>
                      <a:pt x="24" y="183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" name="Freeform 46"/>
              <p:cNvSpPr>
                <a:spLocks/>
              </p:cNvSpPr>
              <p:nvPr/>
            </p:nvSpPr>
            <p:spPr bwMode="auto">
              <a:xfrm>
                <a:off x="971600" y="5004860"/>
                <a:ext cx="25506" cy="11470"/>
              </a:xfrm>
              <a:custGeom>
                <a:avLst/>
                <a:gdLst>
                  <a:gd name="T0" fmla="*/ 0 w 51"/>
                  <a:gd name="T1" fmla="*/ 0 h 24"/>
                  <a:gd name="T2" fmla="*/ 2147483647 w 51"/>
                  <a:gd name="T3" fmla="*/ 0 h 24"/>
                  <a:gd name="T4" fmla="*/ 2147483647 w 51"/>
                  <a:gd name="T5" fmla="*/ 2147483647 h 24"/>
                  <a:gd name="T6" fmla="*/ 0 w 51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24"/>
                  <a:gd name="T14" fmla="*/ 51 w 5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24">
                    <a:moveTo>
                      <a:pt x="0" y="0"/>
                    </a:moveTo>
                    <a:lnTo>
                      <a:pt x="51" y="0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" name="Line 47"/>
              <p:cNvSpPr>
                <a:spLocks noChangeShapeType="1"/>
              </p:cNvSpPr>
              <p:nvPr/>
            </p:nvSpPr>
            <p:spPr bwMode="auto">
              <a:xfrm flipH="1">
                <a:off x="1365438" y="4867862"/>
                <a:ext cx="15003" cy="828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" name="Rectangle 48"/>
              <p:cNvSpPr>
                <a:spLocks noChangeArrowheads="1"/>
              </p:cNvSpPr>
              <p:nvPr/>
            </p:nvSpPr>
            <p:spPr bwMode="auto">
              <a:xfrm>
                <a:off x="1636249" y="4509120"/>
                <a:ext cx="27756" cy="50402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ea typeface="ＭＳ Ｐゴシック" pitchFamily="34" charset="-128"/>
                </a:endParaRPr>
              </a:p>
            </p:txBody>
          </p:sp>
          <p:sp>
            <p:nvSpPr>
              <p:cNvPr id="70" name="Rectangle 49"/>
              <p:cNvSpPr>
                <a:spLocks noChangeArrowheads="1"/>
              </p:cNvSpPr>
              <p:nvPr/>
            </p:nvSpPr>
            <p:spPr bwMode="auto">
              <a:xfrm>
                <a:off x="1636249" y="4509120"/>
                <a:ext cx="26256" cy="3759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ea typeface="ＭＳ Ｐゴシック" pitchFamily="34" charset="-128"/>
                </a:endParaRPr>
              </a:p>
            </p:txBody>
          </p:sp>
          <p:sp>
            <p:nvSpPr>
              <p:cNvPr id="71" name="Rectangle 50"/>
              <p:cNvSpPr>
                <a:spLocks noChangeArrowheads="1"/>
              </p:cNvSpPr>
              <p:nvPr/>
            </p:nvSpPr>
            <p:spPr bwMode="auto">
              <a:xfrm>
                <a:off x="1606242" y="4705377"/>
                <a:ext cx="20255" cy="18160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ea typeface="ＭＳ Ｐゴシック" pitchFamily="34" charset="-128"/>
                </a:endParaRPr>
              </a:p>
            </p:txBody>
          </p:sp>
          <p:sp>
            <p:nvSpPr>
              <p:cNvPr id="72" name="Freeform 51"/>
              <p:cNvSpPr>
                <a:spLocks/>
              </p:cNvSpPr>
              <p:nvPr/>
            </p:nvSpPr>
            <p:spPr bwMode="auto">
              <a:xfrm>
                <a:off x="1674508" y="4737237"/>
                <a:ext cx="19504" cy="17204"/>
              </a:xfrm>
              <a:custGeom>
                <a:avLst/>
                <a:gdLst>
                  <a:gd name="T0" fmla="*/ 0 w 24"/>
                  <a:gd name="T1" fmla="*/ 0 h 104"/>
                  <a:gd name="T2" fmla="*/ 0 w 24"/>
                  <a:gd name="T3" fmla="*/ 0 h 104"/>
                  <a:gd name="T4" fmla="*/ 2147483647 w 24"/>
                  <a:gd name="T5" fmla="*/ 0 h 104"/>
                  <a:gd name="T6" fmla="*/ 2147483647 w 24"/>
                  <a:gd name="T7" fmla="*/ 0 h 104"/>
                  <a:gd name="T8" fmla="*/ 0 w 24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04"/>
                  <a:gd name="T17" fmla="*/ 24 w 24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04">
                    <a:moveTo>
                      <a:pt x="0" y="102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104"/>
                    </a:lnTo>
                    <a:lnTo>
                      <a:pt x="0" y="102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" name="Rectangle 52"/>
              <p:cNvSpPr>
                <a:spLocks noChangeArrowheads="1"/>
              </p:cNvSpPr>
              <p:nvPr/>
            </p:nvSpPr>
            <p:spPr bwMode="auto">
              <a:xfrm>
                <a:off x="1594990" y="4867862"/>
                <a:ext cx="38259" cy="14591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ea typeface="ＭＳ Ｐゴシック" pitchFamily="34" charset="-128"/>
                </a:endParaRPr>
              </a:p>
            </p:txBody>
          </p:sp>
          <p:sp>
            <p:nvSpPr>
              <p:cNvPr id="74" name="Rectangle 53"/>
              <p:cNvSpPr>
                <a:spLocks noChangeArrowheads="1"/>
              </p:cNvSpPr>
              <p:nvPr/>
            </p:nvSpPr>
            <p:spPr bwMode="auto">
              <a:xfrm>
                <a:off x="1570985" y="5013781"/>
                <a:ext cx="207046" cy="1847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ea typeface="ＭＳ Ｐゴシック" pitchFamily="34" charset="-128"/>
                </a:endParaRPr>
              </a:p>
            </p:txBody>
          </p:sp>
          <p:sp>
            <p:nvSpPr>
              <p:cNvPr id="75" name="Freeform 54"/>
              <p:cNvSpPr>
                <a:spLocks/>
              </p:cNvSpPr>
              <p:nvPr/>
            </p:nvSpPr>
            <p:spPr bwMode="auto">
              <a:xfrm>
                <a:off x="1647502" y="4670331"/>
                <a:ext cx="48761" cy="65631"/>
              </a:xfrm>
              <a:custGeom>
                <a:avLst/>
                <a:gdLst>
                  <a:gd name="T0" fmla="*/ 0 w 24"/>
                  <a:gd name="T1" fmla="*/ 2147483647 h 104"/>
                  <a:gd name="T2" fmla="*/ 0 w 24"/>
                  <a:gd name="T3" fmla="*/ 0 h 104"/>
                  <a:gd name="T4" fmla="*/ 2147483647 w 24"/>
                  <a:gd name="T5" fmla="*/ 0 h 104"/>
                  <a:gd name="T6" fmla="*/ 2147483647 w 24"/>
                  <a:gd name="T7" fmla="*/ 2147483647 h 104"/>
                  <a:gd name="T8" fmla="*/ 0 w 24"/>
                  <a:gd name="T9" fmla="*/ 2147483647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04"/>
                  <a:gd name="T17" fmla="*/ 24 w 24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04">
                    <a:moveTo>
                      <a:pt x="0" y="102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104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" name="Freeform 55"/>
              <p:cNvSpPr>
                <a:spLocks/>
              </p:cNvSpPr>
              <p:nvPr/>
            </p:nvSpPr>
            <p:spPr bwMode="auto">
              <a:xfrm>
                <a:off x="1515472" y="4873597"/>
                <a:ext cx="63014" cy="63720"/>
              </a:xfrm>
              <a:custGeom>
                <a:avLst/>
                <a:gdLst>
                  <a:gd name="T0" fmla="*/ 2147483647 w 120"/>
                  <a:gd name="T1" fmla="*/ 0 h 132"/>
                  <a:gd name="T2" fmla="*/ 2147483647 w 120"/>
                  <a:gd name="T3" fmla="*/ 2147483647 h 132"/>
                  <a:gd name="T4" fmla="*/ 2147483647 w 120"/>
                  <a:gd name="T5" fmla="*/ 2147483647 h 132"/>
                  <a:gd name="T6" fmla="*/ 0 w 120"/>
                  <a:gd name="T7" fmla="*/ 2147483647 h 132"/>
                  <a:gd name="T8" fmla="*/ 0 w 120"/>
                  <a:gd name="T9" fmla="*/ 2147483647 h 132"/>
                  <a:gd name="T10" fmla="*/ 2147483647 w 120"/>
                  <a:gd name="T11" fmla="*/ 0 h 1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0"/>
                  <a:gd name="T19" fmla="*/ 0 h 132"/>
                  <a:gd name="T20" fmla="*/ 120 w 120"/>
                  <a:gd name="T21" fmla="*/ 132 h 1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0" h="132">
                    <a:moveTo>
                      <a:pt x="117" y="0"/>
                    </a:moveTo>
                    <a:lnTo>
                      <a:pt x="120" y="66"/>
                    </a:lnTo>
                    <a:lnTo>
                      <a:pt x="117" y="132"/>
                    </a:lnTo>
                    <a:lnTo>
                      <a:pt x="0" y="132"/>
                    </a:lnTo>
                    <a:lnTo>
                      <a:pt x="0" y="66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" name="Freeform 56"/>
              <p:cNvSpPr>
                <a:spLocks/>
              </p:cNvSpPr>
              <p:nvPr/>
            </p:nvSpPr>
            <p:spPr bwMode="auto">
              <a:xfrm>
                <a:off x="1567984" y="4832817"/>
                <a:ext cx="76517" cy="54799"/>
              </a:xfrm>
              <a:custGeom>
                <a:avLst/>
                <a:gdLst>
                  <a:gd name="T0" fmla="*/ 2147483647 w 136"/>
                  <a:gd name="T1" fmla="*/ 2147483647 h 102"/>
                  <a:gd name="T2" fmla="*/ 2147483647 w 136"/>
                  <a:gd name="T3" fmla="*/ 0 h 102"/>
                  <a:gd name="T4" fmla="*/ 2147483647 w 136"/>
                  <a:gd name="T5" fmla="*/ 0 h 102"/>
                  <a:gd name="T6" fmla="*/ 2147483647 w 136"/>
                  <a:gd name="T7" fmla="*/ 2147483647 h 102"/>
                  <a:gd name="T8" fmla="*/ 0 w 136"/>
                  <a:gd name="T9" fmla="*/ 2147483647 h 102"/>
                  <a:gd name="T10" fmla="*/ 0 w 136"/>
                  <a:gd name="T11" fmla="*/ 2147483647 h 102"/>
                  <a:gd name="T12" fmla="*/ 2147483647 w 136"/>
                  <a:gd name="T13" fmla="*/ 2147483647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6"/>
                  <a:gd name="T22" fmla="*/ 0 h 102"/>
                  <a:gd name="T23" fmla="*/ 136 w 136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6" h="102">
                    <a:moveTo>
                      <a:pt x="12" y="72"/>
                    </a:moveTo>
                    <a:lnTo>
                      <a:pt x="54" y="0"/>
                    </a:lnTo>
                    <a:lnTo>
                      <a:pt x="136" y="0"/>
                    </a:lnTo>
                    <a:lnTo>
                      <a:pt x="136" y="102"/>
                    </a:lnTo>
                    <a:lnTo>
                      <a:pt x="0" y="102"/>
                    </a:lnTo>
                    <a:lnTo>
                      <a:pt x="0" y="72"/>
                    </a:lnTo>
                    <a:lnTo>
                      <a:pt x="12" y="72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" name="Line 57"/>
              <p:cNvSpPr>
                <a:spLocks noChangeShapeType="1"/>
              </p:cNvSpPr>
              <p:nvPr/>
            </p:nvSpPr>
            <p:spPr bwMode="auto">
              <a:xfrm>
                <a:off x="1684260" y="4754441"/>
                <a:ext cx="7420" cy="9068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" name="Freeform 58"/>
              <p:cNvSpPr>
                <a:spLocks/>
              </p:cNvSpPr>
              <p:nvPr/>
            </p:nvSpPr>
            <p:spPr bwMode="auto">
              <a:xfrm>
                <a:off x="1035364" y="4973637"/>
                <a:ext cx="490610" cy="57348"/>
              </a:xfrm>
              <a:custGeom>
                <a:avLst/>
                <a:gdLst>
                  <a:gd name="T0" fmla="*/ 2147483647 w 963"/>
                  <a:gd name="T1" fmla="*/ 2147483647 h 122"/>
                  <a:gd name="T2" fmla="*/ 2147483647 w 963"/>
                  <a:gd name="T3" fmla="*/ 2147483647 h 122"/>
                  <a:gd name="T4" fmla="*/ 2147483647 w 963"/>
                  <a:gd name="T5" fmla="*/ 2147483647 h 122"/>
                  <a:gd name="T6" fmla="*/ 2147483647 w 963"/>
                  <a:gd name="T7" fmla="*/ 2147483647 h 122"/>
                  <a:gd name="T8" fmla="*/ 2147483647 w 963"/>
                  <a:gd name="T9" fmla="*/ 2147483647 h 122"/>
                  <a:gd name="T10" fmla="*/ 2147483647 w 963"/>
                  <a:gd name="T11" fmla="*/ 2147483647 h 122"/>
                  <a:gd name="T12" fmla="*/ 2147483647 w 963"/>
                  <a:gd name="T13" fmla="*/ 2147483647 h 122"/>
                  <a:gd name="T14" fmla="*/ 2147483647 w 963"/>
                  <a:gd name="T15" fmla="*/ 2147483647 h 122"/>
                  <a:gd name="T16" fmla="*/ 2147483647 w 963"/>
                  <a:gd name="T17" fmla="*/ 2147483647 h 122"/>
                  <a:gd name="T18" fmla="*/ 2147483647 w 963"/>
                  <a:gd name="T19" fmla="*/ 2147483647 h 122"/>
                  <a:gd name="T20" fmla="*/ 2147483647 w 963"/>
                  <a:gd name="T21" fmla="*/ 2147483647 h 122"/>
                  <a:gd name="T22" fmla="*/ 2147483647 w 963"/>
                  <a:gd name="T23" fmla="*/ 2147483647 h 122"/>
                  <a:gd name="T24" fmla="*/ 2147483647 w 963"/>
                  <a:gd name="T25" fmla="*/ 2147483647 h 1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63"/>
                  <a:gd name="T40" fmla="*/ 0 h 122"/>
                  <a:gd name="T41" fmla="*/ 963 w 963"/>
                  <a:gd name="T42" fmla="*/ 122 h 1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63" h="122">
                    <a:moveTo>
                      <a:pt x="3" y="49"/>
                    </a:moveTo>
                    <a:cubicBezTo>
                      <a:pt x="7" y="35"/>
                      <a:pt x="21" y="14"/>
                      <a:pt x="42" y="7"/>
                    </a:cubicBezTo>
                    <a:cubicBezTo>
                      <a:pt x="63" y="0"/>
                      <a:pt x="9" y="5"/>
                      <a:pt x="129" y="4"/>
                    </a:cubicBezTo>
                    <a:cubicBezTo>
                      <a:pt x="249" y="3"/>
                      <a:pt x="633" y="0"/>
                      <a:pt x="765" y="1"/>
                    </a:cubicBezTo>
                    <a:cubicBezTo>
                      <a:pt x="897" y="2"/>
                      <a:pt x="892" y="4"/>
                      <a:pt x="924" y="13"/>
                    </a:cubicBezTo>
                    <a:cubicBezTo>
                      <a:pt x="956" y="22"/>
                      <a:pt x="957" y="44"/>
                      <a:pt x="960" y="58"/>
                    </a:cubicBezTo>
                    <a:cubicBezTo>
                      <a:pt x="963" y="72"/>
                      <a:pt x="951" y="87"/>
                      <a:pt x="942" y="97"/>
                    </a:cubicBezTo>
                    <a:cubicBezTo>
                      <a:pt x="933" y="107"/>
                      <a:pt x="928" y="112"/>
                      <a:pt x="906" y="115"/>
                    </a:cubicBezTo>
                    <a:cubicBezTo>
                      <a:pt x="884" y="118"/>
                      <a:pt x="906" y="118"/>
                      <a:pt x="807" y="118"/>
                    </a:cubicBezTo>
                    <a:cubicBezTo>
                      <a:pt x="708" y="118"/>
                      <a:pt x="431" y="118"/>
                      <a:pt x="309" y="118"/>
                    </a:cubicBezTo>
                    <a:cubicBezTo>
                      <a:pt x="187" y="118"/>
                      <a:pt x="124" y="122"/>
                      <a:pt x="75" y="118"/>
                    </a:cubicBezTo>
                    <a:cubicBezTo>
                      <a:pt x="26" y="114"/>
                      <a:pt x="27" y="102"/>
                      <a:pt x="15" y="91"/>
                    </a:cubicBezTo>
                    <a:cubicBezTo>
                      <a:pt x="3" y="80"/>
                      <a:pt x="0" y="61"/>
                      <a:pt x="3" y="49"/>
                    </a:cubicBezTo>
                    <a:close/>
                  </a:path>
                </a:pathLst>
              </a:custGeom>
              <a:noFill/>
              <a:ln w="41275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" name="Freeform 59"/>
              <p:cNvSpPr>
                <a:spLocks/>
              </p:cNvSpPr>
              <p:nvPr/>
            </p:nvSpPr>
            <p:spPr bwMode="auto">
              <a:xfrm>
                <a:off x="1622746" y="4615532"/>
                <a:ext cx="50261" cy="217922"/>
              </a:xfrm>
              <a:custGeom>
                <a:avLst/>
                <a:gdLst>
                  <a:gd name="T0" fmla="*/ 2147483647 w 75"/>
                  <a:gd name="T1" fmla="*/ 2147483647 h 600"/>
                  <a:gd name="T2" fmla="*/ 2147483647 w 75"/>
                  <a:gd name="T3" fmla="*/ 2147483647 h 600"/>
                  <a:gd name="T4" fmla="*/ 2147483647 w 75"/>
                  <a:gd name="T5" fmla="*/ 2147483647 h 600"/>
                  <a:gd name="T6" fmla="*/ 2147483647 w 75"/>
                  <a:gd name="T7" fmla="*/ 2147483647 h 600"/>
                  <a:gd name="T8" fmla="*/ 2147483647 w 75"/>
                  <a:gd name="T9" fmla="*/ 2147483647 h 600"/>
                  <a:gd name="T10" fmla="*/ 2147483647 w 75"/>
                  <a:gd name="T11" fmla="*/ 2147483647 h 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600"/>
                  <a:gd name="T20" fmla="*/ 75 w 75"/>
                  <a:gd name="T21" fmla="*/ 600 h 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600">
                    <a:moveTo>
                      <a:pt x="70" y="174"/>
                    </a:moveTo>
                    <a:cubicBezTo>
                      <a:pt x="72" y="128"/>
                      <a:pt x="75" y="82"/>
                      <a:pt x="70" y="54"/>
                    </a:cubicBezTo>
                    <a:cubicBezTo>
                      <a:pt x="65" y="26"/>
                      <a:pt x="50" y="6"/>
                      <a:pt x="40" y="3"/>
                    </a:cubicBezTo>
                    <a:cubicBezTo>
                      <a:pt x="30" y="0"/>
                      <a:pt x="16" y="5"/>
                      <a:pt x="10" y="39"/>
                    </a:cubicBezTo>
                    <a:cubicBezTo>
                      <a:pt x="4" y="73"/>
                      <a:pt x="2" y="114"/>
                      <a:pt x="1" y="207"/>
                    </a:cubicBezTo>
                    <a:cubicBezTo>
                      <a:pt x="0" y="300"/>
                      <a:pt x="0" y="450"/>
                      <a:pt x="1" y="600"/>
                    </a:cubicBezTo>
                  </a:path>
                </a:pathLst>
              </a:custGeom>
              <a:noFill/>
              <a:ln w="476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1" name="AutoShape 97"/>
              <p:cNvSpPr>
                <a:spLocks noChangeArrowheads="1"/>
              </p:cNvSpPr>
              <p:nvPr/>
            </p:nvSpPr>
            <p:spPr bwMode="auto">
              <a:xfrm>
                <a:off x="1714267" y="5375709"/>
                <a:ext cx="108024" cy="61171"/>
              </a:xfrm>
              <a:prstGeom prst="rightArrow">
                <a:avLst>
                  <a:gd name="adj1" fmla="val 50000"/>
                  <a:gd name="adj2" fmla="val 37502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ea typeface="ＭＳ Ｐゴシック" pitchFamily="34" charset="-128"/>
                </a:endParaRPr>
              </a:p>
            </p:txBody>
          </p:sp>
          <p:sp>
            <p:nvSpPr>
              <p:cNvPr id="82" name="AutoShape 98"/>
              <p:cNvSpPr>
                <a:spLocks noChangeArrowheads="1"/>
              </p:cNvSpPr>
              <p:nvPr/>
            </p:nvSpPr>
            <p:spPr bwMode="auto">
              <a:xfrm>
                <a:off x="1714266" y="5535009"/>
                <a:ext cx="193437" cy="54231"/>
              </a:xfrm>
              <a:prstGeom prst="rightArrow">
                <a:avLst>
                  <a:gd name="adj1" fmla="val 50000"/>
                  <a:gd name="adj2" fmla="val 37502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ea typeface="ＭＳ Ｐゴシック" pitchFamily="34" charset="-128"/>
                </a:endParaRPr>
              </a:p>
            </p:txBody>
          </p:sp>
          <p:sp>
            <p:nvSpPr>
              <p:cNvPr id="83" name="AutoShape 101"/>
              <p:cNvSpPr>
                <a:spLocks noChangeArrowheads="1"/>
              </p:cNvSpPr>
              <p:nvPr/>
            </p:nvSpPr>
            <p:spPr bwMode="auto">
              <a:xfrm flipH="1">
                <a:off x="1549980" y="5372523"/>
                <a:ext cx="108024" cy="61171"/>
              </a:xfrm>
              <a:prstGeom prst="rightArrow">
                <a:avLst>
                  <a:gd name="adj1" fmla="val 50000"/>
                  <a:gd name="adj2" fmla="val 37502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ea typeface="ＭＳ Ｐゴシック" pitchFamily="34" charset="-128"/>
                </a:endParaRPr>
              </a:p>
            </p:txBody>
          </p:sp>
          <p:sp>
            <p:nvSpPr>
              <p:cNvPr id="84" name="AutoShape 102"/>
              <p:cNvSpPr>
                <a:spLocks noChangeArrowheads="1"/>
              </p:cNvSpPr>
              <p:nvPr/>
            </p:nvSpPr>
            <p:spPr bwMode="auto">
              <a:xfrm flipH="1">
                <a:off x="1475656" y="5535009"/>
                <a:ext cx="165094" cy="54231"/>
              </a:xfrm>
              <a:prstGeom prst="rightArrow">
                <a:avLst>
                  <a:gd name="adj1" fmla="val 50000"/>
                  <a:gd name="adj2" fmla="val 37504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86" name="Rectangle 3"/>
          <p:cNvSpPr>
            <a:spLocks noChangeArrowheads="1"/>
          </p:cNvSpPr>
          <p:nvPr/>
        </p:nvSpPr>
        <p:spPr bwMode="auto">
          <a:xfrm>
            <a:off x="1115616" y="1063769"/>
            <a:ext cx="72728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b="1" dirty="0" err="1">
                <a:ea typeface="ＭＳ Ｐゴシック" pitchFamily="34" charset="-128"/>
              </a:rPr>
              <a:t>Hydraulic</a:t>
            </a:r>
            <a:r>
              <a:rPr lang="de-DE" altLang="de-DE" b="1" dirty="0">
                <a:ea typeface="ＭＳ Ｐゴシック" pitchFamily="34" charset="-128"/>
              </a:rPr>
              <a:t> </a:t>
            </a:r>
            <a:r>
              <a:rPr lang="de-DE" altLang="de-DE" b="1" dirty="0" err="1">
                <a:ea typeface="ＭＳ Ｐゴシック" pitchFamily="34" charset="-128"/>
              </a:rPr>
              <a:t>characterization</a:t>
            </a:r>
            <a:r>
              <a:rPr lang="de-DE" altLang="de-DE" b="1" dirty="0">
                <a:ea typeface="ＭＳ Ｐゴシック" pitchFamily="34" charset="-128"/>
              </a:rPr>
              <a:t> </a:t>
            </a:r>
            <a:r>
              <a:rPr lang="de-DE" altLang="de-DE" b="1" dirty="0" err="1">
                <a:ea typeface="ＭＳ Ｐゴシック" pitchFamily="34" charset="-128"/>
              </a:rPr>
              <a:t>for</a:t>
            </a:r>
            <a:r>
              <a:rPr lang="de-DE" altLang="de-DE" b="1" dirty="0">
                <a:ea typeface="ＭＳ Ｐゴシック" pitchFamily="34" charset="-128"/>
              </a:rPr>
              <a:t> </a:t>
            </a:r>
            <a:r>
              <a:rPr lang="de-DE" altLang="de-DE" b="1" dirty="0" err="1">
                <a:ea typeface="ＭＳ Ｐゴシック" pitchFamily="34" charset="-128"/>
              </a:rPr>
              <a:t>identification</a:t>
            </a:r>
            <a:r>
              <a:rPr lang="de-DE" altLang="de-DE" b="1" dirty="0">
                <a:ea typeface="ＭＳ Ｐゴシック" pitchFamily="34" charset="-128"/>
              </a:rPr>
              <a:t> </a:t>
            </a:r>
            <a:r>
              <a:rPr lang="de-DE" altLang="de-DE" b="1" dirty="0" err="1">
                <a:ea typeface="ＭＳ Ｐゴシック" pitchFamily="34" charset="-128"/>
              </a:rPr>
              <a:t>of</a:t>
            </a:r>
            <a:r>
              <a:rPr lang="de-DE" altLang="de-DE" b="1" dirty="0">
                <a:ea typeface="ＭＳ Ｐゴシック" pitchFamily="34" charset="-128"/>
              </a:rPr>
              <a:t> </a:t>
            </a:r>
            <a:r>
              <a:rPr lang="de-DE" altLang="de-DE" b="1" dirty="0" err="1">
                <a:ea typeface="ＭＳ Ｐゴシック" pitchFamily="34" charset="-128"/>
              </a:rPr>
              <a:t>piping</a:t>
            </a:r>
            <a:r>
              <a:rPr lang="de-DE" altLang="de-DE" b="1" dirty="0">
                <a:ea typeface="ＭＳ Ｐゴシック" pitchFamily="34" charset="-128"/>
              </a:rPr>
              <a:t> in </a:t>
            </a:r>
            <a:r>
              <a:rPr lang="de-DE" altLang="de-DE" b="1" dirty="0" err="1">
                <a:ea typeface="ＭＳ Ｐゴシック" pitchFamily="34" charset="-128"/>
              </a:rPr>
              <a:t>dykes</a:t>
            </a:r>
            <a:endParaRPr lang="de-DE" altLang="de-DE" b="1" dirty="0">
              <a:ea typeface="ＭＳ Ｐゴシック" pitchFamily="34" charset="-128"/>
            </a:endParaRPr>
          </a:p>
        </p:txBody>
      </p:sp>
      <p:pic>
        <p:nvPicPr>
          <p:cNvPr id="87" name="Afbeelding 22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55679"/>
            <a:ext cx="5256584" cy="2653641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36897" y="3565075"/>
                <a:ext cx="3526991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𝑒𝑟𝑓𝑐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de-DE" dirty="0"/>
                  <a:t> mit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7" y="3565075"/>
                <a:ext cx="3526991" cy="65601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/>
          <p:cNvSpPr/>
          <p:nvPr/>
        </p:nvSpPr>
        <p:spPr>
          <a:xfrm>
            <a:off x="35496" y="4421430"/>
            <a:ext cx="41044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i="1" dirty="0"/>
              <a:t>Φ</a:t>
            </a:r>
            <a:r>
              <a:rPr lang="de-DE" sz="1600" i="1" dirty="0"/>
              <a:t> </a:t>
            </a:r>
            <a:r>
              <a:rPr lang="el-GR" sz="1600" dirty="0"/>
              <a:t>=</a:t>
            </a:r>
            <a:r>
              <a:rPr lang="de-DE" sz="1600" dirty="0"/>
              <a:t> </a:t>
            </a:r>
            <a:r>
              <a:rPr lang="de-DE" sz="1600" dirty="0" err="1"/>
              <a:t>Water</a:t>
            </a:r>
            <a:r>
              <a:rPr lang="de-DE" sz="1600" dirty="0"/>
              <a:t> </a:t>
            </a:r>
            <a:r>
              <a:rPr lang="de-DE" sz="1600" dirty="0" err="1"/>
              <a:t>pressure</a:t>
            </a:r>
            <a:r>
              <a:rPr lang="de-DE" sz="1600" dirty="0"/>
              <a:t> </a:t>
            </a:r>
          </a:p>
          <a:p>
            <a:r>
              <a:rPr lang="de-DE" sz="1600" i="1" dirty="0"/>
              <a:t>Q </a:t>
            </a:r>
            <a:r>
              <a:rPr lang="de-DE" sz="1600" dirty="0"/>
              <a:t>= </a:t>
            </a:r>
            <a:r>
              <a:rPr lang="de-DE" sz="1600" dirty="0" err="1"/>
              <a:t>Injection</a:t>
            </a:r>
            <a:r>
              <a:rPr lang="de-DE" sz="1600" dirty="0"/>
              <a:t> </a:t>
            </a:r>
            <a:r>
              <a:rPr lang="de-DE" sz="1600" dirty="0" err="1"/>
              <a:t>flowrate</a:t>
            </a:r>
            <a:r>
              <a:rPr lang="de-DE" sz="1600" dirty="0"/>
              <a:t> </a:t>
            </a:r>
          </a:p>
          <a:p>
            <a:r>
              <a:rPr lang="de-DE" sz="1600" i="1" dirty="0"/>
              <a:t>R </a:t>
            </a:r>
            <a:r>
              <a:rPr lang="de-DE" sz="1600" dirty="0"/>
              <a:t>= </a:t>
            </a:r>
            <a:r>
              <a:rPr lang="de-DE" sz="1600" dirty="0" err="1"/>
              <a:t>Distance</a:t>
            </a:r>
            <a:r>
              <a:rPr lang="de-DE" sz="1600" dirty="0"/>
              <a:t> </a:t>
            </a:r>
            <a:r>
              <a:rPr lang="de-DE" sz="1600" dirty="0" err="1"/>
              <a:t>between</a:t>
            </a:r>
            <a:r>
              <a:rPr lang="de-DE" sz="1600" dirty="0"/>
              <a:t> Injektion </a:t>
            </a:r>
            <a:r>
              <a:rPr lang="de-DE" sz="1600" dirty="0" err="1"/>
              <a:t>port</a:t>
            </a:r>
            <a:r>
              <a:rPr lang="de-DE" sz="1600" dirty="0"/>
              <a:t> </a:t>
            </a:r>
          </a:p>
          <a:p>
            <a:r>
              <a:rPr lang="de-DE" sz="1600" dirty="0"/>
              <a:t>       and </a:t>
            </a:r>
            <a:r>
              <a:rPr lang="de-DE" sz="1600" dirty="0" err="1"/>
              <a:t>pressure</a:t>
            </a:r>
            <a:r>
              <a:rPr lang="de-DE" sz="1600" dirty="0"/>
              <a:t> </a:t>
            </a:r>
            <a:r>
              <a:rPr lang="de-DE" sz="1600" dirty="0" err="1"/>
              <a:t>transducer</a:t>
            </a:r>
            <a:endParaRPr lang="de-DE" sz="1600" dirty="0"/>
          </a:p>
          <a:p>
            <a:r>
              <a:rPr lang="de-DE" sz="1600" i="1" dirty="0" err="1"/>
              <a:t>K</a:t>
            </a:r>
            <a:r>
              <a:rPr lang="de-DE" sz="1600" i="1" baseline="-25000" dirty="0" err="1"/>
              <a:t>s</a:t>
            </a:r>
            <a:r>
              <a:rPr lang="de-DE" sz="1600" i="1" baseline="-25000" dirty="0"/>
              <a:t> </a:t>
            </a:r>
            <a:r>
              <a:rPr lang="de-DE" sz="1600" dirty="0"/>
              <a:t>= </a:t>
            </a:r>
            <a:r>
              <a:rPr lang="de-DE" sz="1600" dirty="0" err="1"/>
              <a:t>Hydraulic</a:t>
            </a:r>
            <a:r>
              <a:rPr lang="de-DE" sz="1600" dirty="0"/>
              <a:t> (</a:t>
            </a:r>
            <a:r>
              <a:rPr lang="de-DE" sz="1600" dirty="0" err="1"/>
              <a:t>spherical</a:t>
            </a:r>
            <a:r>
              <a:rPr lang="de-DE" sz="1600" dirty="0"/>
              <a:t>) </a:t>
            </a:r>
            <a:r>
              <a:rPr lang="de-DE" sz="1600" dirty="0" err="1"/>
              <a:t>conductivity</a:t>
            </a:r>
            <a:endParaRPr lang="de-DE" sz="1600" dirty="0"/>
          </a:p>
          <a:p>
            <a:r>
              <a:rPr lang="de-DE" sz="1600" i="1" dirty="0"/>
              <a:t>S</a:t>
            </a:r>
            <a:r>
              <a:rPr lang="de-DE" sz="1600" i="1" baseline="-25000" dirty="0"/>
              <a:t>s </a:t>
            </a:r>
            <a:r>
              <a:rPr lang="de-DE" sz="1600" dirty="0"/>
              <a:t>= Storage </a:t>
            </a:r>
            <a:r>
              <a:rPr lang="de-DE" sz="1600" dirty="0" err="1"/>
              <a:t>coefficient</a:t>
            </a:r>
            <a:endParaRPr lang="de-DE" sz="1600" dirty="0"/>
          </a:p>
          <a:p>
            <a:r>
              <a:rPr lang="de-DE" sz="1600" i="1" dirty="0"/>
              <a:t>t   </a:t>
            </a:r>
            <a:r>
              <a:rPr lang="de-DE" sz="1600" dirty="0"/>
              <a:t>= Time </a:t>
            </a:r>
            <a:r>
              <a:rPr lang="de-DE" sz="1600" dirty="0" err="1"/>
              <a:t>since</a:t>
            </a:r>
            <a:r>
              <a:rPr lang="de-DE" sz="1600" dirty="0"/>
              <a:t> </a:t>
            </a:r>
            <a:r>
              <a:rPr lang="de-DE" sz="1600" dirty="0" err="1"/>
              <a:t>injection</a:t>
            </a:r>
            <a:r>
              <a:rPr lang="de-DE" sz="1600" dirty="0"/>
              <a:t> </a:t>
            </a:r>
            <a:r>
              <a:rPr lang="de-DE" sz="1600" dirty="0" err="1"/>
              <a:t>start</a:t>
            </a:r>
            <a:endParaRPr lang="de-DE" sz="1600" dirty="0"/>
          </a:p>
          <a:p>
            <a:r>
              <a:rPr lang="de-DE" sz="1600" dirty="0"/>
              <a:t>                              (</a:t>
            </a:r>
            <a:r>
              <a:rPr lang="de-DE" sz="1600" dirty="0" err="1"/>
              <a:t>Bruggemann</a:t>
            </a:r>
            <a:r>
              <a:rPr lang="de-DE" sz="1600" dirty="0"/>
              <a:t>, 1999)</a:t>
            </a:r>
          </a:p>
        </p:txBody>
      </p:sp>
    </p:spTree>
    <p:extLst>
      <p:ext uri="{BB962C8B-B14F-4D97-AF65-F5344CB8AC3E}">
        <p14:creationId xmlns:p14="http://schemas.microsoft.com/office/powerpoint/2010/main" val="2975103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Hydraulic characterization: field deployment</a:t>
            </a:r>
            <a:endParaRPr lang="nl-NL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5004048" y="1331476"/>
            <a:ext cx="2775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HPT-MPT-CPT </a:t>
            </a:r>
            <a:r>
              <a:rPr lang="de-DE" b="1" dirty="0" err="1"/>
              <a:t>example</a:t>
            </a:r>
            <a:endParaRPr lang="de-DE" b="1" dirty="0"/>
          </a:p>
        </p:txBody>
      </p:sp>
      <p:pic>
        <p:nvPicPr>
          <p:cNvPr id="7" name="Afbeelding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3024336" cy="2191252"/>
          </a:xfrm>
          <a:prstGeom prst="rect">
            <a:avLst/>
          </a:prstGeom>
          <a:noFill/>
        </p:spPr>
      </p:pic>
      <p:pic>
        <p:nvPicPr>
          <p:cNvPr id="9" name="Afbeelding 22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76" y="2852936"/>
            <a:ext cx="8538804" cy="3352476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107504" y="6237312"/>
            <a:ext cx="9078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err="1"/>
              <a:t>Left</a:t>
            </a:r>
            <a:r>
              <a:rPr lang="de-DE" sz="1400" dirty="0"/>
              <a:t>: u1 </a:t>
            </a:r>
            <a:r>
              <a:rPr lang="de-DE" sz="1400" dirty="0" err="1"/>
              <a:t>Pressure</a:t>
            </a:r>
            <a:r>
              <a:rPr lang="de-DE" sz="1400" dirty="0"/>
              <a:t> (</a:t>
            </a:r>
            <a:r>
              <a:rPr lang="de-DE" sz="1400" dirty="0" err="1"/>
              <a:t>red</a:t>
            </a:r>
            <a:r>
              <a:rPr lang="de-DE" sz="1400" dirty="0"/>
              <a:t>) and </a:t>
            </a:r>
            <a:r>
              <a:rPr lang="de-DE" sz="1400" dirty="0" err="1"/>
              <a:t>Injection</a:t>
            </a:r>
            <a:r>
              <a:rPr lang="de-DE" sz="1400" dirty="0"/>
              <a:t> </a:t>
            </a:r>
            <a:r>
              <a:rPr lang="de-DE" sz="1400" dirty="0" err="1"/>
              <a:t>flowrate</a:t>
            </a:r>
            <a:r>
              <a:rPr lang="de-DE" sz="1400" dirty="0"/>
              <a:t> (</a:t>
            </a:r>
            <a:r>
              <a:rPr lang="de-DE" sz="1400" dirty="0" err="1"/>
              <a:t>black</a:t>
            </a:r>
            <a:r>
              <a:rPr lang="de-DE" sz="1400" dirty="0"/>
              <a:t>), Right: inverse </a:t>
            </a:r>
            <a:r>
              <a:rPr lang="de-DE" sz="1400" dirty="0" err="1"/>
              <a:t>modeling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pressure</a:t>
            </a:r>
            <a:r>
              <a:rPr lang="de-DE" sz="1400" dirty="0"/>
              <a:t>/</a:t>
            </a:r>
            <a:r>
              <a:rPr lang="de-DE" sz="1400" dirty="0" err="1"/>
              <a:t>calibration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K-</a:t>
            </a:r>
            <a:r>
              <a:rPr lang="de-DE" sz="1400" dirty="0" err="1"/>
              <a:t>values</a:t>
            </a:r>
            <a:endParaRPr lang="de-DE" sz="1400" dirty="0"/>
          </a:p>
        </p:txBody>
      </p:sp>
      <p:sp>
        <p:nvSpPr>
          <p:cNvPr id="10" name="Rechteck 9"/>
          <p:cNvSpPr/>
          <p:nvPr/>
        </p:nvSpPr>
        <p:spPr>
          <a:xfrm>
            <a:off x="4067944" y="1805915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i="1" u="sng" dirty="0"/>
              <a:t>Aquifer </a:t>
            </a:r>
            <a:r>
              <a:rPr lang="de-DE" sz="1600" i="1" u="sng" dirty="0" err="1"/>
              <a:t>with</a:t>
            </a:r>
            <a:r>
              <a:rPr lang="de-DE" sz="1600" i="1" u="sng" dirty="0"/>
              <a:t> </a:t>
            </a:r>
            <a:r>
              <a:rPr lang="de-DE" sz="1600" i="1" u="sng" dirty="0" err="1"/>
              <a:t>around</a:t>
            </a:r>
            <a:r>
              <a:rPr lang="de-DE" sz="1600" i="1" u="sng" dirty="0"/>
              <a:t> 50m </a:t>
            </a:r>
            <a:r>
              <a:rPr lang="de-DE" sz="1600" i="1" u="sng" dirty="0" err="1"/>
              <a:t>thickness</a:t>
            </a:r>
            <a:endParaRPr lang="de-DE" sz="1600" i="1" u="sng" dirty="0"/>
          </a:p>
          <a:p>
            <a:r>
              <a:rPr lang="de-DE" sz="1600" i="1" dirty="0"/>
              <a:t>-   0 </a:t>
            </a:r>
            <a:r>
              <a:rPr lang="de-DE" sz="1600" i="1" dirty="0" err="1"/>
              <a:t>to</a:t>
            </a:r>
            <a:r>
              <a:rPr lang="de-DE" sz="1600" i="1" dirty="0"/>
              <a:t> 20 m </a:t>
            </a:r>
            <a:r>
              <a:rPr lang="de-DE" sz="1600" i="1" dirty="0" err="1"/>
              <a:t>bgl</a:t>
            </a:r>
            <a:r>
              <a:rPr lang="de-DE" sz="1600" i="1" dirty="0"/>
              <a:t> K-</a:t>
            </a:r>
            <a:r>
              <a:rPr lang="de-DE" sz="1600" i="1" dirty="0" err="1"/>
              <a:t>values</a:t>
            </a:r>
            <a:r>
              <a:rPr lang="de-DE" sz="1600" i="1" dirty="0"/>
              <a:t> </a:t>
            </a:r>
            <a:r>
              <a:rPr lang="de-DE" sz="1600" i="1" dirty="0" err="1"/>
              <a:t>between</a:t>
            </a:r>
            <a:r>
              <a:rPr lang="de-DE" sz="1600" i="1" dirty="0"/>
              <a:t> 10-30 m/d</a:t>
            </a:r>
          </a:p>
          <a:p>
            <a:r>
              <a:rPr lang="de-DE" sz="1600" i="1" dirty="0"/>
              <a:t>- 20 </a:t>
            </a:r>
            <a:r>
              <a:rPr lang="de-DE" sz="1600" i="1" dirty="0" err="1"/>
              <a:t>to</a:t>
            </a:r>
            <a:r>
              <a:rPr lang="de-DE" sz="1600" i="1" dirty="0"/>
              <a:t> 50 m </a:t>
            </a:r>
            <a:r>
              <a:rPr lang="de-DE" sz="1600" i="1" dirty="0" err="1"/>
              <a:t>bgl</a:t>
            </a:r>
            <a:r>
              <a:rPr lang="de-DE" sz="1600" i="1" dirty="0"/>
              <a:t> K-</a:t>
            </a:r>
            <a:r>
              <a:rPr lang="de-DE" sz="1600" i="1" dirty="0" err="1"/>
              <a:t>values</a:t>
            </a:r>
            <a:r>
              <a:rPr lang="de-DE" sz="1600" i="1" dirty="0"/>
              <a:t> </a:t>
            </a:r>
            <a:r>
              <a:rPr lang="de-DE" sz="1600" i="1" dirty="0" err="1"/>
              <a:t>between</a:t>
            </a:r>
            <a:r>
              <a:rPr lang="de-DE" sz="1600" i="1" dirty="0"/>
              <a:t> 40-60 m/d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675546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51520" y="20632"/>
            <a:ext cx="7776864" cy="1143000"/>
          </a:xfrm>
        </p:spPr>
        <p:txBody>
          <a:bodyPr/>
          <a:lstStyle/>
          <a:p>
            <a:r>
              <a:rPr lang="en-US" dirty="0"/>
              <a:t>Comparison of different derivation methods</a:t>
            </a:r>
            <a:endParaRPr lang="nl-NL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107504" y="5589240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err="1"/>
              <a:t>Left</a:t>
            </a:r>
            <a:r>
              <a:rPr lang="de-DE" dirty="0"/>
              <a:t>: traditional </a:t>
            </a:r>
            <a:r>
              <a:rPr lang="de-DE" dirty="0" err="1"/>
              <a:t>physical</a:t>
            </a:r>
            <a:r>
              <a:rPr lang="de-DE" dirty="0"/>
              <a:t> </a:t>
            </a:r>
            <a:r>
              <a:rPr lang="de-DE" dirty="0" err="1"/>
              <a:t>derivation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hydraulic</a:t>
            </a:r>
            <a:r>
              <a:rPr lang="de-DE" dirty="0"/>
              <a:t> </a:t>
            </a:r>
            <a:r>
              <a:rPr lang="de-DE" dirty="0" err="1"/>
              <a:t>conductivity</a:t>
            </a:r>
            <a:r>
              <a:rPr lang="de-DE" dirty="0"/>
              <a:t> and MPT</a:t>
            </a:r>
          </a:p>
          <a:p>
            <a:pPr algn="ctr"/>
            <a:r>
              <a:rPr lang="de-DE" dirty="0"/>
              <a:t>Right: </a:t>
            </a:r>
            <a:r>
              <a:rPr lang="de-DE" dirty="0" err="1"/>
              <a:t>empirical</a:t>
            </a:r>
            <a:r>
              <a:rPr lang="de-DE" dirty="0"/>
              <a:t> </a:t>
            </a:r>
            <a:r>
              <a:rPr lang="de-DE" dirty="0" err="1"/>
              <a:t>derivation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hydraulic</a:t>
            </a:r>
            <a:r>
              <a:rPr lang="de-DE" dirty="0"/>
              <a:t> </a:t>
            </a:r>
            <a:r>
              <a:rPr lang="de-DE" dirty="0" err="1"/>
              <a:t>conductivity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grain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. Large 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tests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displayed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vertical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 (</a:t>
            </a:r>
            <a:r>
              <a:rPr lang="de-DE" dirty="0" err="1"/>
              <a:t>red</a:t>
            </a:r>
            <a:r>
              <a:rPr lang="de-DE" dirty="0"/>
              <a:t>, </a:t>
            </a:r>
            <a:r>
              <a:rPr lang="de-DE" dirty="0" err="1"/>
              <a:t>blue</a:t>
            </a:r>
            <a:r>
              <a:rPr lang="de-DE" dirty="0"/>
              <a:t> and </a:t>
            </a:r>
            <a:r>
              <a:rPr lang="de-DE" dirty="0" err="1"/>
              <a:t>green</a:t>
            </a:r>
            <a:r>
              <a:rPr lang="de-DE" dirty="0"/>
              <a:t>).  </a:t>
            </a:r>
          </a:p>
        </p:txBody>
      </p:sp>
      <p:pic>
        <p:nvPicPr>
          <p:cNvPr id="7" name="Afbeelding 22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61108"/>
            <a:ext cx="5832648" cy="4728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027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51520" y="20632"/>
            <a:ext cx="7920880" cy="1143000"/>
          </a:xfrm>
        </p:spPr>
        <p:txBody>
          <a:bodyPr/>
          <a:lstStyle/>
          <a:p>
            <a:r>
              <a:rPr lang="en-US" dirty="0"/>
              <a:t>Scale effects of hydraulic conductivity derivation</a:t>
            </a:r>
            <a:endParaRPr lang="nl-NL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0" y="5949280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b="1" dirty="0" err="1"/>
              <a:t>Hydraulic</a:t>
            </a:r>
            <a:r>
              <a:rPr lang="de-DE" b="1" dirty="0"/>
              <a:t> </a:t>
            </a:r>
            <a:r>
              <a:rPr lang="de-DE" b="1" dirty="0" err="1"/>
              <a:t>conductivity</a:t>
            </a:r>
            <a:r>
              <a:rPr lang="de-DE" b="1" dirty="0"/>
              <a:t> versus </a:t>
            </a:r>
            <a:r>
              <a:rPr lang="de-DE" b="1" dirty="0" err="1"/>
              <a:t>Representative</a:t>
            </a:r>
            <a:r>
              <a:rPr lang="de-DE" b="1" dirty="0"/>
              <a:t> </a:t>
            </a:r>
            <a:r>
              <a:rPr lang="de-DE" b="1" dirty="0" err="1"/>
              <a:t>aquifer</a:t>
            </a:r>
            <a:r>
              <a:rPr lang="de-DE" b="1" dirty="0"/>
              <a:t> </a:t>
            </a:r>
            <a:r>
              <a:rPr lang="de-DE" b="1" dirty="0" err="1"/>
              <a:t>volume</a:t>
            </a:r>
            <a:endParaRPr lang="de-DE" b="1" dirty="0"/>
          </a:p>
        </p:txBody>
      </p:sp>
      <p:pic>
        <p:nvPicPr>
          <p:cNvPr id="9" name="Afbeelding 22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568951" cy="4397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5581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7504" y="1484784"/>
            <a:ext cx="6175214" cy="1368152"/>
          </a:xfrm>
        </p:spPr>
        <p:txBody>
          <a:bodyPr>
            <a:noAutofit/>
          </a:bodyPr>
          <a:lstStyle/>
          <a:p>
            <a:r>
              <a:rPr lang="nl-NL" sz="1800" dirty="0"/>
              <a:t>Proved system, high efficiency and appricability</a:t>
            </a:r>
          </a:p>
          <a:p>
            <a:r>
              <a:rPr lang="nl-NL" sz="1800" dirty="0"/>
              <a:t>R&amp;D towards Channelling vs. Resolution degree </a:t>
            </a:r>
          </a:p>
          <a:p>
            <a:r>
              <a:rPr lang="nl-NL" sz="1800" dirty="0"/>
              <a:t>Support methodology for civil/environmental engineering </a:t>
            </a:r>
          </a:p>
        </p:txBody>
      </p:sp>
      <p:sp>
        <p:nvSpPr>
          <p:cNvPr id="14" name="Rechteck 13"/>
          <p:cNvSpPr/>
          <p:nvPr/>
        </p:nvSpPr>
        <p:spPr>
          <a:xfrm>
            <a:off x="1782708" y="807095"/>
            <a:ext cx="2215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u="sng" dirty="0">
                <a:solidFill>
                  <a:schemeClr val="bg1"/>
                </a:solidFill>
              </a:rPr>
              <a:t>To remember: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2924944"/>
            <a:ext cx="62281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/>
              <a:t>HPT/MPT </a:t>
            </a:r>
            <a:r>
              <a:rPr lang="de-DE" dirty="0" err="1"/>
              <a:t>method</a:t>
            </a:r>
            <a:r>
              <a:rPr lang="de-DE" dirty="0"/>
              <a:t> </a:t>
            </a:r>
            <a:r>
              <a:rPr lang="de-DE" dirty="0" err="1"/>
              <a:t>allows</a:t>
            </a:r>
            <a:r>
              <a:rPr lang="de-DE" dirty="0"/>
              <a:t> a </a:t>
            </a:r>
            <a:r>
              <a:rPr lang="de-DE" dirty="0" err="1"/>
              <a:t>continuous</a:t>
            </a:r>
            <a:r>
              <a:rPr lang="de-DE" dirty="0"/>
              <a:t> </a:t>
            </a:r>
            <a:r>
              <a:rPr lang="de-DE" dirty="0" err="1"/>
              <a:t>appraisal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hydraulic</a:t>
            </a:r>
            <a:r>
              <a:rPr lang="de-DE" dirty="0"/>
              <a:t> </a:t>
            </a:r>
            <a:r>
              <a:rPr lang="de-DE" dirty="0" err="1"/>
              <a:t>conductivites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a traditional CPT push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monitored</a:t>
            </a:r>
            <a:r>
              <a:rPr lang="de-DE" dirty="0"/>
              <a:t> 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effects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hydraulic</a:t>
            </a:r>
            <a:r>
              <a:rPr lang="de-DE" dirty="0"/>
              <a:t> </a:t>
            </a:r>
            <a:r>
              <a:rPr lang="de-DE" dirty="0" err="1"/>
              <a:t>conductivity</a:t>
            </a:r>
            <a:r>
              <a:rPr lang="de-DE" dirty="0"/>
              <a:t> </a:t>
            </a:r>
            <a:r>
              <a:rPr lang="de-DE" dirty="0" err="1"/>
              <a:t>derivation</a:t>
            </a:r>
            <a:r>
              <a:rPr lang="de-DE" dirty="0"/>
              <a:t> </a:t>
            </a:r>
            <a:r>
              <a:rPr lang="de-DE" dirty="0" err="1"/>
              <a:t>methods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HPT/MPT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appropiate</a:t>
            </a:r>
            <a:r>
              <a:rPr lang="de-DE" dirty="0"/>
              <a:t> </a:t>
            </a:r>
            <a:r>
              <a:rPr lang="de-DE" dirty="0" err="1"/>
              <a:t>method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large 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processes</a:t>
            </a:r>
            <a:r>
              <a:rPr lang="de-DE" dirty="0"/>
              <a:t> (like </a:t>
            </a:r>
            <a:r>
              <a:rPr lang="de-DE" dirty="0" err="1"/>
              <a:t>pipping</a:t>
            </a:r>
            <a:r>
              <a:rPr lang="de-DE" dirty="0"/>
              <a:t>) in </a:t>
            </a: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scale</a:t>
            </a:r>
            <a:r>
              <a:rPr lang="de-DE" dirty="0"/>
              <a:t> lab </a:t>
            </a:r>
            <a:r>
              <a:rPr lang="de-DE" dirty="0" err="1"/>
              <a:t>tests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Slug</a:t>
            </a:r>
            <a:r>
              <a:rPr lang="de-DE" dirty="0"/>
              <a:t>-Tests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err="1"/>
              <a:t>Traditionally</a:t>
            </a:r>
            <a:r>
              <a:rPr lang="de-DE" dirty="0"/>
              <a:t> </a:t>
            </a:r>
            <a:r>
              <a:rPr lang="de-DE" dirty="0" err="1"/>
              <a:t>recorded</a:t>
            </a:r>
            <a:r>
              <a:rPr lang="de-DE" dirty="0"/>
              <a:t> </a:t>
            </a:r>
            <a:r>
              <a:rPr lang="de-DE" dirty="0" err="1"/>
              <a:t>geotechnical</a:t>
            </a:r>
            <a:r>
              <a:rPr lang="de-DE" dirty="0"/>
              <a:t> </a:t>
            </a:r>
            <a:r>
              <a:rPr lang="de-DE" dirty="0" err="1"/>
              <a:t>parameters</a:t>
            </a:r>
            <a:r>
              <a:rPr lang="de-DE" dirty="0"/>
              <a:t> (</a:t>
            </a:r>
            <a:r>
              <a:rPr lang="de-DE" dirty="0" err="1"/>
              <a:t>cone</a:t>
            </a:r>
            <a:r>
              <a:rPr lang="de-DE" dirty="0"/>
              <a:t> </a:t>
            </a:r>
            <a:r>
              <a:rPr lang="de-DE" dirty="0" err="1"/>
              <a:t>resistence</a:t>
            </a:r>
            <a:r>
              <a:rPr lang="de-DE" dirty="0"/>
              <a:t> and lateral </a:t>
            </a:r>
            <a:r>
              <a:rPr lang="de-DE" dirty="0" err="1"/>
              <a:t>friction</a:t>
            </a:r>
            <a:r>
              <a:rPr lang="de-DE" dirty="0"/>
              <a:t>) </a:t>
            </a:r>
            <a:r>
              <a:rPr lang="de-DE" dirty="0" err="1"/>
              <a:t>are</a:t>
            </a:r>
            <a:r>
              <a:rPr lang="de-DE" dirty="0"/>
              <a:t> not </a:t>
            </a:r>
            <a:r>
              <a:rPr lang="de-DE" dirty="0" err="1"/>
              <a:t>significantly</a:t>
            </a:r>
            <a:r>
              <a:rPr lang="de-DE" dirty="0"/>
              <a:t> </a:t>
            </a:r>
            <a:r>
              <a:rPr lang="de-DE" dirty="0" err="1"/>
              <a:t>influenced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simultaneous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HPT/MPT-</a:t>
            </a:r>
            <a:r>
              <a:rPr lang="de-DE" dirty="0" err="1"/>
              <a:t>cone</a:t>
            </a:r>
            <a:endParaRPr lang="de-DE" dirty="0"/>
          </a:p>
          <a:p>
            <a:endParaRPr lang="en-US" altLang="de-DE" dirty="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2775"/>
            <a:ext cx="2515819" cy="494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071D39B-99CF-44E8-932C-932D0EA4DA57}"/>
              </a:ext>
            </a:extLst>
          </p:cNvPr>
          <p:cNvSpPr/>
          <p:nvPr/>
        </p:nvSpPr>
        <p:spPr>
          <a:xfrm>
            <a:off x="154698" y="89100"/>
            <a:ext cx="6869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u="sng" dirty="0"/>
              <a:t>HPT/MPT as efficient characterization method</a:t>
            </a:r>
          </a:p>
        </p:txBody>
      </p:sp>
    </p:spTree>
    <p:extLst>
      <p:ext uri="{BB962C8B-B14F-4D97-AF65-F5344CB8AC3E}">
        <p14:creationId xmlns:p14="http://schemas.microsoft.com/office/powerpoint/2010/main" val="163277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:\02. bibliotheek_literatuur_naslag\Eigen artikelen\2013_LW_Piping_Drongelens kanaal\LW_Piping_Drongelens kanaal\artikel\Figuur1_Schematische weergave piping.png">
            <a:extLst>
              <a:ext uri="{FF2B5EF4-FFF2-40B4-BE49-F238E27FC236}">
                <a16:creationId xmlns:a16="http://schemas.microsoft.com/office/drawing/2014/main" id="{67C52CFF-5F66-4A4B-9062-59DD590D0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451" y="1766871"/>
            <a:ext cx="3973797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895" y="3126440"/>
            <a:ext cx="922226" cy="1173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H:\07. informatie_marketing_fotos_films\ZMVW\Aa en maas\Tegendruk opbouw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64981"/>
            <a:ext cx="1872208" cy="12550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Piping-Analysis based on hydraulic conductivity profiles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4294967295"/>
          </p:nvPr>
        </p:nvSpPr>
        <p:spPr>
          <a:xfrm>
            <a:off x="755576" y="6597352"/>
            <a:ext cx="6192838" cy="216024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87" y="1246761"/>
            <a:ext cx="1507707" cy="296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87" y="1174753"/>
            <a:ext cx="1507707" cy="296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7" y="1059039"/>
            <a:ext cx="1507707" cy="296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H:\07. informatie_marketing_fotos_films\ISAC Piping\ISAC\ISAC_piping productsheet\VB ISAC.jpg"/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21323" y="2907004"/>
            <a:ext cx="1530598" cy="145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5" t="4838" r="7945" b="5812"/>
          <a:stretch/>
        </p:blipFill>
        <p:spPr bwMode="auto">
          <a:xfrm>
            <a:off x="1880030" y="791952"/>
            <a:ext cx="1944911" cy="1309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PIJL-RECHTS 2"/>
          <p:cNvSpPr/>
          <p:nvPr/>
        </p:nvSpPr>
        <p:spPr>
          <a:xfrm>
            <a:off x="499087" y="4251394"/>
            <a:ext cx="8249140" cy="617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Estimation of effective K [K’]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51519" y="4869160"/>
            <a:ext cx="1907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Profiles of hydraulic conductivity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2300937" y="4854634"/>
            <a:ext cx="2287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Piping modelling Model calibration to estimate K’-values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572000" y="4854633"/>
            <a:ext cx="2201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Application of K’</a:t>
            </a:r>
          </a:p>
          <a:p>
            <a:pPr algn="ctr"/>
            <a:r>
              <a:rPr lang="en-GB" dirty="0"/>
              <a:t>in Stability/Piping analysis</a:t>
            </a:r>
          </a:p>
        </p:txBody>
      </p:sp>
      <p:pic>
        <p:nvPicPr>
          <p:cNvPr id="4101" name="Picture 5" descr="H:\07. informatie_marketing_fotos_films\ZMVW\westervoort\IMG_229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46" y="2540971"/>
            <a:ext cx="1821534" cy="13661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Vermenigvuldigen 6"/>
          <p:cNvSpPr/>
          <p:nvPr/>
        </p:nvSpPr>
        <p:spPr>
          <a:xfrm>
            <a:off x="6693545" y="-231338"/>
            <a:ext cx="2016224" cy="5839161"/>
          </a:xfrm>
          <a:prstGeom prst="mathMultiply">
            <a:avLst>
              <a:gd name="adj1" fmla="val 59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/>
          <p:cNvSpPr txBox="1"/>
          <p:nvPr/>
        </p:nvSpPr>
        <p:spPr>
          <a:xfrm>
            <a:off x="6693545" y="4869160"/>
            <a:ext cx="2201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Dyke geotechnical remediation</a:t>
            </a:r>
          </a:p>
        </p:txBody>
      </p:sp>
    </p:spTree>
    <p:extLst>
      <p:ext uri="{BB962C8B-B14F-4D97-AF65-F5344CB8AC3E}">
        <p14:creationId xmlns:p14="http://schemas.microsoft.com/office/powerpoint/2010/main" val="3600585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7504" y="1484784"/>
            <a:ext cx="6175214" cy="1368152"/>
          </a:xfrm>
        </p:spPr>
        <p:txBody>
          <a:bodyPr>
            <a:noAutofit/>
          </a:bodyPr>
          <a:lstStyle/>
          <a:p>
            <a:r>
              <a:rPr lang="nl-NL" sz="1800" dirty="0"/>
              <a:t>Proved system, high efficiency and appricability</a:t>
            </a:r>
          </a:p>
          <a:p>
            <a:r>
              <a:rPr lang="nl-NL" sz="1800" dirty="0"/>
              <a:t>R&amp;D towards Channelling vs. Resolution degree </a:t>
            </a:r>
          </a:p>
          <a:p>
            <a:r>
              <a:rPr lang="nl-NL" sz="1800" dirty="0"/>
              <a:t>Support methodology for civil/environmental engineering </a:t>
            </a:r>
          </a:p>
        </p:txBody>
      </p:sp>
      <p:sp>
        <p:nvSpPr>
          <p:cNvPr id="14" name="Rechteck 13"/>
          <p:cNvSpPr/>
          <p:nvPr/>
        </p:nvSpPr>
        <p:spPr>
          <a:xfrm>
            <a:off x="1782708" y="807095"/>
            <a:ext cx="2215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u="sng" dirty="0">
                <a:solidFill>
                  <a:schemeClr val="bg1"/>
                </a:solidFill>
              </a:rPr>
              <a:t>To remember: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2924944"/>
            <a:ext cx="62281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/>
              <a:t>HPT/MPT </a:t>
            </a:r>
            <a:r>
              <a:rPr lang="de-DE" dirty="0" err="1"/>
              <a:t>method</a:t>
            </a:r>
            <a:r>
              <a:rPr lang="de-DE" dirty="0"/>
              <a:t> </a:t>
            </a:r>
            <a:r>
              <a:rPr lang="de-DE" dirty="0" err="1"/>
              <a:t>allows</a:t>
            </a:r>
            <a:r>
              <a:rPr lang="de-DE" dirty="0"/>
              <a:t> a </a:t>
            </a:r>
            <a:r>
              <a:rPr lang="de-DE" dirty="0" err="1"/>
              <a:t>continuous</a:t>
            </a:r>
            <a:r>
              <a:rPr lang="de-DE" dirty="0"/>
              <a:t> </a:t>
            </a:r>
            <a:r>
              <a:rPr lang="de-DE" dirty="0" err="1"/>
              <a:t>appraisal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hydraulic</a:t>
            </a:r>
            <a:r>
              <a:rPr lang="de-DE" dirty="0"/>
              <a:t> </a:t>
            </a:r>
            <a:r>
              <a:rPr lang="de-DE" dirty="0" err="1"/>
              <a:t>conductivites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a traditional CPT push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monitored</a:t>
            </a:r>
            <a:r>
              <a:rPr lang="de-DE" dirty="0"/>
              <a:t> 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effects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hydraulic</a:t>
            </a:r>
            <a:r>
              <a:rPr lang="de-DE" dirty="0"/>
              <a:t> </a:t>
            </a:r>
            <a:r>
              <a:rPr lang="de-DE" dirty="0" err="1"/>
              <a:t>conductivity</a:t>
            </a:r>
            <a:r>
              <a:rPr lang="de-DE" dirty="0"/>
              <a:t> </a:t>
            </a:r>
            <a:r>
              <a:rPr lang="de-DE" dirty="0" err="1"/>
              <a:t>derivation</a:t>
            </a:r>
            <a:r>
              <a:rPr lang="de-DE" dirty="0"/>
              <a:t> </a:t>
            </a:r>
            <a:r>
              <a:rPr lang="de-DE" dirty="0" err="1"/>
              <a:t>methods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HPT/MPT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appropiate</a:t>
            </a:r>
            <a:r>
              <a:rPr lang="de-DE" dirty="0"/>
              <a:t> </a:t>
            </a:r>
            <a:r>
              <a:rPr lang="de-DE" dirty="0" err="1"/>
              <a:t>method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large 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processes</a:t>
            </a:r>
            <a:r>
              <a:rPr lang="de-DE" dirty="0"/>
              <a:t> (like </a:t>
            </a:r>
            <a:r>
              <a:rPr lang="de-DE" dirty="0" err="1"/>
              <a:t>pipping</a:t>
            </a:r>
            <a:r>
              <a:rPr lang="de-DE" dirty="0"/>
              <a:t>) in </a:t>
            </a: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scale</a:t>
            </a:r>
            <a:r>
              <a:rPr lang="de-DE" dirty="0"/>
              <a:t> lab </a:t>
            </a:r>
            <a:r>
              <a:rPr lang="de-DE" dirty="0" err="1"/>
              <a:t>tests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Slug</a:t>
            </a:r>
            <a:r>
              <a:rPr lang="de-DE" dirty="0"/>
              <a:t>-Tests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err="1"/>
              <a:t>Traditionally</a:t>
            </a:r>
            <a:r>
              <a:rPr lang="de-DE" dirty="0"/>
              <a:t> </a:t>
            </a:r>
            <a:r>
              <a:rPr lang="de-DE" dirty="0" err="1"/>
              <a:t>recorded</a:t>
            </a:r>
            <a:r>
              <a:rPr lang="de-DE" dirty="0"/>
              <a:t> </a:t>
            </a:r>
            <a:r>
              <a:rPr lang="de-DE" dirty="0" err="1"/>
              <a:t>geotechnical</a:t>
            </a:r>
            <a:r>
              <a:rPr lang="de-DE" dirty="0"/>
              <a:t> </a:t>
            </a:r>
            <a:r>
              <a:rPr lang="de-DE" dirty="0" err="1"/>
              <a:t>parameters</a:t>
            </a:r>
            <a:r>
              <a:rPr lang="de-DE" dirty="0"/>
              <a:t> (</a:t>
            </a:r>
            <a:r>
              <a:rPr lang="de-DE" dirty="0" err="1"/>
              <a:t>cone</a:t>
            </a:r>
            <a:r>
              <a:rPr lang="de-DE" dirty="0"/>
              <a:t> </a:t>
            </a:r>
            <a:r>
              <a:rPr lang="de-DE" dirty="0" err="1"/>
              <a:t>resistence</a:t>
            </a:r>
            <a:r>
              <a:rPr lang="de-DE" dirty="0"/>
              <a:t> and lateral </a:t>
            </a:r>
            <a:r>
              <a:rPr lang="de-DE" dirty="0" err="1"/>
              <a:t>friction</a:t>
            </a:r>
            <a:r>
              <a:rPr lang="de-DE" dirty="0"/>
              <a:t>) </a:t>
            </a:r>
            <a:r>
              <a:rPr lang="de-DE" dirty="0" err="1"/>
              <a:t>are</a:t>
            </a:r>
            <a:r>
              <a:rPr lang="de-DE" dirty="0"/>
              <a:t> not </a:t>
            </a:r>
            <a:r>
              <a:rPr lang="de-DE" dirty="0" err="1"/>
              <a:t>significantly</a:t>
            </a:r>
            <a:r>
              <a:rPr lang="de-DE" dirty="0"/>
              <a:t> </a:t>
            </a:r>
            <a:r>
              <a:rPr lang="de-DE" dirty="0" err="1"/>
              <a:t>influenced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simultaneous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HPT/MPT-</a:t>
            </a:r>
            <a:r>
              <a:rPr lang="de-DE" dirty="0" err="1"/>
              <a:t>cone</a:t>
            </a:r>
            <a:endParaRPr lang="de-DE" dirty="0"/>
          </a:p>
          <a:p>
            <a:endParaRPr lang="en-US" altLang="de-DE" dirty="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2775"/>
            <a:ext cx="2515819" cy="494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071D39B-99CF-44E8-932C-932D0EA4DA57}"/>
              </a:ext>
            </a:extLst>
          </p:cNvPr>
          <p:cNvSpPr/>
          <p:nvPr/>
        </p:nvSpPr>
        <p:spPr>
          <a:xfrm>
            <a:off x="154698" y="89100"/>
            <a:ext cx="3256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u="sng" dirty="0"/>
              <a:t>e.martac@fugro.com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9FFC3BB-E56C-4542-86BB-3F34574D4834}"/>
              </a:ext>
            </a:extLst>
          </p:cNvPr>
          <p:cNvSpPr txBox="1">
            <a:spLocks noChangeArrowheads="1"/>
          </p:cNvSpPr>
          <p:nvPr/>
        </p:nvSpPr>
        <p:spPr bwMode="auto">
          <a:xfrm rot="20676155">
            <a:off x="1333981" y="3180806"/>
            <a:ext cx="345615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4000" i="1" dirty="0" err="1">
                <a:solidFill>
                  <a:schemeClr val="bg1"/>
                </a:solidFill>
                <a:latin typeface="Algerian" panose="04020705040A02060702" pitchFamily="82" charset="0"/>
              </a:rPr>
              <a:t>Thank</a:t>
            </a:r>
            <a:r>
              <a:rPr lang="de-DE" altLang="de-DE" sz="4000" i="1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r>
              <a:rPr lang="de-DE" altLang="de-DE" sz="4000" i="1" dirty="0" err="1">
                <a:solidFill>
                  <a:schemeClr val="bg1"/>
                </a:solidFill>
                <a:latin typeface="Algerian" panose="04020705040A02060702" pitchFamily="82" charset="0"/>
              </a:rPr>
              <a:t>you</a:t>
            </a:r>
            <a:r>
              <a:rPr lang="de-DE" altLang="de-DE" sz="4000" i="1" dirty="0">
                <a:solidFill>
                  <a:schemeClr val="bg1"/>
                </a:solidFill>
                <a:latin typeface="Algerian" panose="04020705040A02060702" pitchFamily="82" charset="0"/>
              </a:rPr>
              <a:t>!</a:t>
            </a:r>
          </a:p>
          <a:p>
            <a:pPr algn="ctr">
              <a:spcBef>
                <a:spcPct val="50000"/>
              </a:spcBef>
            </a:pPr>
            <a:r>
              <a:rPr lang="de-DE" altLang="de-DE" sz="4000" i="1" dirty="0">
                <a:solidFill>
                  <a:schemeClr val="bg1"/>
                </a:solidFill>
                <a:latin typeface="Algerian" panose="04020705040A02060702" pitchFamily="82" charset="0"/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2494736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Piping-Stability analysis – case study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4294967295"/>
          </p:nvPr>
        </p:nvSpPr>
        <p:spPr>
          <a:xfrm>
            <a:off x="755576" y="6597352"/>
            <a:ext cx="6192838" cy="216024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endParaRPr lang="en-GB" dirty="0"/>
          </a:p>
        </p:txBody>
      </p:sp>
      <p:sp>
        <p:nvSpPr>
          <p:cNvPr id="6" name="Rechthoek 5"/>
          <p:cNvSpPr/>
          <p:nvPr/>
        </p:nvSpPr>
        <p:spPr>
          <a:xfrm>
            <a:off x="107504" y="1263829"/>
            <a:ext cx="51845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/>
              <a:t>Hydraulic conductivity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regional databank </a:t>
            </a:r>
            <a:r>
              <a:rPr lang="en-GB" b="1" dirty="0">
                <a:solidFill>
                  <a:srgbClr val="00B050"/>
                </a:solidFill>
              </a:rPr>
              <a:t>K = 45 m/d</a:t>
            </a:r>
          </a:p>
          <a:p>
            <a:pPr>
              <a:tabLst>
                <a:tab pos="263525" algn="l"/>
              </a:tabLst>
            </a:pPr>
            <a:r>
              <a:rPr lang="en-GB" dirty="0"/>
              <a:t>	(pumping tests averaged over a 10km grid)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conservative estimation </a:t>
            </a:r>
            <a:r>
              <a:rPr lang="en-GB" b="1" dirty="0"/>
              <a:t>K = 17 m/d</a:t>
            </a:r>
          </a:p>
          <a:p>
            <a:pPr>
              <a:tabLst>
                <a:tab pos="263525" algn="l"/>
              </a:tabLst>
            </a:pPr>
            <a:r>
              <a:rPr lang="en-GB" dirty="0"/>
              <a:t>	(monitoring wells)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HPT/MPT effective </a:t>
            </a:r>
            <a:r>
              <a:rPr lang="en-GB" b="1" dirty="0">
                <a:solidFill>
                  <a:srgbClr val="00B0F0"/>
                </a:solidFill>
              </a:rPr>
              <a:t>K’ = 12 m/d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Important, since HTP/MPT method allows:</a:t>
            </a:r>
          </a:p>
          <a:p>
            <a:endParaRPr lang="en-GB" dirty="0"/>
          </a:p>
          <a:p>
            <a:r>
              <a:rPr lang="en-GB" dirty="0"/>
              <a:t>-  +75% higher critical gradients (</a:t>
            </a:r>
            <a:r>
              <a:rPr lang="en-GB" dirty="0" err="1"/>
              <a:t>ic</a:t>
            </a:r>
            <a:r>
              <a:rPr lang="en-GB" dirty="0"/>
              <a:t>) </a:t>
            </a:r>
          </a:p>
          <a:p>
            <a:pPr marL="285750" indent="-285750">
              <a:buFontTx/>
              <a:buChar char="-"/>
            </a:pPr>
            <a:r>
              <a:rPr lang="en-GB" dirty="0"/>
              <a:t>significant lower remediation requirement resp. need to invest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794344" cy="505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83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de-DE" altLang="de-DE" dirty="0"/>
              <a:t>State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art</a:t>
            </a:r>
            <a:r>
              <a:rPr lang="de-DE" altLang="de-DE" dirty="0"/>
              <a:t>…</a:t>
            </a:r>
            <a:endParaRPr lang="nl-NL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483768" y="1052736"/>
            <a:ext cx="669674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600" b="1" dirty="0"/>
              <a:t>Traditional </a:t>
            </a:r>
            <a:r>
              <a:rPr lang="de-DE" sz="1600" b="1" dirty="0" err="1"/>
              <a:t>derivation</a:t>
            </a:r>
            <a:r>
              <a:rPr lang="de-DE" sz="1600" b="1" dirty="0"/>
              <a:t> </a:t>
            </a:r>
            <a:r>
              <a:rPr lang="de-DE" sz="1600" b="1" dirty="0" err="1"/>
              <a:t>of</a:t>
            </a:r>
            <a:r>
              <a:rPr lang="de-DE" sz="1600" b="1" dirty="0"/>
              <a:t> </a:t>
            </a:r>
            <a:r>
              <a:rPr lang="de-DE" sz="1600" b="1" dirty="0" err="1"/>
              <a:t>hydraulic</a:t>
            </a:r>
            <a:r>
              <a:rPr lang="de-DE" sz="1600" b="1" dirty="0"/>
              <a:t> </a:t>
            </a:r>
            <a:r>
              <a:rPr lang="de-DE" sz="1600" b="1" dirty="0" err="1"/>
              <a:t>conductivities</a:t>
            </a:r>
            <a:r>
              <a:rPr lang="de-DE" sz="1600" dirty="0"/>
              <a:t>:</a:t>
            </a:r>
          </a:p>
          <a:p>
            <a:pPr marL="285750" indent="-285750">
              <a:buFontTx/>
              <a:buChar char="-"/>
            </a:pPr>
            <a:r>
              <a:rPr lang="de-DE" sz="1600" dirty="0" err="1"/>
              <a:t>Empirical</a:t>
            </a:r>
            <a:r>
              <a:rPr lang="de-DE" sz="1600" dirty="0"/>
              <a:t> </a:t>
            </a:r>
            <a:r>
              <a:rPr lang="de-DE" sz="1600" dirty="0" err="1"/>
              <a:t>methods</a:t>
            </a:r>
            <a:r>
              <a:rPr lang="de-DE" sz="1600" dirty="0"/>
              <a:t> </a:t>
            </a:r>
            <a:r>
              <a:rPr lang="de-DE" sz="1600" dirty="0" err="1"/>
              <a:t>based</a:t>
            </a:r>
            <a:r>
              <a:rPr lang="de-DE" sz="1600" dirty="0"/>
              <a:t> on </a:t>
            </a:r>
            <a:r>
              <a:rPr lang="de-DE" sz="1600" dirty="0" err="1"/>
              <a:t>grain</a:t>
            </a:r>
            <a:r>
              <a:rPr lang="de-DE" sz="1600" dirty="0"/>
              <a:t> </a:t>
            </a:r>
            <a:r>
              <a:rPr lang="de-DE" sz="1600" dirty="0" err="1"/>
              <a:t>size</a:t>
            </a:r>
            <a:r>
              <a:rPr lang="de-DE" sz="1600" dirty="0"/>
              <a:t> </a:t>
            </a:r>
            <a:r>
              <a:rPr lang="de-DE" sz="1600" dirty="0" err="1"/>
              <a:t>distribution</a:t>
            </a:r>
            <a:r>
              <a:rPr lang="de-DE" sz="1600" dirty="0"/>
              <a:t> </a:t>
            </a:r>
            <a:r>
              <a:rPr lang="de-DE" sz="1600" dirty="0" err="1"/>
              <a:t>curves</a:t>
            </a:r>
            <a:endParaRPr lang="de-DE" sz="1600" dirty="0"/>
          </a:p>
          <a:p>
            <a:pPr marL="285750" indent="-285750">
              <a:buFontTx/>
              <a:buChar char="-"/>
            </a:pPr>
            <a:r>
              <a:rPr lang="de-DE" sz="1600" dirty="0"/>
              <a:t>Large </a:t>
            </a:r>
            <a:r>
              <a:rPr lang="de-DE" sz="1600" dirty="0" err="1"/>
              <a:t>scale</a:t>
            </a:r>
            <a:r>
              <a:rPr lang="de-DE" sz="1600" dirty="0"/>
              <a:t> </a:t>
            </a:r>
            <a:r>
              <a:rPr lang="de-DE" sz="1600" dirty="0" err="1"/>
              <a:t>modeling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aquifer</a:t>
            </a:r>
            <a:r>
              <a:rPr lang="de-DE" sz="1600" dirty="0"/>
              <a:t> </a:t>
            </a:r>
            <a:r>
              <a:rPr lang="de-DE" sz="1600" dirty="0" err="1"/>
              <a:t>behaviors</a:t>
            </a:r>
            <a:endParaRPr lang="de-DE" sz="1600" dirty="0"/>
          </a:p>
          <a:p>
            <a:pPr marL="285750" indent="-285750">
              <a:buFontTx/>
              <a:buChar char="-"/>
            </a:pPr>
            <a:r>
              <a:rPr lang="de-DE" sz="1600" dirty="0" err="1"/>
              <a:t>Slug</a:t>
            </a:r>
            <a:r>
              <a:rPr lang="de-DE" sz="1600" dirty="0"/>
              <a:t>-Tests </a:t>
            </a:r>
            <a:r>
              <a:rPr lang="de-DE" sz="1600" dirty="0" err="1"/>
              <a:t>or</a:t>
            </a:r>
            <a:r>
              <a:rPr lang="de-DE" sz="1600" dirty="0"/>
              <a:t> </a:t>
            </a:r>
            <a:r>
              <a:rPr lang="de-DE" sz="1600" dirty="0" err="1"/>
              <a:t>Pumping</a:t>
            </a:r>
            <a:r>
              <a:rPr lang="de-DE" sz="1600" dirty="0"/>
              <a:t> </a:t>
            </a:r>
            <a:r>
              <a:rPr lang="de-DE" sz="1600" dirty="0" err="1"/>
              <a:t>tests</a:t>
            </a:r>
            <a:endParaRPr lang="de-DE" sz="1600" dirty="0"/>
          </a:p>
          <a:p>
            <a:endParaRPr lang="de-DE" sz="1600" dirty="0"/>
          </a:p>
          <a:p>
            <a:r>
              <a:rPr lang="de-DE" sz="1600" b="1" u="sng" dirty="0" err="1"/>
              <a:t>Usually</a:t>
            </a:r>
            <a:r>
              <a:rPr lang="de-DE" sz="1600" b="1" u="sng" dirty="0"/>
              <a:t> </a:t>
            </a:r>
            <a:r>
              <a:rPr lang="de-DE" sz="1600" b="1" u="sng" dirty="0" err="1"/>
              <a:t>only</a:t>
            </a:r>
            <a:r>
              <a:rPr lang="de-DE" sz="1600" b="1" u="sng" dirty="0"/>
              <a:t> </a:t>
            </a:r>
            <a:r>
              <a:rPr lang="de-DE" sz="1600" b="1" u="sng" dirty="0" err="1"/>
              <a:t>as</a:t>
            </a:r>
            <a:r>
              <a:rPr lang="de-DE" sz="1600" b="1" u="sng" dirty="0"/>
              <a:t> integral </a:t>
            </a:r>
            <a:r>
              <a:rPr lang="de-DE" sz="1600" b="1" u="sng" dirty="0" err="1"/>
              <a:t>parameter</a:t>
            </a:r>
            <a:r>
              <a:rPr lang="de-DE" sz="1600" b="1" u="sng" dirty="0"/>
              <a:t>, time and </a:t>
            </a:r>
            <a:r>
              <a:rPr lang="de-DE" sz="1600" b="1" u="sng" dirty="0" err="1"/>
              <a:t>cost</a:t>
            </a:r>
            <a:r>
              <a:rPr lang="de-DE" sz="1600" b="1" u="sng" dirty="0"/>
              <a:t> intensive </a:t>
            </a:r>
            <a:r>
              <a:rPr lang="de-DE" sz="1600" b="1" u="sng" dirty="0" err="1"/>
              <a:t>derivation</a:t>
            </a:r>
            <a:r>
              <a:rPr lang="de-DE" sz="1600" b="1" u="sng" dirty="0"/>
              <a:t>! </a:t>
            </a:r>
          </a:p>
          <a:p>
            <a:endParaRPr lang="de-DE" sz="1600" dirty="0"/>
          </a:p>
        </p:txBody>
      </p:sp>
      <p:pic>
        <p:nvPicPr>
          <p:cNvPr id="7" name="Picture 10" descr="_MG_07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2" y="869634"/>
            <a:ext cx="2145240" cy="390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140545" y="4771018"/>
            <a:ext cx="53768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- Investigation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dyke</a:t>
            </a:r>
            <a:r>
              <a:rPr lang="de-DE" dirty="0"/>
              <a:t> </a:t>
            </a:r>
            <a:r>
              <a:rPr lang="de-DE" dirty="0" err="1"/>
              <a:t>stability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Cone</a:t>
            </a:r>
            <a:r>
              <a:rPr lang="de-DE" dirty="0"/>
              <a:t> Penetration </a:t>
            </a:r>
            <a:r>
              <a:rPr lang="de-DE" dirty="0" err="1"/>
              <a:t>Testing</a:t>
            </a:r>
            <a:r>
              <a:rPr lang="de-DE" dirty="0"/>
              <a:t> (</a:t>
            </a:r>
            <a:r>
              <a:rPr lang="de-DE" dirty="0" err="1"/>
              <a:t>cone</a:t>
            </a:r>
            <a:r>
              <a:rPr lang="de-DE" dirty="0"/>
              <a:t> </a:t>
            </a:r>
            <a:r>
              <a:rPr lang="de-DE" dirty="0" err="1"/>
              <a:t>resistence</a:t>
            </a:r>
            <a:r>
              <a:rPr lang="de-DE" dirty="0"/>
              <a:t> and lateral </a:t>
            </a:r>
            <a:r>
              <a:rPr lang="de-DE" dirty="0" err="1"/>
              <a:t>friction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- </a:t>
            </a:r>
            <a:r>
              <a:rPr lang="de-DE" dirty="0" err="1"/>
              <a:t>Combined</a:t>
            </a:r>
            <a:r>
              <a:rPr lang="de-DE" dirty="0"/>
              <a:t> </a:t>
            </a:r>
            <a:r>
              <a:rPr lang="de-DE" dirty="0" err="1"/>
              <a:t>derivation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K and S 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CPT will </a:t>
            </a:r>
            <a:r>
              <a:rPr lang="de-DE" dirty="0" err="1"/>
              <a:t>offer</a:t>
            </a:r>
            <a:r>
              <a:rPr lang="de-DE" dirty="0"/>
              <a:t> </a:t>
            </a:r>
            <a:r>
              <a:rPr lang="de-DE" dirty="0" err="1"/>
              <a:t>significant</a:t>
            </a:r>
            <a:r>
              <a:rPr lang="de-DE" dirty="0"/>
              <a:t> time/</a:t>
            </a:r>
            <a:r>
              <a:rPr lang="de-DE" dirty="0" err="1"/>
              <a:t>costs</a:t>
            </a:r>
            <a:r>
              <a:rPr lang="de-DE" dirty="0"/>
              <a:t> </a:t>
            </a:r>
            <a:r>
              <a:rPr lang="de-DE" dirty="0" err="1"/>
              <a:t>advantages</a:t>
            </a:r>
            <a:r>
              <a:rPr lang="de-DE" dirty="0"/>
              <a:t>!</a:t>
            </a:r>
            <a:endParaRPr lang="de-DE" altLang="de-DE" b="1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68617"/>
            <a:ext cx="3105629" cy="3673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0047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State of the art...</a:t>
            </a:r>
          </a:p>
        </p:txBody>
      </p:sp>
      <p:pic>
        <p:nvPicPr>
          <p:cNvPr id="5" name="Picture 2" descr="Robertson CPTu-K cv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" t="2744" r="4688" b="45732"/>
          <a:stretch>
            <a:fillRect/>
          </a:stretch>
        </p:blipFill>
        <p:spPr bwMode="auto">
          <a:xfrm>
            <a:off x="457200" y="1219200"/>
            <a:ext cx="6353175" cy="4687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Robertson CPTu-K F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" t="1830" r="46875" b="27438"/>
          <a:stretch>
            <a:fillRect/>
          </a:stretch>
        </p:blipFill>
        <p:spPr bwMode="auto">
          <a:xfrm>
            <a:off x="6300192" y="1556792"/>
            <a:ext cx="2530475" cy="485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62000" y="6172200"/>
            <a:ext cx="495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>
                <a:latin typeface="Calibri" pitchFamily="34" charset="0"/>
              </a:rPr>
              <a:t>Robertson et al., Can. Geotech. J. Vol. 29, 1992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94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State of the art...</a:t>
            </a:r>
          </a:p>
        </p:txBody>
      </p:sp>
      <p:pic>
        <p:nvPicPr>
          <p:cNvPr id="5" name="Picture 2" descr="Dietrich Rapid K profile cv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" t="1830" r="4688" b="36584"/>
          <a:stretch>
            <a:fillRect/>
          </a:stretch>
        </p:blipFill>
        <p:spPr bwMode="auto">
          <a:xfrm>
            <a:off x="198438" y="914400"/>
            <a:ext cx="5700712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ietrich Fig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5" t="45732"/>
          <a:stretch>
            <a:fillRect/>
          </a:stretch>
        </p:blipFill>
        <p:spPr bwMode="auto">
          <a:xfrm>
            <a:off x="5791200" y="2348880"/>
            <a:ext cx="3148013" cy="4119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67544" y="6165304"/>
            <a:ext cx="4056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600">
                <a:latin typeface="Calibri" pitchFamily="34" charset="0"/>
              </a:rPr>
              <a:t>Dietrich et al, Ground Water, Vol. 46, #2, 2008.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248400" y="1447800"/>
            <a:ext cx="243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de-DE">
                <a:latin typeface="Calibri" pitchFamily="34" charset="0"/>
              </a:rPr>
              <a:t>DPIL = direct push injection log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945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HPT – relative hydraulic conductivity</a:t>
            </a: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340" y="1700808"/>
            <a:ext cx="84288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hteck 26"/>
          <p:cNvSpPr/>
          <p:nvPr/>
        </p:nvSpPr>
        <p:spPr>
          <a:xfrm>
            <a:off x="6876256" y="5939988"/>
            <a:ext cx="234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b="1" dirty="0">
                <a:latin typeface="Calibri" pitchFamily="34" charset="0"/>
              </a:rPr>
              <a:t>P* = </a:t>
            </a:r>
            <a:r>
              <a:rPr lang="en-US" altLang="de-DE" b="1" dirty="0" err="1">
                <a:latin typeface="Calibri" pitchFamily="34" charset="0"/>
              </a:rPr>
              <a:t>P</a:t>
            </a:r>
            <a:r>
              <a:rPr lang="en-US" altLang="de-DE" b="1" baseline="-25000" dirty="0" err="1">
                <a:latin typeface="Calibri" pitchFamily="34" charset="0"/>
              </a:rPr>
              <a:t>max</a:t>
            </a:r>
            <a:r>
              <a:rPr lang="en-US" altLang="de-DE" b="1" dirty="0">
                <a:latin typeface="Calibri" pitchFamily="34" charset="0"/>
              </a:rPr>
              <a:t> – </a:t>
            </a:r>
            <a:r>
              <a:rPr lang="en-US" altLang="de-DE" b="1" dirty="0" err="1">
                <a:latin typeface="Calibri" pitchFamily="34" charset="0"/>
              </a:rPr>
              <a:t>P</a:t>
            </a:r>
            <a:r>
              <a:rPr lang="en-US" altLang="de-DE" b="1" baseline="-25000" dirty="0" err="1">
                <a:latin typeface="Calibri" pitchFamily="34" charset="0"/>
              </a:rPr>
              <a:t>atm</a:t>
            </a:r>
            <a:r>
              <a:rPr lang="en-US" altLang="de-DE" b="1" dirty="0">
                <a:latin typeface="Calibri" pitchFamily="34" charset="0"/>
              </a:rPr>
              <a:t> – </a:t>
            </a:r>
            <a:r>
              <a:rPr lang="en-US" altLang="de-DE" b="1" dirty="0" err="1">
                <a:latin typeface="Calibri" pitchFamily="34" charset="0"/>
              </a:rPr>
              <a:t>P</a:t>
            </a:r>
            <a:r>
              <a:rPr lang="en-US" altLang="de-DE" b="1" baseline="-25000" dirty="0" err="1">
                <a:latin typeface="Calibri" pitchFamily="34" charset="0"/>
              </a:rPr>
              <a:t>hydro</a:t>
            </a:r>
            <a:endParaRPr lang="en-US" altLang="de-DE" b="1" baseline="-25000" dirty="0">
              <a:latin typeface="Calibri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143" y="980728"/>
            <a:ext cx="3686201" cy="5472607"/>
          </a:xfrm>
          <a:prstGeom prst="rect">
            <a:avLst/>
          </a:prstGeom>
        </p:spPr>
      </p:pic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620D8587-ECAC-4ECA-BE8E-9205EFFF5A1E}"/>
              </a:ext>
            </a:extLst>
          </p:cNvPr>
          <p:cNvSpPr txBox="1">
            <a:spLocks noChangeArrowheads="1"/>
          </p:cNvSpPr>
          <p:nvPr/>
        </p:nvSpPr>
        <p:spPr bwMode="auto">
          <a:xfrm rot="20676155">
            <a:off x="181854" y="1267369"/>
            <a:ext cx="345615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3200" i="1" dirty="0" err="1">
                <a:latin typeface="Algerian" panose="04020705040A02060702" pitchFamily="82" charset="0"/>
              </a:rPr>
              <a:t>Hydraulic</a:t>
            </a:r>
            <a:r>
              <a:rPr lang="de-DE" altLang="de-DE" sz="3200" i="1" dirty="0">
                <a:latin typeface="Algerian" panose="04020705040A02060702" pitchFamily="82" charset="0"/>
              </a:rPr>
              <a:t> </a:t>
            </a:r>
            <a:r>
              <a:rPr lang="de-DE" altLang="de-DE" sz="3200" i="1" dirty="0" err="1">
                <a:latin typeface="Algerian" panose="04020705040A02060702" pitchFamily="82" charset="0"/>
              </a:rPr>
              <a:t>Profiling</a:t>
            </a:r>
            <a:r>
              <a:rPr lang="de-DE" altLang="de-DE" sz="3200" i="1" dirty="0">
                <a:latin typeface="Algerian" panose="04020705040A02060702" pitchFamily="82" charset="0"/>
              </a:rPr>
              <a:t> Tool </a:t>
            </a:r>
            <a:r>
              <a:rPr lang="de-DE" altLang="de-DE" sz="3200" i="1" dirty="0" err="1">
                <a:latin typeface="Algerian" panose="04020705040A02060702" pitchFamily="82" charset="0"/>
              </a:rPr>
              <a:t>by</a:t>
            </a:r>
            <a:r>
              <a:rPr lang="de-DE" altLang="de-DE" sz="3200" i="1" dirty="0">
                <a:latin typeface="Algerian" panose="04020705040A02060702" pitchFamily="82" charset="0"/>
              </a:rPr>
              <a:t> </a:t>
            </a:r>
            <a:r>
              <a:rPr lang="de-DE" altLang="de-DE" sz="3200" i="1" dirty="0" err="1">
                <a:latin typeface="Algerian" panose="04020705040A02060702" pitchFamily="82" charset="0"/>
              </a:rPr>
              <a:t>GeopRObe</a:t>
            </a:r>
            <a:endParaRPr lang="de-DE" altLang="de-DE" sz="3200" i="1" dirty="0">
              <a:latin typeface="Algerian" panose="04020705040A02060702" pitchFamily="82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97DE3CB-4AFF-4DBB-950D-FAF8DD2DF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86" y="3356992"/>
            <a:ext cx="3678912" cy="3152752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7E0ECBC2-BDF8-4BB7-9B2D-C7FB94362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431" y="2996952"/>
            <a:ext cx="20674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600" dirty="0">
                <a:latin typeface="Calibri" pitchFamily="34" charset="0"/>
              </a:rPr>
              <a:t>McCall &amp; Christy 2010</a:t>
            </a:r>
          </a:p>
        </p:txBody>
      </p:sp>
    </p:spTree>
    <p:extLst>
      <p:ext uri="{BB962C8B-B14F-4D97-AF65-F5344CB8AC3E}">
        <p14:creationId xmlns:p14="http://schemas.microsoft.com/office/powerpoint/2010/main" val="427004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HPT/ST – absolute hydraulic conductivity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498580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55" y="908720"/>
            <a:ext cx="3815141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winkelte Verbindung 2"/>
          <p:cNvCxnSpPr/>
          <p:nvPr/>
        </p:nvCxnSpPr>
        <p:spPr>
          <a:xfrm flipV="1">
            <a:off x="2771800" y="2204864"/>
            <a:ext cx="2249498" cy="1224136"/>
          </a:xfrm>
          <a:prstGeom prst="bentConnector3">
            <a:avLst>
              <a:gd name="adj1" fmla="val -1863"/>
            </a:avLst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554665"/>
              </p:ext>
            </p:extLst>
          </p:nvPr>
        </p:nvGraphicFramePr>
        <p:xfrm>
          <a:off x="755576" y="930374"/>
          <a:ext cx="1728192" cy="244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69" name="Bild" r:id="rId6" imgW="2642616" imgH="3747516" progId="Word.Picture.8">
                  <p:embed/>
                </p:oleObj>
              </mc:Choice>
              <mc:Fallback>
                <p:oleObj name="Bild" r:id="rId6" imgW="2642616" imgH="3747516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930374"/>
                        <a:ext cx="1728192" cy="244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604740" y="1018703"/>
            <a:ext cx="2616615" cy="10163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 eaLnBrk="0" hangingPunct="0"/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-Butler et al., </a:t>
            </a:r>
            <a:r>
              <a:rPr lang="de-DE" altLang="de-DE" sz="1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Ground</a:t>
            </a:r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de-DE" sz="1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Water</a:t>
            </a:r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2002</a:t>
            </a:r>
          </a:p>
          <a:p>
            <a:pPr eaLnBrk="0" hangingPunct="0"/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-Liu et al. </a:t>
            </a:r>
            <a:r>
              <a:rPr lang="de-DE" altLang="de-DE" sz="1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Ground</a:t>
            </a:r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de-DE" sz="1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Water</a:t>
            </a:r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2008</a:t>
            </a:r>
          </a:p>
          <a:p>
            <a:pPr eaLnBrk="0" hangingPunct="0"/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-Köber et al., </a:t>
            </a:r>
            <a:r>
              <a:rPr lang="de-DE" altLang="de-DE" sz="1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Ground</a:t>
            </a:r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altLang="de-DE" sz="1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Water</a:t>
            </a:r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2009</a:t>
            </a:r>
          </a:p>
          <a:p>
            <a:pPr eaLnBrk="0" hangingPunct="0"/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-Vienken </a:t>
            </a:r>
            <a:r>
              <a:rPr lang="de-DE" altLang="de-DE" sz="1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., </a:t>
            </a:r>
            <a:r>
              <a:rPr lang="de-DE" altLang="de-DE" sz="1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PhD</a:t>
            </a:r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Thesis, University </a:t>
            </a:r>
            <a:r>
              <a:rPr lang="de-DE" altLang="de-DE" sz="1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de-DE" altLang="de-DE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Tübingen 2010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0047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5" t="38371" r="18083" b="20781"/>
          <a:stretch/>
        </p:blipFill>
        <p:spPr bwMode="auto">
          <a:xfrm>
            <a:off x="251520" y="3429000"/>
            <a:ext cx="869214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5" b="4571"/>
          <a:stretch/>
        </p:blipFill>
        <p:spPr bwMode="auto">
          <a:xfrm>
            <a:off x="251520" y="939865"/>
            <a:ext cx="2160240" cy="2561143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el 7"/>
          <p:cNvSpPr>
            <a:spLocks noGrp="1"/>
          </p:cNvSpPr>
          <p:nvPr>
            <p:ph type="title"/>
          </p:nvPr>
        </p:nvSpPr>
        <p:spPr>
          <a:xfrm>
            <a:off x="251520" y="20632"/>
            <a:ext cx="7459289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de-DE" altLang="de-DE" dirty="0"/>
              <a:t>State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art</a:t>
            </a:r>
            <a:r>
              <a:rPr lang="de-DE" altLang="de-DE" dirty="0"/>
              <a:t>…</a:t>
            </a:r>
            <a:endParaRPr lang="nl-NL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 rot="20676155">
            <a:off x="1344625" y="4902370"/>
            <a:ext cx="805343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3200" i="1" dirty="0" err="1">
                <a:latin typeface="Algerian" panose="04020705040A02060702" pitchFamily="82" charset="0"/>
              </a:rPr>
              <a:t>Batelle</a:t>
            </a:r>
            <a:r>
              <a:rPr lang="de-DE" altLang="de-DE" sz="3200" i="1" dirty="0">
                <a:latin typeface="Algerian" panose="04020705040A02060702" pitchFamily="82" charset="0"/>
              </a:rPr>
              <a:t> Chlorinated </a:t>
            </a:r>
            <a:r>
              <a:rPr lang="de-DE" altLang="de-DE" sz="3200" i="1" dirty="0" err="1">
                <a:latin typeface="Algerian" panose="04020705040A02060702" pitchFamily="82" charset="0"/>
              </a:rPr>
              <a:t>Hydrocarbons</a:t>
            </a:r>
            <a:r>
              <a:rPr lang="de-DE" altLang="de-DE" sz="3200" i="1" dirty="0">
                <a:latin typeface="Algerian" panose="04020705040A02060702" pitchFamily="82" charset="0"/>
              </a:rPr>
              <a:t> Conference Monterey 2012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1748" r="3439" b="21182"/>
          <a:stretch/>
        </p:blipFill>
        <p:spPr bwMode="auto">
          <a:xfrm>
            <a:off x="2627784" y="980728"/>
            <a:ext cx="6192688" cy="2263993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00475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038&quot;/&gt;&lt;CPresentation id=&quot;1&quot;&gt;&lt;m_precDefaultNumber&gt;&lt;m_bNumberIsYear val=&quot;0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0&quot;/&gt;&lt;m_chMinusSymbol&gt;-&lt;/m_chMinusSymbol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/m_precDefaultDate&gt;&lt;m_precDefaultYear&gt;&lt;m_bNumberIsYear val=&quot;0&quot;/&gt;&lt;/m_precDefaultYear&gt;&lt;m_precDefaultQuarter&gt;&lt;m_bNumberIsYear val=&quot;0&quot;/&gt;&lt;/m_precDefaultQuarter&gt;&lt;m_precDefaultMonth&gt;&lt;m_bNumberIsYear val=&quot;0&quot;/&gt;&lt;/m_precDefaultMonth&gt;&lt;m_precDefaultWeek&gt;&lt;m_bNumberIsYear val=&quot;0&quot;/&gt;&lt;/m_precDefaultWeek&gt;&lt;m_precDefaultDay&gt;&lt;m_bNumberIsYear val=&quot;0&quot;/&gt;&lt;/m_precDefaultDay&gt;&lt;m_mruColor&gt;&lt;m_vecMRU length=&quot;4&quot;&gt;&lt;elem m_fUsage=&quot;3.43900000000000010000E+000&quot;&gt;&lt;m_msothmcolidx val=&quot;0&quot;/&gt;&lt;m_rgb r=&quot;43&quot; g=&quot;7c&quot; b=&quot;92&quot;/&gt;&lt;m_ppcolschidx tagver0=&quot;23004&quot; tagname0=&quot;m_ppcolschidxUNRECOGNIZED&quot; val=&quot;0&quot;/&gt;&lt;m_nBrightness val=&quot;0&quot;/&gt;&lt;/elem&gt;&lt;elem m_fUsage=&quot;1.77803100000000010000E+000&quot;&gt;&lt;m_msothmcolidx val=&quot;0&quot;/&gt;&lt;m_rgb r=&quot;da&quot; g=&quot;be&quot; b=&quot;86&quot;/&gt;&lt;m_ppcolschidx tagver0=&quot;23004&quot; tagname0=&quot;m_ppcolschidxUNRECOGNIZED&quot; val=&quot;0&quot;/&gt;&lt;m_nBrightness val=&quot;0&quot;/&gt;&lt;/elem&gt;&lt;elem m_fUsage=&quot;1.29618459900000030000E+000&quot;&gt;&lt;m_msothmcolidx val=&quot;0&quot;/&gt;&lt;m_rgb r=&quot;dd&quot; g=&quot;e2&quot; b=&quot;e7&quot;/&gt;&lt;m_ppcolschidx tagver0=&quot;23004&quot; tagname0=&quot;m_ppcolschidxUNRECOGNIZED&quot; val=&quot;0&quot;/&gt;&lt;m_nBrightness val=&quot;0&quot;/&gt;&lt;/elem&gt;&lt;elem m_fUsage=&quot;6.62489036190000100000E-001&quot;&gt;&lt;m_msothmcolidx val=&quot;0&quot;/&gt;&lt;m_rgb r=&quot;ce&quot; g=&quot;0&quot; b=&quot;0&quot;/&gt;&lt;m_ppcolschidx tagver0=&quot;23004&quot; tagname0=&quot;m_ppcolschidxUNRECOGNIZED&quot; val=&quot;0&quot;/&gt;&lt;m_nBrightness val=&quot;0&quot;/&gt;&lt;/elem&gt;&lt;/m_vecMRU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FUGRO DEF">
      <a:dk1>
        <a:sysClr val="windowText" lastClr="000000"/>
      </a:dk1>
      <a:lt1>
        <a:sysClr val="window" lastClr="FFFFFF"/>
      </a:lt1>
      <a:dk2>
        <a:srgbClr val="3C6C82"/>
      </a:dk2>
      <a:lt2>
        <a:srgbClr val="FFFFFF"/>
      </a:lt2>
      <a:accent1>
        <a:srgbClr val="3FA0D4"/>
      </a:accent1>
      <a:accent2>
        <a:srgbClr val="47994B"/>
      </a:accent2>
      <a:accent3>
        <a:srgbClr val="88BA14"/>
      </a:accent3>
      <a:accent4>
        <a:srgbClr val="437C92"/>
      </a:accent4>
      <a:accent5>
        <a:srgbClr val="0AABA4"/>
      </a:accent5>
      <a:accent6>
        <a:srgbClr val="DABE86"/>
      </a:accent6>
      <a:hlink>
        <a:srgbClr val="3FA0D4"/>
      </a:hlink>
      <a:folHlink>
        <a:srgbClr val="437C92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1003</Words>
  <Application>Microsoft Office PowerPoint</Application>
  <PresentationFormat>Bildschirmpräsentation (4:3)</PresentationFormat>
  <Paragraphs>176</Paragraphs>
  <Slides>20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20</vt:i4>
      </vt:variant>
    </vt:vector>
  </HeadingPairs>
  <TitlesOfParts>
    <vt:vector size="30" baseType="lpstr">
      <vt:lpstr>ＭＳ Ｐゴシック</vt:lpstr>
      <vt:lpstr>Algerian</vt:lpstr>
      <vt:lpstr>Arial</vt:lpstr>
      <vt:lpstr>Calibri</vt:lpstr>
      <vt:lpstr>Cambria Math</vt:lpstr>
      <vt:lpstr>Times New Roman</vt:lpstr>
      <vt:lpstr>Blank</vt:lpstr>
      <vt:lpstr>think-cell Slide</vt:lpstr>
      <vt:lpstr>Bild</vt:lpstr>
      <vt:lpstr>Acrobat Document</vt:lpstr>
      <vt:lpstr>Dr. Eugen Martac, Fugro Germany Land</vt:lpstr>
      <vt:lpstr>Piping-Analysis based on hydraulic conductivity profiles</vt:lpstr>
      <vt:lpstr>Piping-Stability analysis – case study</vt:lpstr>
      <vt:lpstr>State of the art…</vt:lpstr>
      <vt:lpstr>State of the art...</vt:lpstr>
      <vt:lpstr>State of the art...</vt:lpstr>
      <vt:lpstr>HPT – relative hydraulic conductivity</vt:lpstr>
      <vt:lpstr>HPT/ST – absolute hydraulic conductivity</vt:lpstr>
      <vt:lpstr>State of the art…</vt:lpstr>
      <vt:lpstr>State of the art...</vt:lpstr>
      <vt:lpstr>Further development: MIP-HPT-CPT</vt:lpstr>
      <vt:lpstr>MIP-HPT-CPT für complicated sites</vt:lpstr>
      <vt:lpstr>Further development: Power-HPT</vt:lpstr>
      <vt:lpstr>Support method for civil/environmental engineering</vt:lpstr>
      <vt:lpstr>Hydraulic characterization through HPT and MPT</vt:lpstr>
      <vt:lpstr>Hydraulic characterization: field deployment</vt:lpstr>
      <vt:lpstr>Comparison of different derivation methods</vt:lpstr>
      <vt:lpstr>Scale effects of hydraulic conductivity derivation</vt:lpstr>
      <vt:lpstr>PowerPoint-Präsentation</vt:lpstr>
      <vt:lpstr>PowerPoint-Präsentation</vt:lpstr>
    </vt:vector>
  </TitlesOfParts>
  <Company>Fugro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Eynde, Angela van den</dc:creator>
  <cp:lastModifiedBy>Martac, Dr., Eugen</cp:lastModifiedBy>
  <cp:revision>444</cp:revision>
  <cp:lastPrinted>2015-06-07T16:23:18Z</cp:lastPrinted>
  <dcterms:created xsi:type="dcterms:W3CDTF">2014-02-26T10:12:52Z</dcterms:created>
  <dcterms:modified xsi:type="dcterms:W3CDTF">2018-03-30T20:06:28Z</dcterms:modified>
</cp:coreProperties>
</file>