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783" r:id="rId2"/>
    <p:sldMasterId id="2147483795" r:id="rId3"/>
    <p:sldMasterId id="2147483807" r:id="rId4"/>
  </p:sldMasterIdLst>
  <p:notesMasterIdLst>
    <p:notesMasterId r:id="rId31"/>
  </p:notesMasterIdLst>
  <p:handoutMasterIdLst>
    <p:handoutMasterId r:id="rId32"/>
  </p:handoutMasterIdLst>
  <p:sldIdLst>
    <p:sldId id="256" r:id="rId5"/>
    <p:sldId id="493" r:id="rId6"/>
    <p:sldId id="612" r:id="rId7"/>
    <p:sldId id="613" r:id="rId8"/>
    <p:sldId id="609" r:id="rId9"/>
    <p:sldId id="632" r:id="rId10"/>
    <p:sldId id="610" r:id="rId11"/>
    <p:sldId id="611" r:id="rId12"/>
    <p:sldId id="633" r:id="rId13"/>
    <p:sldId id="634" r:id="rId14"/>
    <p:sldId id="638" r:id="rId15"/>
    <p:sldId id="643" r:id="rId16"/>
    <p:sldId id="644" r:id="rId17"/>
    <p:sldId id="645" r:id="rId18"/>
    <p:sldId id="646" r:id="rId19"/>
    <p:sldId id="639" r:id="rId20"/>
    <p:sldId id="650" r:id="rId21"/>
    <p:sldId id="647" r:id="rId22"/>
    <p:sldId id="648" r:id="rId23"/>
    <p:sldId id="651" r:id="rId24"/>
    <p:sldId id="652" r:id="rId25"/>
    <p:sldId id="649" r:id="rId26"/>
    <p:sldId id="585" r:id="rId27"/>
    <p:sldId id="640" r:id="rId28"/>
    <p:sldId id="583" r:id="rId29"/>
    <p:sldId id="628" r:id="rId3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4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00"/>
    <a:srgbClr val="000000"/>
    <a:srgbClr val="FFCC00"/>
    <a:srgbClr val="FFFFFF"/>
    <a:srgbClr val="FF9900"/>
    <a:srgbClr val="C0C0C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83476" autoAdjust="0"/>
  </p:normalViewPr>
  <p:slideViewPr>
    <p:cSldViewPr showGuides="1">
      <p:cViewPr>
        <p:scale>
          <a:sx n="100" d="100"/>
          <a:sy n="100" d="100"/>
        </p:scale>
        <p:origin x="1109" y="-230"/>
      </p:cViewPr>
      <p:guideLst>
        <p:guide orient="horz" pos="2160"/>
        <p:guide pos="2400"/>
      </p:guideLst>
    </p:cSldViewPr>
  </p:slideViewPr>
  <p:outlineViewPr>
    <p:cViewPr>
      <p:scale>
        <a:sx n="25" d="100"/>
        <a:sy n="25"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kerrysublette\Desktop\AEHS\RIP%20Microbial%20-%20ED.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kerrysublette\Desktop\AEHS\RIP%20Microbial%20-%20ED.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Users\kerrysublette\Desktop\AEHS\RIP%20Microbial%20-%20ED.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Users\kerrysublette\Desktop\AEHS\RIP%20Microbial%20-%20ED.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Users\kerrysublette\Desktop\AEHS\RIP%20Microbial%20-%20ED.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hamiltonnas\hamilton\2016\0216022%20-%20Laplace%20Chemical\Lab%20Data\Remedial%20Charts\Methane,%20Ethane,%20Ethene%20RIP%20&amp;%20MW%20-%20E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3" Type="http://schemas.openxmlformats.org/officeDocument/2006/relationships/oleObject" Target="file:///\\Users\kerrysublette\Desktop\AEHS\RIP%20Microbial%20-%20E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hamiltonnas\hamilton\2016\0216022%20-%20Laplace%20Chemical\Lab%20Data\Results%20Tables\%25%20Mass%20Reduced%20Table_Pilot%20Study.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smtClean="0"/>
              <a:t>RIP-9:</a:t>
            </a:r>
            <a:r>
              <a:rPr lang="en-US" sz="1600" b="1" baseline="0" dirty="0" smtClean="0"/>
              <a:t> </a:t>
            </a:r>
            <a:r>
              <a:rPr lang="en-US" sz="1600" b="1" dirty="0" smtClean="0"/>
              <a:t>ISBR with </a:t>
            </a:r>
            <a:r>
              <a:rPr lang="en-US" sz="1600" b="1" dirty="0" err="1" smtClean="0"/>
              <a:t>Bioaugmentation</a:t>
            </a:r>
            <a:r>
              <a:rPr lang="en-US" sz="1600" b="1" dirty="0" smtClean="0"/>
              <a:t> + EVO1</a:t>
            </a:r>
            <a:endParaRPr lang="en-US" sz="1600" b="1"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172014435695537"/>
          <c:y val="0.10882704212558722"/>
          <c:w val="0.74370559930008751"/>
          <c:h val="0.51894925265884073"/>
        </c:manualLayout>
      </c:layout>
      <c:barChart>
        <c:barDir val="col"/>
        <c:grouping val="clustered"/>
        <c:varyColors val="0"/>
        <c:ser>
          <c:idx val="0"/>
          <c:order val="0"/>
          <c:tx>
            <c:strRef>
              <c:f>Sheet1!$B$1</c:f>
              <c:strCache>
                <c:ptCount val="1"/>
                <c:pt idx="0">
                  <c:v>Dehalococcoides (DHC)</c:v>
                </c:pt>
              </c:strCache>
            </c:strRef>
          </c:tx>
          <c:spPr>
            <a:solidFill>
              <a:schemeClr val="accent1"/>
            </a:solidFill>
            <a:ln>
              <a:noFill/>
            </a:ln>
            <a:effectLst/>
          </c:spPr>
          <c:invertIfNegative val="0"/>
          <c:cat>
            <c:strRef>
              <c:f>Sheet1!$A$34:$A$37</c:f>
              <c:strCache>
                <c:ptCount val="4"/>
                <c:pt idx="0">
                  <c:v>RIP-9 6/13/2017</c:v>
                </c:pt>
                <c:pt idx="1">
                  <c:v>RIP-9 6/5/2018</c:v>
                </c:pt>
                <c:pt idx="2">
                  <c:v>RIP-9 9/12/2018</c:v>
                </c:pt>
                <c:pt idx="3">
                  <c:v>RIP-9 12/11/2018</c:v>
                </c:pt>
              </c:strCache>
            </c:strRef>
          </c:cat>
          <c:val>
            <c:numRef>
              <c:f>Sheet1!$B$34:$B$37</c:f>
              <c:numCache>
                <c:formatCode>General</c:formatCode>
                <c:ptCount val="4"/>
                <c:pt idx="0">
                  <c:v>26.7</c:v>
                </c:pt>
                <c:pt idx="2">
                  <c:v>438</c:v>
                </c:pt>
                <c:pt idx="3">
                  <c:v>2220</c:v>
                </c:pt>
              </c:numCache>
            </c:numRef>
          </c:val>
          <c:extLst xmlns:c16r2="http://schemas.microsoft.com/office/drawing/2015/06/chart">
            <c:ext xmlns:c16="http://schemas.microsoft.com/office/drawing/2014/chart" uri="{C3380CC4-5D6E-409C-BE32-E72D297353CC}">
              <c16:uniqueId val="{00000000-1CDF-4527-931F-2AF1689C8D76}"/>
            </c:ext>
          </c:extLst>
        </c:ser>
        <c:ser>
          <c:idx val="1"/>
          <c:order val="1"/>
          <c:tx>
            <c:strRef>
              <c:f>Sheet1!$C$1</c:f>
              <c:strCache>
                <c:ptCount val="1"/>
                <c:pt idx="0">
                  <c:v>tceA Reductase (TCE)</c:v>
                </c:pt>
              </c:strCache>
            </c:strRef>
          </c:tx>
          <c:spPr>
            <a:solidFill>
              <a:schemeClr val="accent2"/>
            </a:solidFill>
            <a:ln>
              <a:noFill/>
            </a:ln>
            <a:effectLst/>
          </c:spPr>
          <c:invertIfNegative val="0"/>
          <c:cat>
            <c:strRef>
              <c:f>Sheet1!$A$34:$A$37</c:f>
              <c:strCache>
                <c:ptCount val="4"/>
                <c:pt idx="0">
                  <c:v>RIP-9 6/13/2017</c:v>
                </c:pt>
                <c:pt idx="1">
                  <c:v>RIP-9 6/5/2018</c:v>
                </c:pt>
                <c:pt idx="2">
                  <c:v>RIP-9 9/12/2018</c:v>
                </c:pt>
                <c:pt idx="3">
                  <c:v>RIP-9 12/11/2018</c:v>
                </c:pt>
              </c:strCache>
            </c:strRef>
          </c:cat>
          <c:val>
            <c:numRef>
              <c:f>Sheet1!$C$34:$C$37</c:f>
              <c:numCache>
                <c:formatCode>General</c:formatCode>
                <c:ptCount val="4"/>
                <c:pt idx="2">
                  <c:v>168</c:v>
                </c:pt>
                <c:pt idx="3">
                  <c:v>10.6</c:v>
                </c:pt>
              </c:numCache>
            </c:numRef>
          </c:val>
          <c:extLst xmlns:c16r2="http://schemas.microsoft.com/office/drawing/2015/06/chart">
            <c:ext xmlns:c16="http://schemas.microsoft.com/office/drawing/2014/chart" uri="{C3380CC4-5D6E-409C-BE32-E72D297353CC}">
              <c16:uniqueId val="{00000001-1CDF-4527-931F-2AF1689C8D76}"/>
            </c:ext>
          </c:extLst>
        </c:ser>
        <c:ser>
          <c:idx val="2"/>
          <c:order val="2"/>
          <c:tx>
            <c:strRef>
              <c:f>Sheet1!$D$1</c:f>
              <c:strCache>
                <c:ptCount val="1"/>
                <c:pt idx="0">
                  <c:v>BAV1 Vinyl Chloride Reductase (BVC)</c:v>
                </c:pt>
              </c:strCache>
            </c:strRef>
          </c:tx>
          <c:spPr>
            <a:solidFill>
              <a:schemeClr val="accent3"/>
            </a:solidFill>
            <a:ln>
              <a:noFill/>
            </a:ln>
            <a:effectLst/>
          </c:spPr>
          <c:invertIfNegative val="0"/>
          <c:cat>
            <c:strRef>
              <c:f>Sheet1!$A$34:$A$37</c:f>
              <c:strCache>
                <c:ptCount val="4"/>
                <c:pt idx="0">
                  <c:v>RIP-9 6/13/2017</c:v>
                </c:pt>
                <c:pt idx="1">
                  <c:v>RIP-9 6/5/2018</c:v>
                </c:pt>
                <c:pt idx="2">
                  <c:v>RIP-9 9/12/2018</c:v>
                </c:pt>
                <c:pt idx="3">
                  <c:v>RIP-9 12/11/2018</c:v>
                </c:pt>
              </c:strCache>
            </c:strRef>
          </c:cat>
          <c:val>
            <c:numRef>
              <c:f>Sheet1!$D$35:$D$36</c:f>
              <c:numCache>
                <c:formatCode>General</c:formatCode>
                <c:ptCount val="2"/>
              </c:numCache>
            </c:numRef>
          </c:val>
          <c:extLst xmlns:c16r2="http://schemas.microsoft.com/office/drawing/2015/06/chart">
            <c:ext xmlns:c16="http://schemas.microsoft.com/office/drawing/2014/chart" uri="{C3380CC4-5D6E-409C-BE32-E72D297353CC}">
              <c16:uniqueId val="{00000002-1CDF-4527-931F-2AF1689C8D76}"/>
            </c:ext>
          </c:extLst>
        </c:ser>
        <c:ser>
          <c:idx val="3"/>
          <c:order val="3"/>
          <c:tx>
            <c:strRef>
              <c:f>Sheet1!$E$1</c:f>
              <c:strCache>
                <c:ptCount val="1"/>
                <c:pt idx="0">
                  <c:v>Vinyl Chloride Reductase (VCR)</c:v>
                </c:pt>
              </c:strCache>
            </c:strRef>
          </c:tx>
          <c:spPr>
            <a:solidFill>
              <a:schemeClr val="accent4"/>
            </a:solidFill>
            <a:ln>
              <a:noFill/>
            </a:ln>
            <a:effectLst/>
          </c:spPr>
          <c:invertIfNegative val="0"/>
          <c:cat>
            <c:strRef>
              <c:f>Sheet1!$A$34:$A$37</c:f>
              <c:strCache>
                <c:ptCount val="4"/>
                <c:pt idx="0">
                  <c:v>RIP-9 6/13/2017</c:v>
                </c:pt>
                <c:pt idx="1">
                  <c:v>RIP-9 6/5/2018</c:v>
                </c:pt>
                <c:pt idx="2">
                  <c:v>RIP-9 9/12/2018</c:v>
                </c:pt>
                <c:pt idx="3">
                  <c:v>RIP-9 12/11/2018</c:v>
                </c:pt>
              </c:strCache>
            </c:strRef>
          </c:cat>
          <c:val>
            <c:numRef>
              <c:f>Sheet1!$E$34:$E$37</c:f>
              <c:numCache>
                <c:formatCode>General</c:formatCode>
                <c:ptCount val="4"/>
                <c:pt idx="2">
                  <c:v>97.6</c:v>
                </c:pt>
                <c:pt idx="3">
                  <c:v>11.2</c:v>
                </c:pt>
              </c:numCache>
            </c:numRef>
          </c:val>
          <c:extLst xmlns:c16r2="http://schemas.microsoft.com/office/drawing/2015/06/chart">
            <c:ext xmlns:c16="http://schemas.microsoft.com/office/drawing/2014/chart" uri="{C3380CC4-5D6E-409C-BE32-E72D297353CC}">
              <c16:uniqueId val="{00000003-1CDF-4527-931F-2AF1689C8D76}"/>
            </c:ext>
          </c:extLst>
        </c:ser>
        <c:ser>
          <c:idx val="4"/>
          <c:order val="4"/>
          <c:tx>
            <c:strRef>
              <c:f>Sheet1!$F$1</c:f>
              <c:strCache>
                <c:ptCount val="1"/>
                <c:pt idx="0">
                  <c:v>Dehalobacter spp. (DHBt)</c:v>
                </c:pt>
              </c:strCache>
            </c:strRef>
          </c:tx>
          <c:spPr>
            <a:solidFill>
              <a:schemeClr val="accent5"/>
            </a:solidFill>
            <a:ln>
              <a:noFill/>
            </a:ln>
            <a:effectLst/>
          </c:spPr>
          <c:invertIfNegative val="0"/>
          <c:cat>
            <c:strRef>
              <c:f>Sheet1!$A$34:$A$37</c:f>
              <c:strCache>
                <c:ptCount val="4"/>
                <c:pt idx="0">
                  <c:v>RIP-9 6/13/2017</c:v>
                </c:pt>
                <c:pt idx="1">
                  <c:v>RIP-9 6/5/2018</c:v>
                </c:pt>
                <c:pt idx="2">
                  <c:v>RIP-9 9/12/2018</c:v>
                </c:pt>
                <c:pt idx="3">
                  <c:v>RIP-9 12/11/2018</c:v>
                </c:pt>
              </c:strCache>
            </c:strRef>
          </c:cat>
          <c:val>
            <c:numRef>
              <c:f>Sheet1!$F$34:$F$37</c:f>
              <c:numCache>
                <c:formatCode>General</c:formatCode>
                <c:ptCount val="4"/>
                <c:pt idx="0">
                  <c:v>3500</c:v>
                </c:pt>
                <c:pt idx="1">
                  <c:v>1600</c:v>
                </c:pt>
                <c:pt idx="2">
                  <c:v>3960000</c:v>
                </c:pt>
                <c:pt idx="3">
                  <c:v>1520000</c:v>
                </c:pt>
              </c:numCache>
            </c:numRef>
          </c:val>
          <c:extLst xmlns:c16r2="http://schemas.microsoft.com/office/drawing/2015/06/chart">
            <c:ext xmlns:c16="http://schemas.microsoft.com/office/drawing/2014/chart" uri="{C3380CC4-5D6E-409C-BE32-E72D297353CC}">
              <c16:uniqueId val="{00000004-1CDF-4527-931F-2AF1689C8D76}"/>
            </c:ext>
          </c:extLst>
        </c:ser>
        <c:ser>
          <c:idx val="5"/>
          <c:order val="5"/>
          <c:tx>
            <c:strRef>
              <c:f>Sheet1!$G$1</c:f>
              <c:strCache>
                <c:ptCount val="1"/>
                <c:pt idx="0">
                  <c:v>Dehalobacter DCM (DCM)</c:v>
                </c:pt>
              </c:strCache>
            </c:strRef>
          </c:tx>
          <c:spPr>
            <a:solidFill>
              <a:schemeClr val="accent6"/>
            </a:solidFill>
            <a:ln>
              <a:noFill/>
            </a:ln>
            <a:effectLst/>
          </c:spPr>
          <c:invertIfNegative val="0"/>
          <c:cat>
            <c:strRef>
              <c:f>Sheet1!$A$34:$A$37</c:f>
              <c:strCache>
                <c:ptCount val="4"/>
                <c:pt idx="0">
                  <c:v>RIP-9 6/13/2017</c:v>
                </c:pt>
                <c:pt idx="1">
                  <c:v>RIP-9 6/5/2018</c:v>
                </c:pt>
                <c:pt idx="2">
                  <c:v>RIP-9 9/12/2018</c:v>
                </c:pt>
                <c:pt idx="3">
                  <c:v>RIP-9 12/11/2018</c:v>
                </c:pt>
              </c:strCache>
            </c:strRef>
          </c:cat>
          <c:val>
            <c:numRef>
              <c:f>Sheet1!$G$35:$G$36</c:f>
              <c:numCache>
                <c:formatCode>General</c:formatCode>
                <c:ptCount val="2"/>
              </c:numCache>
            </c:numRef>
          </c:val>
          <c:extLst xmlns:c16r2="http://schemas.microsoft.com/office/drawing/2015/06/chart">
            <c:ext xmlns:c16="http://schemas.microsoft.com/office/drawing/2014/chart" uri="{C3380CC4-5D6E-409C-BE32-E72D297353CC}">
              <c16:uniqueId val="{00000005-1CDF-4527-931F-2AF1689C8D76}"/>
            </c:ext>
          </c:extLst>
        </c:ser>
        <c:ser>
          <c:idx val="6"/>
          <c:order val="6"/>
          <c:tx>
            <c:strRef>
              <c:f>Sheet1!$H$1</c:f>
              <c:strCache>
                <c:ptCount val="1"/>
                <c:pt idx="0">
                  <c:v>Dehalogenimonas spp. (DHG)</c:v>
                </c:pt>
              </c:strCache>
            </c:strRef>
          </c:tx>
          <c:spPr>
            <a:solidFill>
              <a:schemeClr val="accent1">
                <a:lumMod val="60000"/>
              </a:schemeClr>
            </a:solidFill>
            <a:ln>
              <a:noFill/>
            </a:ln>
            <a:effectLst/>
          </c:spPr>
          <c:invertIfNegative val="0"/>
          <c:cat>
            <c:strRef>
              <c:f>Sheet1!$A$34:$A$37</c:f>
              <c:strCache>
                <c:ptCount val="4"/>
                <c:pt idx="0">
                  <c:v>RIP-9 6/13/2017</c:v>
                </c:pt>
                <c:pt idx="1">
                  <c:v>RIP-9 6/5/2018</c:v>
                </c:pt>
                <c:pt idx="2">
                  <c:v>RIP-9 9/12/2018</c:v>
                </c:pt>
                <c:pt idx="3">
                  <c:v>RIP-9 12/11/2018</c:v>
                </c:pt>
              </c:strCache>
            </c:strRef>
          </c:cat>
          <c:val>
            <c:numRef>
              <c:f>Sheet1!$H$34:$H$37</c:f>
              <c:numCache>
                <c:formatCode>General</c:formatCode>
                <c:ptCount val="4"/>
                <c:pt idx="0">
                  <c:v>163</c:v>
                </c:pt>
                <c:pt idx="2">
                  <c:v>5650</c:v>
                </c:pt>
                <c:pt idx="3">
                  <c:v>6110</c:v>
                </c:pt>
              </c:numCache>
            </c:numRef>
          </c:val>
          <c:extLst xmlns:c16r2="http://schemas.microsoft.com/office/drawing/2015/06/chart">
            <c:ext xmlns:c16="http://schemas.microsoft.com/office/drawing/2014/chart" uri="{C3380CC4-5D6E-409C-BE32-E72D297353CC}">
              <c16:uniqueId val="{00000006-1CDF-4527-931F-2AF1689C8D76}"/>
            </c:ext>
          </c:extLst>
        </c:ser>
        <c:ser>
          <c:idx val="7"/>
          <c:order val="7"/>
          <c:tx>
            <c:strRef>
              <c:f>Sheet1!$I$1</c:f>
              <c:strCache>
                <c:ptCount val="1"/>
                <c:pt idx="0">
                  <c:v>Desulfitobacterium spp. (DSB)</c:v>
                </c:pt>
              </c:strCache>
            </c:strRef>
          </c:tx>
          <c:spPr>
            <a:solidFill>
              <a:schemeClr val="accent2">
                <a:lumMod val="60000"/>
              </a:schemeClr>
            </a:solidFill>
            <a:ln>
              <a:noFill/>
            </a:ln>
            <a:effectLst/>
          </c:spPr>
          <c:invertIfNegative val="0"/>
          <c:cat>
            <c:strRef>
              <c:f>Sheet1!$A$34:$A$37</c:f>
              <c:strCache>
                <c:ptCount val="4"/>
                <c:pt idx="0">
                  <c:v>RIP-9 6/13/2017</c:v>
                </c:pt>
                <c:pt idx="1">
                  <c:v>RIP-9 6/5/2018</c:v>
                </c:pt>
                <c:pt idx="2">
                  <c:v>RIP-9 9/12/2018</c:v>
                </c:pt>
                <c:pt idx="3">
                  <c:v>RIP-9 12/11/2018</c:v>
                </c:pt>
              </c:strCache>
            </c:strRef>
          </c:cat>
          <c:val>
            <c:numRef>
              <c:f>Sheet1!$I$34:$I$37</c:f>
              <c:numCache>
                <c:formatCode>General</c:formatCode>
                <c:ptCount val="4"/>
                <c:pt idx="1">
                  <c:v>9380</c:v>
                </c:pt>
                <c:pt idx="2">
                  <c:v>5530000</c:v>
                </c:pt>
                <c:pt idx="3">
                  <c:v>1490000</c:v>
                </c:pt>
              </c:numCache>
            </c:numRef>
          </c:val>
          <c:extLst xmlns:c16r2="http://schemas.microsoft.com/office/drawing/2015/06/chart">
            <c:ext xmlns:c16="http://schemas.microsoft.com/office/drawing/2014/chart" uri="{C3380CC4-5D6E-409C-BE32-E72D297353CC}">
              <c16:uniqueId val="{00000007-1CDF-4527-931F-2AF1689C8D76}"/>
            </c:ext>
          </c:extLst>
        </c:ser>
        <c:ser>
          <c:idx val="8"/>
          <c:order val="8"/>
          <c:tx>
            <c:strRef>
              <c:f>Sheet1!$J$1</c:f>
              <c:strCache>
                <c:ptCount val="1"/>
                <c:pt idx="0">
                  <c:v>Dehalobium chlorocoercia (DECO)</c:v>
                </c:pt>
              </c:strCache>
            </c:strRef>
          </c:tx>
          <c:spPr>
            <a:solidFill>
              <a:schemeClr val="accent3">
                <a:lumMod val="60000"/>
              </a:schemeClr>
            </a:solidFill>
            <a:ln>
              <a:noFill/>
            </a:ln>
            <a:effectLst/>
          </c:spPr>
          <c:invertIfNegative val="0"/>
          <c:cat>
            <c:strRef>
              <c:f>Sheet1!$A$34:$A$37</c:f>
              <c:strCache>
                <c:ptCount val="4"/>
                <c:pt idx="0">
                  <c:v>RIP-9 6/13/2017</c:v>
                </c:pt>
                <c:pt idx="1">
                  <c:v>RIP-9 6/5/2018</c:v>
                </c:pt>
                <c:pt idx="2">
                  <c:v>RIP-9 9/12/2018</c:v>
                </c:pt>
                <c:pt idx="3">
                  <c:v>RIP-9 12/11/2018</c:v>
                </c:pt>
              </c:strCache>
            </c:strRef>
          </c:cat>
          <c:val>
            <c:numRef>
              <c:f>Sheet1!$J$34:$J$37</c:f>
              <c:numCache>
                <c:formatCode>General</c:formatCode>
                <c:ptCount val="4"/>
                <c:pt idx="0">
                  <c:v>861</c:v>
                </c:pt>
                <c:pt idx="1">
                  <c:v>125</c:v>
                </c:pt>
                <c:pt idx="2">
                  <c:v>4610</c:v>
                </c:pt>
                <c:pt idx="3">
                  <c:v>2790</c:v>
                </c:pt>
              </c:numCache>
            </c:numRef>
          </c:val>
          <c:extLst xmlns:c16r2="http://schemas.microsoft.com/office/drawing/2015/06/chart">
            <c:ext xmlns:c16="http://schemas.microsoft.com/office/drawing/2014/chart" uri="{C3380CC4-5D6E-409C-BE32-E72D297353CC}">
              <c16:uniqueId val="{00000008-1CDF-4527-931F-2AF1689C8D76}"/>
            </c:ext>
          </c:extLst>
        </c:ser>
        <c:ser>
          <c:idx val="9"/>
          <c:order val="9"/>
          <c:tx>
            <c:strRef>
              <c:f>Sheet1!$K$1</c:f>
              <c:strCache>
                <c:ptCount val="1"/>
                <c:pt idx="0">
                  <c:v>Desulfuromonas spp. (DSM)</c:v>
                </c:pt>
              </c:strCache>
            </c:strRef>
          </c:tx>
          <c:spPr>
            <a:solidFill>
              <a:schemeClr val="accent4">
                <a:lumMod val="60000"/>
              </a:schemeClr>
            </a:solidFill>
            <a:ln>
              <a:noFill/>
            </a:ln>
            <a:effectLst/>
          </c:spPr>
          <c:invertIfNegative val="0"/>
          <c:cat>
            <c:strRef>
              <c:f>Sheet1!$A$34:$A$37</c:f>
              <c:strCache>
                <c:ptCount val="4"/>
                <c:pt idx="0">
                  <c:v>RIP-9 6/13/2017</c:v>
                </c:pt>
                <c:pt idx="1">
                  <c:v>RIP-9 6/5/2018</c:v>
                </c:pt>
                <c:pt idx="2">
                  <c:v>RIP-9 9/12/2018</c:v>
                </c:pt>
                <c:pt idx="3">
                  <c:v>RIP-9 12/11/2018</c:v>
                </c:pt>
              </c:strCache>
            </c:strRef>
          </c:cat>
          <c:val>
            <c:numRef>
              <c:f>Sheet1!$K$35:$K$36</c:f>
              <c:numCache>
                <c:formatCode>General</c:formatCode>
                <c:ptCount val="2"/>
              </c:numCache>
            </c:numRef>
          </c:val>
          <c:extLst xmlns:c16r2="http://schemas.microsoft.com/office/drawing/2015/06/chart">
            <c:ext xmlns:c16="http://schemas.microsoft.com/office/drawing/2014/chart" uri="{C3380CC4-5D6E-409C-BE32-E72D297353CC}">
              <c16:uniqueId val="{00000009-1CDF-4527-931F-2AF1689C8D76}"/>
            </c:ext>
          </c:extLst>
        </c:ser>
        <c:ser>
          <c:idx val="10"/>
          <c:order val="10"/>
          <c:tx>
            <c:strRef>
              <c:f>Sheet1!$L$1</c:f>
              <c:strCache>
                <c:ptCount val="1"/>
                <c:pt idx="0">
                  <c:v>Chloroform Reductase (CFR)</c:v>
                </c:pt>
              </c:strCache>
            </c:strRef>
          </c:tx>
          <c:spPr>
            <a:solidFill>
              <a:schemeClr val="accent5">
                <a:lumMod val="60000"/>
              </a:schemeClr>
            </a:solidFill>
            <a:ln>
              <a:noFill/>
            </a:ln>
            <a:effectLst/>
          </c:spPr>
          <c:invertIfNegative val="0"/>
          <c:cat>
            <c:strRef>
              <c:f>Sheet1!$A$34:$A$37</c:f>
              <c:strCache>
                <c:ptCount val="4"/>
                <c:pt idx="0">
                  <c:v>RIP-9 6/13/2017</c:v>
                </c:pt>
                <c:pt idx="1">
                  <c:v>RIP-9 6/5/2018</c:v>
                </c:pt>
                <c:pt idx="2">
                  <c:v>RIP-9 9/12/2018</c:v>
                </c:pt>
                <c:pt idx="3">
                  <c:v>RIP-9 12/11/2018</c:v>
                </c:pt>
              </c:strCache>
            </c:strRef>
          </c:cat>
          <c:val>
            <c:numRef>
              <c:f>Sheet1!$L$34:$L$37</c:f>
              <c:numCache>
                <c:formatCode>General</c:formatCode>
                <c:ptCount val="4"/>
                <c:pt idx="2">
                  <c:v>16500</c:v>
                </c:pt>
                <c:pt idx="3">
                  <c:v>5290</c:v>
                </c:pt>
              </c:numCache>
            </c:numRef>
          </c:val>
          <c:extLst xmlns:c16r2="http://schemas.microsoft.com/office/drawing/2015/06/chart">
            <c:ext xmlns:c16="http://schemas.microsoft.com/office/drawing/2014/chart" uri="{C3380CC4-5D6E-409C-BE32-E72D297353CC}">
              <c16:uniqueId val="{0000000A-1CDF-4527-931F-2AF1689C8D76}"/>
            </c:ext>
          </c:extLst>
        </c:ser>
        <c:ser>
          <c:idx val="11"/>
          <c:order val="11"/>
          <c:tx>
            <c:strRef>
              <c:f>Sheet1!$M$1</c:f>
              <c:strCache>
                <c:ptCount val="1"/>
                <c:pt idx="0">
                  <c:v>1,1 DCA Reductase (DCA)</c:v>
                </c:pt>
              </c:strCache>
            </c:strRef>
          </c:tx>
          <c:spPr>
            <a:solidFill>
              <a:schemeClr val="accent6">
                <a:lumMod val="60000"/>
              </a:schemeClr>
            </a:solidFill>
            <a:ln>
              <a:noFill/>
            </a:ln>
            <a:effectLst/>
          </c:spPr>
          <c:invertIfNegative val="0"/>
          <c:cat>
            <c:strRef>
              <c:f>Sheet1!$A$34:$A$37</c:f>
              <c:strCache>
                <c:ptCount val="4"/>
                <c:pt idx="0">
                  <c:v>RIP-9 6/13/2017</c:v>
                </c:pt>
                <c:pt idx="1">
                  <c:v>RIP-9 6/5/2018</c:v>
                </c:pt>
                <c:pt idx="2">
                  <c:v>RIP-9 9/12/2018</c:v>
                </c:pt>
                <c:pt idx="3">
                  <c:v>RIP-9 12/11/2018</c:v>
                </c:pt>
              </c:strCache>
            </c:strRef>
          </c:cat>
          <c:val>
            <c:numRef>
              <c:f>Sheet1!$M$35:$M$36</c:f>
              <c:numCache>
                <c:formatCode>General</c:formatCode>
                <c:ptCount val="2"/>
              </c:numCache>
            </c:numRef>
          </c:val>
          <c:extLst xmlns:c16r2="http://schemas.microsoft.com/office/drawing/2015/06/chart">
            <c:ext xmlns:c16="http://schemas.microsoft.com/office/drawing/2014/chart" uri="{C3380CC4-5D6E-409C-BE32-E72D297353CC}">
              <c16:uniqueId val="{0000000B-1CDF-4527-931F-2AF1689C8D76}"/>
            </c:ext>
          </c:extLst>
        </c:ser>
        <c:ser>
          <c:idx val="12"/>
          <c:order val="12"/>
          <c:tx>
            <c:strRef>
              <c:f>Sheet1!$N$1</c:f>
              <c:strCache>
                <c:ptCount val="1"/>
                <c:pt idx="0">
                  <c:v>1,2 DCA Reductase (DCAR)</c:v>
                </c:pt>
              </c:strCache>
            </c:strRef>
          </c:tx>
          <c:spPr>
            <a:solidFill>
              <a:schemeClr val="accent1">
                <a:lumMod val="80000"/>
                <a:lumOff val="20000"/>
              </a:schemeClr>
            </a:solidFill>
            <a:ln>
              <a:noFill/>
            </a:ln>
            <a:effectLst/>
          </c:spPr>
          <c:invertIfNegative val="0"/>
          <c:cat>
            <c:strRef>
              <c:f>Sheet1!$A$34:$A$37</c:f>
              <c:strCache>
                <c:ptCount val="4"/>
                <c:pt idx="0">
                  <c:v>RIP-9 6/13/2017</c:v>
                </c:pt>
                <c:pt idx="1">
                  <c:v>RIP-9 6/5/2018</c:v>
                </c:pt>
                <c:pt idx="2">
                  <c:v>RIP-9 9/12/2018</c:v>
                </c:pt>
                <c:pt idx="3">
                  <c:v>RIP-9 12/11/2018</c:v>
                </c:pt>
              </c:strCache>
            </c:strRef>
          </c:cat>
          <c:val>
            <c:numRef>
              <c:f>Sheet1!$N$35:$N$36</c:f>
              <c:numCache>
                <c:formatCode>General</c:formatCode>
                <c:ptCount val="2"/>
                <c:pt idx="0">
                  <c:v>1130</c:v>
                </c:pt>
              </c:numCache>
            </c:numRef>
          </c:val>
          <c:extLst xmlns:c16r2="http://schemas.microsoft.com/office/drawing/2015/06/chart">
            <c:ext xmlns:c16="http://schemas.microsoft.com/office/drawing/2014/chart" uri="{C3380CC4-5D6E-409C-BE32-E72D297353CC}">
              <c16:uniqueId val="{0000000C-1CDF-4527-931F-2AF1689C8D76}"/>
            </c:ext>
          </c:extLst>
        </c:ser>
        <c:dLbls>
          <c:showLegendKey val="0"/>
          <c:showVal val="0"/>
          <c:showCatName val="0"/>
          <c:showSerName val="0"/>
          <c:showPercent val="0"/>
          <c:showBubbleSize val="0"/>
        </c:dLbls>
        <c:gapWidth val="219"/>
        <c:axId val="361831976"/>
        <c:axId val="361832368"/>
      </c:barChart>
      <c:lineChart>
        <c:grouping val="standard"/>
        <c:varyColors val="0"/>
        <c:ser>
          <c:idx val="13"/>
          <c:order val="13"/>
          <c:tx>
            <c:strRef>
              <c:f>Sheet1!$O$1</c:f>
              <c:strCache>
                <c:ptCount val="1"/>
                <c:pt idx="0">
                  <c:v>Tetrachloroethene (PCE)</c:v>
                </c:pt>
              </c:strCache>
            </c:strRef>
          </c:tx>
          <c:spPr>
            <a:ln w="28575" cap="rnd">
              <a:solidFill>
                <a:schemeClr val="accent2">
                  <a:lumMod val="80000"/>
                  <a:lumOff val="20000"/>
                </a:schemeClr>
              </a:solidFill>
              <a:round/>
            </a:ln>
            <a:effectLst/>
          </c:spPr>
          <c:marker>
            <c:symbol val="none"/>
          </c:marker>
          <c:cat>
            <c:strRef>
              <c:f>Sheet1!$A$34:$A$37</c:f>
              <c:strCache>
                <c:ptCount val="4"/>
                <c:pt idx="0">
                  <c:v>RIP-9 6/13/2017</c:v>
                </c:pt>
                <c:pt idx="1">
                  <c:v>RIP-9 6/5/2018</c:v>
                </c:pt>
                <c:pt idx="2">
                  <c:v>RIP-9 9/12/2018</c:v>
                </c:pt>
                <c:pt idx="3">
                  <c:v>RIP-9 12/11/2018</c:v>
                </c:pt>
              </c:strCache>
            </c:strRef>
          </c:cat>
          <c:val>
            <c:numRef>
              <c:f>Sheet1!$O$34:$O$37</c:f>
              <c:numCache>
                <c:formatCode>General</c:formatCode>
                <c:ptCount val="4"/>
                <c:pt idx="0">
                  <c:v>4140</c:v>
                </c:pt>
                <c:pt idx="1">
                  <c:v>1180</c:v>
                </c:pt>
                <c:pt idx="2">
                  <c:v>2280</c:v>
                </c:pt>
                <c:pt idx="3">
                  <c:v>1560</c:v>
                </c:pt>
              </c:numCache>
            </c:numRef>
          </c:val>
          <c:smooth val="0"/>
          <c:extLst xmlns:c16r2="http://schemas.microsoft.com/office/drawing/2015/06/chart">
            <c:ext xmlns:c16="http://schemas.microsoft.com/office/drawing/2014/chart" uri="{C3380CC4-5D6E-409C-BE32-E72D297353CC}">
              <c16:uniqueId val="{00000000-9F7C-436C-821B-FBE8E2131F49}"/>
            </c:ext>
          </c:extLst>
        </c:ser>
        <c:ser>
          <c:idx val="14"/>
          <c:order val="14"/>
          <c:tx>
            <c:strRef>
              <c:f>Sheet1!$P$1</c:f>
              <c:strCache>
                <c:ptCount val="1"/>
                <c:pt idx="0">
                  <c:v>Trichloroethene (TCE)</c:v>
                </c:pt>
              </c:strCache>
            </c:strRef>
          </c:tx>
          <c:spPr>
            <a:ln w="28575" cap="rnd">
              <a:solidFill>
                <a:schemeClr val="accent3">
                  <a:lumMod val="80000"/>
                  <a:lumOff val="20000"/>
                </a:schemeClr>
              </a:solidFill>
              <a:round/>
            </a:ln>
            <a:effectLst/>
          </c:spPr>
          <c:marker>
            <c:symbol val="none"/>
          </c:marker>
          <c:cat>
            <c:strRef>
              <c:f>Sheet1!$A$34:$A$37</c:f>
              <c:strCache>
                <c:ptCount val="4"/>
                <c:pt idx="0">
                  <c:v>RIP-9 6/13/2017</c:v>
                </c:pt>
                <c:pt idx="1">
                  <c:v>RIP-9 6/5/2018</c:v>
                </c:pt>
                <c:pt idx="2">
                  <c:v>RIP-9 9/12/2018</c:v>
                </c:pt>
                <c:pt idx="3">
                  <c:v>RIP-9 12/11/2018</c:v>
                </c:pt>
              </c:strCache>
            </c:strRef>
          </c:cat>
          <c:val>
            <c:numRef>
              <c:f>Sheet1!$P$34:$P$37</c:f>
              <c:numCache>
                <c:formatCode>General</c:formatCode>
                <c:ptCount val="4"/>
                <c:pt idx="0">
                  <c:v>1720</c:v>
                </c:pt>
                <c:pt idx="1">
                  <c:v>1770</c:v>
                </c:pt>
                <c:pt idx="2">
                  <c:v>1740</c:v>
                </c:pt>
                <c:pt idx="3">
                  <c:v>1210</c:v>
                </c:pt>
              </c:numCache>
            </c:numRef>
          </c:val>
          <c:smooth val="0"/>
          <c:extLst xmlns:c16r2="http://schemas.microsoft.com/office/drawing/2015/06/chart">
            <c:ext xmlns:c16="http://schemas.microsoft.com/office/drawing/2014/chart" uri="{C3380CC4-5D6E-409C-BE32-E72D297353CC}">
              <c16:uniqueId val="{00000001-9F7C-436C-821B-FBE8E2131F49}"/>
            </c:ext>
          </c:extLst>
        </c:ser>
        <c:ser>
          <c:idx val="15"/>
          <c:order val="15"/>
          <c:tx>
            <c:strRef>
              <c:f>Sheet1!$Q$1</c:f>
              <c:strCache>
                <c:ptCount val="1"/>
                <c:pt idx="0">
                  <c:v>cis-1,2-Dichloroethene</c:v>
                </c:pt>
              </c:strCache>
            </c:strRef>
          </c:tx>
          <c:spPr>
            <a:ln w="28575" cap="rnd">
              <a:solidFill>
                <a:schemeClr val="accent4">
                  <a:lumMod val="80000"/>
                  <a:lumOff val="20000"/>
                </a:schemeClr>
              </a:solidFill>
              <a:round/>
            </a:ln>
            <a:effectLst/>
          </c:spPr>
          <c:marker>
            <c:symbol val="none"/>
          </c:marker>
          <c:cat>
            <c:strRef>
              <c:f>Sheet1!$A$34:$A$37</c:f>
              <c:strCache>
                <c:ptCount val="4"/>
                <c:pt idx="0">
                  <c:v>RIP-9 6/13/2017</c:v>
                </c:pt>
                <c:pt idx="1">
                  <c:v>RIP-9 6/5/2018</c:v>
                </c:pt>
                <c:pt idx="2">
                  <c:v>RIP-9 9/12/2018</c:v>
                </c:pt>
                <c:pt idx="3">
                  <c:v>RIP-9 12/11/2018</c:v>
                </c:pt>
              </c:strCache>
            </c:strRef>
          </c:cat>
          <c:val>
            <c:numRef>
              <c:f>Sheet1!$Q$34:$Q$37</c:f>
              <c:numCache>
                <c:formatCode>General</c:formatCode>
                <c:ptCount val="4"/>
                <c:pt idx="0">
                  <c:v>9970</c:v>
                </c:pt>
                <c:pt idx="1">
                  <c:v>8300</c:v>
                </c:pt>
                <c:pt idx="2">
                  <c:v>13700</c:v>
                </c:pt>
                <c:pt idx="3">
                  <c:v>13400</c:v>
                </c:pt>
              </c:numCache>
            </c:numRef>
          </c:val>
          <c:smooth val="0"/>
          <c:extLst xmlns:c16r2="http://schemas.microsoft.com/office/drawing/2015/06/chart">
            <c:ext xmlns:c16="http://schemas.microsoft.com/office/drawing/2014/chart" uri="{C3380CC4-5D6E-409C-BE32-E72D297353CC}">
              <c16:uniqueId val="{00000002-9F7C-436C-821B-FBE8E2131F49}"/>
            </c:ext>
          </c:extLst>
        </c:ser>
        <c:ser>
          <c:idx val="16"/>
          <c:order val="16"/>
          <c:tx>
            <c:strRef>
              <c:f>Sheet1!$R$1</c:f>
              <c:strCache>
                <c:ptCount val="1"/>
                <c:pt idx="0">
                  <c:v>Vinyl chloride</c:v>
                </c:pt>
              </c:strCache>
            </c:strRef>
          </c:tx>
          <c:spPr>
            <a:ln w="28575" cap="rnd">
              <a:solidFill>
                <a:schemeClr val="accent5">
                  <a:lumMod val="80000"/>
                  <a:lumOff val="20000"/>
                </a:schemeClr>
              </a:solidFill>
              <a:round/>
            </a:ln>
            <a:effectLst/>
          </c:spPr>
          <c:marker>
            <c:symbol val="none"/>
          </c:marker>
          <c:cat>
            <c:strRef>
              <c:f>Sheet1!$A$34:$A$37</c:f>
              <c:strCache>
                <c:ptCount val="4"/>
                <c:pt idx="0">
                  <c:v>RIP-9 6/13/2017</c:v>
                </c:pt>
                <c:pt idx="1">
                  <c:v>RIP-9 6/5/2018</c:v>
                </c:pt>
                <c:pt idx="2">
                  <c:v>RIP-9 9/12/2018</c:v>
                </c:pt>
                <c:pt idx="3">
                  <c:v>RIP-9 12/11/2018</c:v>
                </c:pt>
              </c:strCache>
            </c:strRef>
          </c:cat>
          <c:val>
            <c:numRef>
              <c:f>Sheet1!$R$34:$R$37</c:f>
              <c:numCache>
                <c:formatCode>General</c:formatCode>
                <c:ptCount val="4"/>
                <c:pt idx="0">
                  <c:v>369</c:v>
                </c:pt>
                <c:pt idx="1">
                  <c:v>246</c:v>
                </c:pt>
                <c:pt idx="2">
                  <c:v>485</c:v>
                </c:pt>
                <c:pt idx="3">
                  <c:v>378</c:v>
                </c:pt>
              </c:numCache>
            </c:numRef>
          </c:val>
          <c:smooth val="0"/>
          <c:extLst xmlns:c16r2="http://schemas.microsoft.com/office/drawing/2015/06/chart">
            <c:ext xmlns:c16="http://schemas.microsoft.com/office/drawing/2014/chart" uri="{C3380CC4-5D6E-409C-BE32-E72D297353CC}">
              <c16:uniqueId val="{00000003-9F7C-436C-821B-FBE8E2131F49}"/>
            </c:ext>
          </c:extLst>
        </c:ser>
        <c:dLbls>
          <c:showLegendKey val="0"/>
          <c:showVal val="0"/>
          <c:showCatName val="0"/>
          <c:showSerName val="0"/>
          <c:showPercent val="0"/>
          <c:showBubbleSize val="0"/>
        </c:dLbls>
        <c:marker val="1"/>
        <c:smooth val="0"/>
        <c:axId val="361833152"/>
        <c:axId val="361832760"/>
      </c:lineChart>
      <c:catAx>
        <c:axId val="361831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61832368"/>
        <c:crosses val="autoZero"/>
        <c:auto val="1"/>
        <c:lblAlgn val="ctr"/>
        <c:lblOffset val="100"/>
        <c:noMultiLvlLbl val="0"/>
      </c:catAx>
      <c:valAx>
        <c:axId val="361832368"/>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Groundwater Cells/mL</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00E+0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61831976"/>
        <c:crosses val="autoZero"/>
        <c:crossBetween val="between"/>
      </c:valAx>
      <c:valAx>
        <c:axId val="361832760"/>
        <c:scaling>
          <c:orientation val="minMax"/>
        </c:scaling>
        <c:delete val="0"/>
        <c:axPos val="r"/>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ug/L</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61833152"/>
        <c:crosses val="max"/>
        <c:crossBetween val="between"/>
      </c:valAx>
      <c:catAx>
        <c:axId val="361833152"/>
        <c:scaling>
          <c:orientation val="minMax"/>
        </c:scaling>
        <c:delete val="1"/>
        <c:axPos val="b"/>
        <c:numFmt formatCode="General" sourceLinked="1"/>
        <c:majorTickMark val="out"/>
        <c:minorTickMark val="none"/>
        <c:tickLblPos val="nextTo"/>
        <c:crossAx val="361832760"/>
        <c:crosses val="autoZero"/>
        <c:auto val="1"/>
        <c:lblAlgn val="ctr"/>
        <c:lblOffset val="100"/>
        <c:noMultiLvlLbl val="0"/>
      </c:catAx>
      <c:spPr>
        <a:noFill/>
        <a:ln>
          <a:noFill/>
        </a:ln>
        <a:effectLst/>
      </c:spPr>
    </c:plotArea>
    <c:legend>
      <c:legendPos val="b"/>
      <c:layout>
        <c:manualLayout>
          <c:xMode val="edge"/>
          <c:yMode val="edge"/>
          <c:x val="1.67118845605134E-3"/>
          <c:y val="0.79647771643396503"/>
          <c:w val="0.97391072743476803"/>
          <c:h val="0.19083935637140501"/>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smtClean="0"/>
              <a:t>RIP-3: ISBR with EVO2</a:t>
            </a:r>
            <a:endParaRPr lang="en-US" sz="1600" b="1"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Dehalococcoides (DHC)</c:v>
                </c:pt>
              </c:strCache>
            </c:strRef>
          </c:tx>
          <c:spPr>
            <a:solidFill>
              <a:schemeClr val="accent1"/>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Sheet1!$B$10:$B$13</c:f>
              <c:numCache>
                <c:formatCode>General</c:formatCode>
                <c:ptCount val="4"/>
                <c:pt idx="1">
                  <c:v>480</c:v>
                </c:pt>
                <c:pt idx="2">
                  <c:v>20500</c:v>
                </c:pt>
                <c:pt idx="3">
                  <c:v>14700</c:v>
                </c:pt>
              </c:numCache>
            </c:numRef>
          </c:val>
          <c:extLst xmlns:c16r2="http://schemas.microsoft.com/office/drawing/2015/06/chart">
            <c:ext xmlns:c16="http://schemas.microsoft.com/office/drawing/2014/chart" uri="{C3380CC4-5D6E-409C-BE32-E72D297353CC}">
              <c16:uniqueId val="{00000000-A838-4A6B-AF1B-87F1C2FB6025}"/>
            </c:ext>
          </c:extLst>
        </c:ser>
        <c:ser>
          <c:idx val="1"/>
          <c:order val="1"/>
          <c:tx>
            <c:strRef>
              <c:f>Sheet1!$C$1</c:f>
              <c:strCache>
                <c:ptCount val="1"/>
                <c:pt idx="0">
                  <c:v>tceA Reductase (TCE)</c:v>
                </c:pt>
              </c:strCache>
            </c:strRef>
          </c:tx>
          <c:spPr>
            <a:solidFill>
              <a:schemeClr val="accent2"/>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Sheet1!$C$10:$C$13</c:f>
              <c:numCache>
                <c:formatCode>General</c:formatCode>
                <c:ptCount val="4"/>
                <c:pt idx="1">
                  <c:v>5.9</c:v>
                </c:pt>
                <c:pt idx="2">
                  <c:v>10500</c:v>
                </c:pt>
                <c:pt idx="3">
                  <c:v>2210</c:v>
                </c:pt>
              </c:numCache>
            </c:numRef>
          </c:val>
          <c:extLst xmlns:c16r2="http://schemas.microsoft.com/office/drawing/2015/06/chart">
            <c:ext xmlns:c16="http://schemas.microsoft.com/office/drawing/2014/chart" uri="{C3380CC4-5D6E-409C-BE32-E72D297353CC}">
              <c16:uniqueId val="{00000001-A838-4A6B-AF1B-87F1C2FB6025}"/>
            </c:ext>
          </c:extLst>
        </c:ser>
        <c:ser>
          <c:idx val="2"/>
          <c:order val="2"/>
          <c:tx>
            <c:strRef>
              <c:f>Sheet1!$D$1</c:f>
              <c:strCache>
                <c:ptCount val="1"/>
                <c:pt idx="0">
                  <c:v>BAV1 Vinyl Chloride Reductase (BVC)</c:v>
                </c:pt>
              </c:strCache>
            </c:strRef>
          </c:tx>
          <c:spPr>
            <a:solidFill>
              <a:schemeClr val="accent3"/>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Sheet1!$D$10:$D$13</c:f>
              <c:numCache>
                <c:formatCode>General</c:formatCode>
                <c:ptCount val="4"/>
                <c:pt idx="1">
                  <c:v>409</c:v>
                </c:pt>
                <c:pt idx="2">
                  <c:v>13900</c:v>
                </c:pt>
                <c:pt idx="3">
                  <c:v>2920</c:v>
                </c:pt>
              </c:numCache>
            </c:numRef>
          </c:val>
          <c:extLst xmlns:c16r2="http://schemas.microsoft.com/office/drawing/2015/06/chart">
            <c:ext xmlns:c16="http://schemas.microsoft.com/office/drawing/2014/chart" uri="{C3380CC4-5D6E-409C-BE32-E72D297353CC}">
              <c16:uniqueId val="{00000002-A838-4A6B-AF1B-87F1C2FB6025}"/>
            </c:ext>
          </c:extLst>
        </c:ser>
        <c:ser>
          <c:idx val="3"/>
          <c:order val="3"/>
          <c:tx>
            <c:strRef>
              <c:f>Sheet1!$E$1</c:f>
              <c:strCache>
                <c:ptCount val="1"/>
                <c:pt idx="0">
                  <c:v>Vinyl Chloride Reductase (VCR)</c:v>
                </c:pt>
              </c:strCache>
            </c:strRef>
          </c:tx>
          <c:spPr>
            <a:solidFill>
              <a:schemeClr val="accent4"/>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Sheet1!$E$10:$E$13</c:f>
              <c:numCache>
                <c:formatCode>General</c:formatCode>
                <c:ptCount val="4"/>
                <c:pt idx="1">
                  <c:v>46.5</c:v>
                </c:pt>
                <c:pt idx="2">
                  <c:v>13900</c:v>
                </c:pt>
                <c:pt idx="3">
                  <c:v>4400</c:v>
                </c:pt>
              </c:numCache>
            </c:numRef>
          </c:val>
          <c:extLst xmlns:c16r2="http://schemas.microsoft.com/office/drawing/2015/06/chart">
            <c:ext xmlns:c16="http://schemas.microsoft.com/office/drawing/2014/chart" uri="{C3380CC4-5D6E-409C-BE32-E72D297353CC}">
              <c16:uniqueId val="{00000003-A838-4A6B-AF1B-87F1C2FB6025}"/>
            </c:ext>
          </c:extLst>
        </c:ser>
        <c:ser>
          <c:idx val="4"/>
          <c:order val="4"/>
          <c:tx>
            <c:strRef>
              <c:f>Sheet1!$F$1</c:f>
              <c:strCache>
                <c:ptCount val="1"/>
                <c:pt idx="0">
                  <c:v>Dehalobacter spp. (DHBt)</c:v>
                </c:pt>
              </c:strCache>
            </c:strRef>
          </c:tx>
          <c:spPr>
            <a:solidFill>
              <a:schemeClr val="accent5"/>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Sheet1!$F$10:$F$13</c:f>
              <c:numCache>
                <c:formatCode>General</c:formatCode>
                <c:ptCount val="4"/>
                <c:pt idx="1">
                  <c:v>951000</c:v>
                </c:pt>
                <c:pt idx="2">
                  <c:v>55100</c:v>
                </c:pt>
                <c:pt idx="3">
                  <c:v>680000</c:v>
                </c:pt>
              </c:numCache>
            </c:numRef>
          </c:val>
          <c:extLst xmlns:c16r2="http://schemas.microsoft.com/office/drawing/2015/06/chart">
            <c:ext xmlns:c16="http://schemas.microsoft.com/office/drawing/2014/chart" uri="{C3380CC4-5D6E-409C-BE32-E72D297353CC}">
              <c16:uniqueId val="{00000004-A838-4A6B-AF1B-87F1C2FB6025}"/>
            </c:ext>
          </c:extLst>
        </c:ser>
        <c:ser>
          <c:idx val="5"/>
          <c:order val="5"/>
          <c:tx>
            <c:strRef>
              <c:f>Sheet1!$G$1</c:f>
              <c:strCache>
                <c:ptCount val="1"/>
                <c:pt idx="0">
                  <c:v>Dehalobacter DCM (DCM)</c:v>
                </c:pt>
              </c:strCache>
            </c:strRef>
          </c:tx>
          <c:spPr>
            <a:solidFill>
              <a:schemeClr val="accent6"/>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Sheet1!$G$11:$G$12</c:f>
              <c:numCache>
                <c:formatCode>General</c:formatCode>
                <c:ptCount val="2"/>
              </c:numCache>
            </c:numRef>
          </c:val>
          <c:extLst xmlns:c16r2="http://schemas.microsoft.com/office/drawing/2015/06/chart">
            <c:ext xmlns:c16="http://schemas.microsoft.com/office/drawing/2014/chart" uri="{C3380CC4-5D6E-409C-BE32-E72D297353CC}">
              <c16:uniqueId val="{00000005-A838-4A6B-AF1B-87F1C2FB6025}"/>
            </c:ext>
          </c:extLst>
        </c:ser>
        <c:ser>
          <c:idx val="6"/>
          <c:order val="6"/>
          <c:tx>
            <c:strRef>
              <c:f>Sheet1!$H$1</c:f>
              <c:strCache>
                <c:ptCount val="1"/>
                <c:pt idx="0">
                  <c:v>Dehalogenimonas spp. (DHG)</c:v>
                </c:pt>
              </c:strCache>
            </c:strRef>
          </c:tx>
          <c:spPr>
            <a:solidFill>
              <a:schemeClr val="accent1">
                <a:lumMod val="60000"/>
              </a:schemeClr>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Sheet1!$H$10:$H$13</c:f>
              <c:numCache>
                <c:formatCode>General</c:formatCode>
                <c:ptCount val="4"/>
                <c:pt idx="1">
                  <c:v>2950</c:v>
                </c:pt>
                <c:pt idx="2">
                  <c:v>4420</c:v>
                </c:pt>
                <c:pt idx="3">
                  <c:v>3540</c:v>
                </c:pt>
              </c:numCache>
            </c:numRef>
          </c:val>
          <c:extLst xmlns:c16r2="http://schemas.microsoft.com/office/drawing/2015/06/chart">
            <c:ext xmlns:c16="http://schemas.microsoft.com/office/drawing/2014/chart" uri="{C3380CC4-5D6E-409C-BE32-E72D297353CC}">
              <c16:uniqueId val="{00000006-A838-4A6B-AF1B-87F1C2FB6025}"/>
            </c:ext>
          </c:extLst>
        </c:ser>
        <c:ser>
          <c:idx val="7"/>
          <c:order val="7"/>
          <c:tx>
            <c:strRef>
              <c:f>Sheet1!$I$1</c:f>
              <c:strCache>
                <c:ptCount val="1"/>
                <c:pt idx="0">
                  <c:v>Desulfitobacterium spp. (DSB)</c:v>
                </c:pt>
              </c:strCache>
            </c:strRef>
          </c:tx>
          <c:spPr>
            <a:solidFill>
              <a:schemeClr val="accent2">
                <a:lumMod val="60000"/>
              </a:schemeClr>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Sheet1!$I$10:$I$13</c:f>
              <c:numCache>
                <c:formatCode>General</c:formatCode>
                <c:ptCount val="4"/>
                <c:pt idx="1">
                  <c:v>552000</c:v>
                </c:pt>
                <c:pt idx="2">
                  <c:v>374000</c:v>
                </c:pt>
                <c:pt idx="3">
                  <c:v>136000</c:v>
                </c:pt>
              </c:numCache>
            </c:numRef>
          </c:val>
          <c:extLst xmlns:c16r2="http://schemas.microsoft.com/office/drawing/2015/06/chart">
            <c:ext xmlns:c16="http://schemas.microsoft.com/office/drawing/2014/chart" uri="{C3380CC4-5D6E-409C-BE32-E72D297353CC}">
              <c16:uniqueId val="{00000007-A838-4A6B-AF1B-87F1C2FB6025}"/>
            </c:ext>
          </c:extLst>
        </c:ser>
        <c:ser>
          <c:idx val="8"/>
          <c:order val="8"/>
          <c:tx>
            <c:strRef>
              <c:f>Sheet1!$J$1</c:f>
              <c:strCache>
                <c:ptCount val="1"/>
                <c:pt idx="0">
                  <c:v>Dehalobium chlorocoercia (DECO)</c:v>
                </c:pt>
              </c:strCache>
            </c:strRef>
          </c:tx>
          <c:spPr>
            <a:solidFill>
              <a:schemeClr val="accent3">
                <a:lumMod val="60000"/>
              </a:schemeClr>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Sheet1!$J$10:$J$13</c:f>
              <c:numCache>
                <c:formatCode>General</c:formatCode>
                <c:ptCount val="4"/>
                <c:pt idx="1">
                  <c:v>70700</c:v>
                </c:pt>
                <c:pt idx="2">
                  <c:v>128000</c:v>
                </c:pt>
                <c:pt idx="3">
                  <c:v>37000</c:v>
                </c:pt>
              </c:numCache>
            </c:numRef>
          </c:val>
          <c:extLst xmlns:c16r2="http://schemas.microsoft.com/office/drawing/2015/06/chart">
            <c:ext xmlns:c16="http://schemas.microsoft.com/office/drawing/2014/chart" uri="{C3380CC4-5D6E-409C-BE32-E72D297353CC}">
              <c16:uniqueId val="{00000008-A838-4A6B-AF1B-87F1C2FB6025}"/>
            </c:ext>
          </c:extLst>
        </c:ser>
        <c:ser>
          <c:idx val="9"/>
          <c:order val="9"/>
          <c:tx>
            <c:strRef>
              <c:f>Sheet1!$K$1</c:f>
              <c:strCache>
                <c:ptCount val="1"/>
                <c:pt idx="0">
                  <c:v>Desulfuromonas spp. (DSM)</c:v>
                </c:pt>
              </c:strCache>
            </c:strRef>
          </c:tx>
          <c:spPr>
            <a:solidFill>
              <a:schemeClr val="accent4">
                <a:lumMod val="60000"/>
              </a:schemeClr>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Sheet1!$K$10:$K$13</c:f>
              <c:numCache>
                <c:formatCode>General</c:formatCode>
                <c:ptCount val="4"/>
                <c:pt idx="1">
                  <c:v>75600</c:v>
                </c:pt>
                <c:pt idx="2">
                  <c:v>340000</c:v>
                </c:pt>
              </c:numCache>
            </c:numRef>
          </c:val>
          <c:extLst xmlns:c16r2="http://schemas.microsoft.com/office/drawing/2015/06/chart">
            <c:ext xmlns:c16="http://schemas.microsoft.com/office/drawing/2014/chart" uri="{C3380CC4-5D6E-409C-BE32-E72D297353CC}">
              <c16:uniqueId val="{00000009-A838-4A6B-AF1B-87F1C2FB6025}"/>
            </c:ext>
          </c:extLst>
        </c:ser>
        <c:ser>
          <c:idx val="10"/>
          <c:order val="10"/>
          <c:tx>
            <c:strRef>
              <c:f>Sheet1!$L$1</c:f>
              <c:strCache>
                <c:ptCount val="1"/>
                <c:pt idx="0">
                  <c:v>Chloroform Reductase (CFR)</c:v>
                </c:pt>
              </c:strCache>
            </c:strRef>
          </c:tx>
          <c:spPr>
            <a:solidFill>
              <a:schemeClr val="accent5">
                <a:lumMod val="60000"/>
              </a:schemeClr>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Sheet1!$L$11:$L$12</c:f>
              <c:numCache>
                <c:formatCode>General</c:formatCode>
                <c:ptCount val="2"/>
              </c:numCache>
            </c:numRef>
          </c:val>
          <c:extLst xmlns:c16r2="http://schemas.microsoft.com/office/drawing/2015/06/chart">
            <c:ext xmlns:c16="http://schemas.microsoft.com/office/drawing/2014/chart" uri="{C3380CC4-5D6E-409C-BE32-E72D297353CC}">
              <c16:uniqueId val="{0000000A-A838-4A6B-AF1B-87F1C2FB6025}"/>
            </c:ext>
          </c:extLst>
        </c:ser>
        <c:ser>
          <c:idx val="11"/>
          <c:order val="11"/>
          <c:tx>
            <c:strRef>
              <c:f>Sheet1!$M$1</c:f>
              <c:strCache>
                <c:ptCount val="1"/>
                <c:pt idx="0">
                  <c:v>1,1 DCA Reductase (DCA)</c:v>
                </c:pt>
              </c:strCache>
            </c:strRef>
          </c:tx>
          <c:spPr>
            <a:solidFill>
              <a:schemeClr val="accent6">
                <a:lumMod val="60000"/>
              </a:schemeClr>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Sheet1!$M$11:$M$12</c:f>
              <c:numCache>
                <c:formatCode>General</c:formatCode>
                <c:ptCount val="2"/>
              </c:numCache>
            </c:numRef>
          </c:val>
          <c:extLst xmlns:c16r2="http://schemas.microsoft.com/office/drawing/2015/06/chart">
            <c:ext xmlns:c16="http://schemas.microsoft.com/office/drawing/2014/chart" uri="{C3380CC4-5D6E-409C-BE32-E72D297353CC}">
              <c16:uniqueId val="{0000000B-A838-4A6B-AF1B-87F1C2FB6025}"/>
            </c:ext>
          </c:extLst>
        </c:ser>
        <c:ser>
          <c:idx val="12"/>
          <c:order val="12"/>
          <c:tx>
            <c:strRef>
              <c:f>Sheet1!$N$1</c:f>
              <c:strCache>
                <c:ptCount val="1"/>
                <c:pt idx="0">
                  <c:v>1,2 DCA Reductase (DCAR)</c:v>
                </c:pt>
              </c:strCache>
            </c:strRef>
          </c:tx>
          <c:spPr>
            <a:solidFill>
              <a:schemeClr val="accent1">
                <a:lumMod val="80000"/>
                <a:lumOff val="20000"/>
              </a:schemeClr>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Sheet1!$N$11:$N$12</c:f>
              <c:numCache>
                <c:formatCode>General</c:formatCode>
                <c:ptCount val="2"/>
              </c:numCache>
            </c:numRef>
          </c:val>
          <c:extLst xmlns:c16r2="http://schemas.microsoft.com/office/drawing/2015/06/chart">
            <c:ext xmlns:c16="http://schemas.microsoft.com/office/drawing/2014/chart" uri="{C3380CC4-5D6E-409C-BE32-E72D297353CC}">
              <c16:uniqueId val="{0000000C-A838-4A6B-AF1B-87F1C2FB6025}"/>
            </c:ext>
          </c:extLst>
        </c:ser>
        <c:dLbls>
          <c:showLegendKey val="0"/>
          <c:showVal val="0"/>
          <c:showCatName val="0"/>
          <c:showSerName val="0"/>
          <c:showPercent val="0"/>
          <c:showBubbleSize val="0"/>
        </c:dLbls>
        <c:gapWidth val="219"/>
        <c:axId val="642655544"/>
        <c:axId val="642655152"/>
      </c:barChart>
      <c:lineChart>
        <c:grouping val="standard"/>
        <c:varyColors val="0"/>
        <c:ser>
          <c:idx val="13"/>
          <c:order val="13"/>
          <c:tx>
            <c:strRef>
              <c:f>Sheet1!$O$1</c:f>
              <c:strCache>
                <c:ptCount val="1"/>
                <c:pt idx="0">
                  <c:v>Tetrachloroethene (PCE)</c:v>
                </c:pt>
              </c:strCache>
            </c:strRef>
          </c:tx>
          <c:spPr>
            <a:ln w="28575" cap="rnd">
              <a:solidFill>
                <a:schemeClr val="accent2">
                  <a:lumMod val="80000"/>
                  <a:lumOff val="20000"/>
                </a:schemeClr>
              </a:solidFill>
              <a:round/>
            </a:ln>
            <a:effectLst/>
          </c:spPr>
          <c:marker>
            <c:symbol val="none"/>
          </c:marker>
          <c:cat>
            <c:strRef>
              <c:f>Sheet1!$A$10:$A$13</c:f>
              <c:strCache>
                <c:ptCount val="4"/>
                <c:pt idx="0">
                  <c:v>RIP-3 6/13/2017</c:v>
                </c:pt>
                <c:pt idx="1">
                  <c:v>RIP-3 6/5/2018 </c:v>
                </c:pt>
                <c:pt idx="2">
                  <c:v>RIP-3 9/11/2018</c:v>
                </c:pt>
                <c:pt idx="3">
                  <c:v>RIP-3  12/11/2018</c:v>
                </c:pt>
              </c:strCache>
            </c:strRef>
          </c:cat>
          <c:val>
            <c:numRef>
              <c:f>Sheet1!$O$10:$O$13</c:f>
              <c:numCache>
                <c:formatCode>General</c:formatCode>
                <c:ptCount val="4"/>
                <c:pt idx="0">
                  <c:v>137000</c:v>
                </c:pt>
                <c:pt idx="1">
                  <c:v>3110</c:v>
                </c:pt>
                <c:pt idx="2">
                  <c:v>1420</c:v>
                </c:pt>
                <c:pt idx="3">
                  <c:v>1800</c:v>
                </c:pt>
              </c:numCache>
            </c:numRef>
          </c:val>
          <c:smooth val="0"/>
          <c:extLst xmlns:c16r2="http://schemas.microsoft.com/office/drawing/2015/06/chart">
            <c:ext xmlns:c16="http://schemas.microsoft.com/office/drawing/2014/chart" uri="{C3380CC4-5D6E-409C-BE32-E72D297353CC}">
              <c16:uniqueId val="{0000000D-A838-4A6B-AF1B-87F1C2FB6025}"/>
            </c:ext>
          </c:extLst>
        </c:ser>
        <c:ser>
          <c:idx val="14"/>
          <c:order val="14"/>
          <c:tx>
            <c:strRef>
              <c:f>Sheet1!$P$1</c:f>
              <c:strCache>
                <c:ptCount val="1"/>
                <c:pt idx="0">
                  <c:v>Trichloroethene (TCE)</c:v>
                </c:pt>
              </c:strCache>
            </c:strRef>
          </c:tx>
          <c:spPr>
            <a:ln w="28575" cap="rnd">
              <a:solidFill>
                <a:schemeClr val="accent3">
                  <a:lumMod val="80000"/>
                  <a:lumOff val="20000"/>
                </a:schemeClr>
              </a:solidFill>
              <a:round/>
            </a:ln>
            <a:effectLst/>
          </c:spPr>
          <c:marker>
            <c:symbol val="none"/>
          </c:marker>
          <c:cat>
            <c:strRef>
              <c:f>Sheet1!$A$10:$A$13</c:f>
              <c:strCache>
                <c:ptCount val="4"/>
                <c:pt idx="0">
                  <c:v>RIP-3 6/13/2017</c:v>
                </c:pt>
                <c:pt idx="1">
                  <c:v>RIP-3 6/5/2018 </c:v>
                </c:pt>
                <c:pt idx="2">
                  <c:v>RIP-3 9/11/2018</c:v>
                </c:pt>
                <c:pt idx="3">
                  <c:v>RIP-3  12/11/2018</c:v>
                </c:pt>
              </c:strCache>
            </c:strRef>
          </c:cat>
          <c:val>
            <c:numRef>
              <c:f>Sheet1!$P$10:$P$13</c:f>
              <c:numCache>
                <c:formatCode>General</c:formatCode>
                <c:ptCount val="4"/>
                <c:pt idx="0">
                  <c:v>166000</c:v>
                </c:pt>
                <c:pt idx="1">
                  <c:v>1360</c:v>
                </c:pt>
                <c:pt idx="2">
                  <c:v>539</c:v>
                </c:pt>
                <c:pt idx="3">
                  <c:v>644</c:v>
                </c:pt>
              </c:numCache>
            </c:numRef>
          </c:val>
          <c:smooth val="0"/>
          <c:extLst xmlns:c16r2="http://schemas.microsoft.com/office/drawing/2015/06/chart">
            <c:ext xmlns:c16="http://schemas.microsoft.com/office/drawing/2014/chart" uri="{C3380CC4-5D6E-409C-BE32-E72D297353CC}">
              <c16:uniqueId val="{0000000E-A838-4A6B-AF1B-87F1C2FB6025}"/>
            </c:ext>
          </c:extLst>
        </c:ser>
        <c:ser>
          <c:idx val="15"/>
          <c:order val="15"/>
          <c:tx>
            <c:strRef>
              <c:f>Sheet1!$Q$1</c:f>
              <c:strCache>
                <c:ptCount val="1"/>
                <c:pt idx="0">
                  <c:v>cis-1,2-Dichloroethene</c:v>
                </c:pt>
              </c:strCache>
            </c:strRef>
          </c:tx>
          <c:spPr>
            <a:ln w="28575" cap="rnd">
              <a:solidFill>
                <a:schemeClr val="accent4">
                  <a:lumMod val="80000"/>
                  <a:lumOff val="20000"/>
                </a:schemeClr>
              </a:solidFill>
              <a:round/>
            </a:ln>
            <a:effectLst/>
          </c:spPr>
          <c:marker>
            <c:symbol val="none"/>
          </c:marker>
          <c:cat>
            <c:strRef>
              <c:f>Sheet1!$A$10:$A$13</c:f>
              <c:strCache>
                <c:ptCount val="4"/>
                <c:pt idx="0">
                  <c:v>RIP-3 6/13/2017</c:v>
                </c:pt>
                <c:pt idx="1">
                  <c:v>RIP-3 6/5/2018 </c:v>
                </c:pt>
                <c:pt idx="2">
                  <c:v>RIP-3 9/11/2018</c:v>
                </c:pt>
                <c:pt idx="3">
                  <c:v>RIP-3  12/11/2018</c:v>
                </c:pt>
              </c:strCache>
            </c:strRef>
          </c:cat>
          <c:val>
            <c:numRef>
              <c:f>Sheet1!$Q$10:$Q$13</c:f>
              <c:numCache>
                <c:formatCode>General</c:formatCode>
                <c:ptCount val="4"/>
                <c:pt idx="0">
                  <c:v>17800</c:v>
                </c:pt>
                <c:pt idx="1">
                  <c:v>3330</c:v>
                </c:pt>
                <c:pt idx="2">
                  <c:v>3170</c:v>
                </c:pt>
                <c:pt idx="3">
                  <c:v>3580</c:v>
                </c:pt>
              </c:numCache>
            </c:numRef>
          </c:val>
          <c:smooth val="0"/>
          <c:extLst xmlns:c16r2="http://schemas.microsoft.com/office/drawing/2015/06/chart">
            <c:ext xmlns:c16="http://schemas.microsoft.com/office/drawing/2014/chart" uri="{C3380CC4-5D6E-409C-BE32-E72D297353CC}">
              <c16:uniqueId val="{0000000F-A838-4A6B-AF1B-87F1C2FB6025}"/>
            </c:ext>
          </c:extLst>
        </c:ser>
        <c:ser>
          <c:idx val="16"/>
          <c:order val="16"/>
          <c:tx>
            <c:strRef>
              <c:f>Sheet1!$R$1</c:f>
              <c:strCache>
                <c:ptCount val="1"/>
                <c:pt idx="0">
                  <c:v>Vinyl chloride</c:v>
                </c:pt>
              </c:strCache>
            </c:strRef>
          </c:tx>
          <c:spPr>
            <a:ln w="28575" cap="rnd">
              <a:solidFill>
                <a:schemeClr val="accent5">
                  <a:lumMod val="80000"/>
                  <a:lumOff val="20000"/>
                </a:schemeClr>
              </a:solidFill>
              <a:round/>
            </a:ln>
            <a:effectLst/>
          </c:spPr>
          <c:marker>
            <c:symbol val="none"/>
          </c:marker>
          <c:cat>
            <c:strRef>
              <c:f>Sheet1!$A$10:$A$13</c:f>
              <c:strCache>
                <c:ptCount val="4"/>
                <c:pt idx="0">
                  <c:v>RIP-3 6/13/2017</c:v>
                </c:pt>
                <c:pt idx="1">
                  <c:v>RIP-3 6/5/2018 </c:v>
                </c:pt>
                <c:pt idx="2">
                  <c:v>RIP-3 9/11/2018</c:v>
                </c:pt>
                <c:pt idx="3">
                  <c:v>RIP-3  12/11/2018</c:v>
                </c:pt>
              </c:strCache>
            </c:strRef>
          </c:cat>
          <c:val>
            <c:numRef>
              <c:f>Sheet1!$R$10:$R$13</c:f>
              <c:numCache>
                <c:formatCode>General</c:formatCode>
                <c:ptCount val="4"/>
                <c:pt idx="0">
                  <c:v>2410</c:v>
                </c:pt>
                <c:pt idx="1">
                  <c:v>432</c:v>
                </c:pt>
                <c:pt idx="2">
                  <c:v>633</c:v>
                </c:pt>
                <c:pt idx="3">
                  <c:v>637</c:v>
                </c:pt>
              </c:numCache>
            </c:numRef>
          </c:val>
          <c:smooth val="0"/>
          <c:extLst xmlns:c16r2="http://schemas.microsoft.com/office/drawing/2015/06/chart">
            <c:ext xmlns:c16="http://schemas.microsoft.com/office/drawing/2014/chart" uri="{C3380CC4-5D6E-409C-BE32-E72D297353CC}">
              <c16:uniqueId val="{00000010-A838-4A6B-AF1B-87F1C2FB6025}"/>
            </c:ext>
          </c:extLst>
        </c:ser>
        <c:dLbls>
          <c:showLegendKey val="0"/>
          <c:showVal val="0"/>
          <c:showCatName val="0"/>
          <c:showSerName val="0"/>
          <c:showPercent val="0"/>
          <c:showBubbleSize val="0"/>
        </c:dLbls>
        <c:marker val="1"/>
        <c:smooth val="0"/>
        <c:axId val="642654368"/>
        <c:axId val="642654760"/>
      </c:lineChart>
      <c:catAx>
        <c:axId val="642655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2655152"/>
        <c:crosses val="autoZero"/>
        <c:auto val="1"/>
        <c:lblAlgn val="ctr"/>
        <c:lblOffset val="100"/>
        <c:noMultiLvlLbl val="0"/>
      </c:catAx>
      <c:valAx>
        <c:axId val="642655152"/>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Groundwater Cells/mL</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00E+0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42655544"/>
        <c:crosses val="autoZero"/>
        <c:crossBetween val="between"/>
      </c:valAx>
      <c:valAx>
        <c:axId val="642654760"/>
        <c:scaling>
          <c:orientation val="minMax"/>
        </c:scaling>
        <c:delete val="0"/>
        <c:axPos val="r"/>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ug/L</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42654368"/>
        <c:crosses val="max"/>
        <c:crossBetween val="between"/>
      </c:valAx>
      <c:catAx>
        <c:axId val="642654368"/>
        <c:scaling>
          <c:orientation val="minMax"/>
        </c:scaling>
        <c:delete val="1"/>
        <c:axPos val="b"/>
        <c:numFmt formatCode="General" sourceLinked="1"/>
        <c:majorTickMark val="out"/>
        <c:minorTickMark val="none"/>
        <c:tickLblPos val="nextTo"/>
        <c:crossAx val="642654760"/>
        <c:crosses val="autoZero"/>
        <c:auto val="1"/>
        <c:lblAlgn val="ctr"/>
        <c:lblOffset val="100"/>
        <c:noMultiLvlLbl val="0"/>
      </c:catAx>
      <c:spPr>
        <a:noFill/>
        <a:ln>
          <a:noFill/>
        </a:ln>
        <a:effectLst/>
      </c:spPr>
    </c:plotArea>
    <c:legend>
      <c:legendPos val="b"/>
      <c:layout>
        <c:manualLayout>
          <c:xMode val="edge"/>
          <c:yMode val="edge"/>
          <c:x val="0"/>
          <c:y val="0.798287998911828"/>
          <c:w val="0.998697424540682"/>
          <c:h val="0.17533837927863999"/>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RIP-9, RIP-10, MW-5</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0856420697333846"/>
          <c:y val="0.15281464816897888"/>
          <c:w val="0.86590026592411873"/>
          <c:h val="0.6130165834823148"/>
        </c:manualLayout>
      </c:layout>
      <c:barChart>
        <c:barDir val="col"/>
        <c:grouping val="clustered"/>
        <c:varyColors val="0"/>
        <c:ser>
          <c:idx val="0"/>
          <c:order val="0"/>
          <c:tx>
            <c:strRef>
              <c:f>Sheet1!$AB$1</c:f>
              <c:strCache>
                <c:ptCount val="1"/>
                <c:pt idx="0">
                  <c:v>Methane </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delete val="1"/>
          </c:dLbls>
          <c:cat>
            <c:strRef>
              <c:f>Sheet1!$AA$2:$AA$15</c:f>
              <c:strCache>
                <c:ptCount val="14"/>
                <c:pt idx="0">
                  <c:v>RIP-9   6/14/2017</c:v>
                </c:pt>
                <c:pt idx="1">
                  <c:v>RIP-9      6/6/2018</c:v>
                </c:pt>
                <c:pt idx="2">
                  <c:v>RIP-9   9/12/2018</c:v>
                </c:pt>
                <c:pt idx="3">
                  <c:v>RIP-9   12/11/2018</c:v>
                </c:pt>
                <c:pt idx="5">
                  <c:v>RIP-10   6/14/2017</c:v>
                </c:pt>
                <c:pt idx="6">
                  <c:v>RIP-10   6/6/2018</c:v>
                </c:pt>
                <c:pt idx="7">
                  <c:v>RIP-10   9/12/2018</c:v>
                </c:pt>
                <c:pt idx="8">
                  <c:v>RIP-10   12/11/2018</c:v>
                </c:pt>
                <c:pt idx="10">
                  <c:v>MW-5   6/14/2017</c:v>
                </c:pt>
                <c:pt idx="11">
                  <c:v>MW-5   6/6/2018</c:v>
                </c:pt>
                <c:pt idx="12">
                  <c:v>MW-5   9/12/2018</c:v>
                </c:pt>
                <c:pt idx="13">
                  <c:v>MW-5  12/11/2018</c:v>
                </c:pt>
              </c:strCache>
            </c:strRef>
          </c:cat>
          <c:val>
            <c:numRef>
              <c:f>Sheet1!$AB$2:$AB$15</c:f>
              <c:numCache>
                <c:formatCode>General</c:formatCode>
                <c:ptCount val="14"/>
                <c:pt idx="0">
                  <c:v>160</c:v>
                </c:pt>
                <c:pt idx="1">
                  <c:v>80</c:v>
                </c:pt>
                <c:pt idx="2">
                  <c:v>80</c:v>
                </c:pt>
                <c:pt idx="3">
                  <c:v>100</c:v>
                </c:pt>
                <c:pt idx="5">
                  <c:v>14</c:v>
                </c:pt>
                <c:pt idx="6">
                  <c:v>110</c:v>
                </c:pt>
                <c:pt idx="7">
                  <c:v>110</c:v>
                </c:pt>
                <c:pt idx="8">
                  <c:v>80</c:v>
                </c:pt>
                <c:pt idx="10">
                  <c:v>720</c:v>
                </c:pt>
                <c:pt idx="11">
                  <c:v>200</c:v>
                </c:pt>
                <c:pt idx="12">
                  <c:v>200</c:v>
                </c:pt>
                <c:pt idx="13">
                  <c:v>220</c:v>
                </c:pt>
              </c:numCache>
            </c:numRef>
          </c:val>
          <c:extLst xmlns:c16r2="http://schemas.microsoft.com/office/drawing/2015/06/chart">
            <c:ext xmlns:c16="http://schemas.microsoft.com/office/drawing/2014/chart" uri="{C3380CC4-5D6E-409C-BE32-E72D297353CC}">
              <c16:uniqueId val="{00000000-AA2D-47D2-8E85-F56B15ED68E2}"/>
            </c:ext>
          </c:extLst>
        </c:ser>
        <c:ser>
          <c:idx val="1"/>
          <c:order val="1"/>
          <c:tx>
            <c:strRef>
              <c:f>Sheet1!$AC$1</c:f>
              <c:strCache>
                <c:ptCount val="1"/>
                <c:pt idx="0">
                  <c:v>Ethane </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delete val="1"/>
          </c:dLbls>
          <c:cat>
            <c:strRef>
              <c:f>Sheet1!$AA$2:$AA$15</c:f>
              <c:strCache>
                <c:ptCount val="14"/>
                <c:pt idx="0">
                  <c:v>RIP-9   6/14/2017</c:v>
                </c:pt>
                <c:pt idx="1">
                  <c:v>RIP-9      6/6/2018</c:v>
                </c:pt>
                <c:pt idx="2">
                  <c:v>RIP-9   9/12/2018</c:v>
                </c:pt>
                <c:pt idx="3">
                  <c:v>RIP-9   12/11/2018</c:v>
                </c:pt>
                <c:pt idx="5">
                  <c:v>RIP-10   6/14/2017</c:v>
                </c:pt>
                <c:pt idx="6">
                  <c:v>RIP-10   6/6/2018</c:v>
                </c:pt>
                <c:pt idx="7">
                  <c:v>RIP-10   9/12/2018</c:v>
                </c:pt>
                <c:pt idx="8">
                  <c:v>RIP-10   12/11/2018</c:v>
                </c:pt>
                <c:pt idx="10">
                  <c:v>MW-5   6/14/2017</c:v>
                </c:pt>
                <c:pt idx="11">
                  <c:v>MW-5   6/6/2018</c:v>
                </c:pt>
                <c:pt idx="12">
                  <c:v>MW-5   9/12/2018</c:v>
                </c:pt>
                <c:pt idx="13">
                  <c:v>MW-5  12/11/2018</c:v>
                </c:pt>
              </c:strCache>
            </c:strRef>
          </c:cat>
          <c:val>
            <c:numRef>
              <c:f>Sheet1!$AC$2:$AC$15</c:f>
              <c:numCache>
                <c:formatCode>General</c:formatCode>
                <c:ptCount val="14"/>
                <c:pt idx="0">
                  <c:v>6.6</c:v>
                </c:pt>
                <c:pt idx="1">
                  <c:v>1</c:v>
                </c:pt>
                <c:pt idx="2">
                  <c:v>1</c:v>
                </c:pt>
                <c:pt idx="3">
                  <c:v>2.2999999999999998</c:v>
                </c:pt>
                <c:pt idx="5">
                  <c:v>0.9</c:v>
                </c:pt>
                <c:pt idx="6">
                  <c:v>75</c:v>
                </c:pt>
                <c:pt idx="7">
                  <c:v>75</c:v>
                </c:pt>
                <c:pt idx="8">
                  <c:v>49</c:v>
                </c:pt>
                <c:pt idx="10">
                  <c:v>1.8</c:v>
                </c:pt>
                <c:pt idx="11">
                  <c:v>2.5</c:v>
                </c:pt>
                <c:pt idx="12">
                  <c:v>2.5</c:v>
                </c:pt>
                <c:pt idx="13">
                  <c:v>2.7</c:v>
                </c:pt>
              </c:numCache>
            </c:numRef>
          </c:val>
          <c:extLst xmlns:c16r2="http://schemas.microsoft.com/office/drawing/2015/06/chart">
            <c:ext xmlns:c16="http://schemas.microsoft.com/office/drawing/2014/chart" uri="{C3380CC4-5D6E-409C-BE32-E72D297353CC}">
              <c16:uniqueId val="{00000001-AA2D-47D2-8E85-F56B15ED68E2}"/>
            </c:ext>
          </c:extLst>
        </c:ser>
        <c:ser>
          <c:idx val="2"/>
          <c:order val="2"/>
          <c:tx>
            <c:strRef>
              <c:f>Sheet1!$AD$1</c:f>
              <c:strCache>
                <c:ptCount val="1"/>
                <c:pt idx="0">
                  <c:v>Ethene </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delete val="1"/>
          </c:dLbls>
          <c:cat>
            <c:strRef>
              <c:f>Sheet1!$AA$2:$AA$15</c:f>
              <c:strCache>
                <c:ptCount val="14"/>
                <c:pt idx="0">
                  <c:v>RIP-9   6/14/2017</c:v>
                </c:pt>
                <c:pt idx="1">
                  <c:v>RIP-9      6/6/2018</c:v>
                </c:pt>
                <c:pt idx="2">
                  <c:v>RIP-9   9/12/2018</c:v>
                </c:pt>
                <c:pt idx="3">
                  <c:v>RIP-9   12/11/2018</c:v>
                </c:pt>
                <c:pt idx="5">
                  <c:v>RIP-10   6/14/2017</c:v>
                </c:pt>
                <c:pt idx="6">
                  <c:v>RIP-10   6/6/2018</c:v>
                </c:pt>
                <c:pt idx="7">
                  <c:v>RIP-10   9/12/2018</c:v>
                </c:pt>
                <c:pt idx="8">
                  <c:v>RIP-10   12/11/2018</c:v>
                </c:pt>
                <c:pt idx="10">
                  <c:v>MW-5   6/14/2017</c:v>
                </c:pt>
                <c:pt idx="11">
                  <c:v>MW-5   6/6/2018</c:v>
                </c:pt>
                <c:pt idx="12">
                  <c:v>MW-5   9/12/2018</c:v>
                </c:pt>
                <c:pt idx="13">
                  <c:v>MW-5  12/11/2018</c:v>
                </c:pt>
              </c:strCache>
            </c:strRef>
          </c:cat>
          <c:val>
            <c:numRef>
              <c:f>Sheet1!$AD$2:$AD$15</c:f>
              <c:numCache>
                <c:formatCode>General</c:formatCode>
                <c:ptCount val="14"/>
                <c:pt idx="0">
                  <c:v>50</c:v>
                </c:pt>
                <c:pt idx="1">
                  <c:v>140</c:v>
                </c:pt>
                <c:pt idx="2">
                  <c:v>140</c:v>
                </c:pt>
                <c:pt idx="3">
                  <c:v>99</c:v>
                </c:pt>
                <c:pt idx="5">
                  <c:v>5.9</c:v>
                </c:pt>
                <c:pt idx="6">
                  <c:v>100</c:v>
                </c:pt>
                <c:pt idx="7">
                  <c:v>100</c:v>
                </c:pt>
                <c:pt idx="8">
                  <c:v>74</c:v>
                </c:pt>
                <c:pt idx="10">
                  <c:v>16</c:v>
                </c:pt>
                <c:pt idx="11">
                  <c:v>8.5</c:v>
                </c:pt>
                <c:pt idx="12">
                  <c:v>8.5</c:v>
                </c:pt>
                <c:pt idx="13">
                  <c:v>14</c:v>
                </c:pt>
              </c:numCache>
            </c:numRef>
          </c:val>
          <c:extLst xmlns:c16r2="http://schemas.microsoft.com/office/drawing/2015/06/chart">
            <c:ext xmlns:c16="http://schemas.microsoft.com/office/drawing/2014/chart" uri="{C3380CC4-5D6E-409C-BE32-E72D297353CC}">
              <c16:uniqueId val="{00000002-AA2D-47D2-8E85-F56B15ED68E2}"/>
            </c:ext>
          </c:extLst>
        </c:ser>
        <c:dLbls>
          <c:dLblPos val="inEnd"/>
          <c:showLegendKey val="0"/>
          <c:showVal val="1"/>
          <c:showCatName val="0"/>
          <c:showSerName val="0"/>
          <c:showPercent val="0"/>
          <c:showBubbleSize val="0"/>
        </c:dLbls>
        <c:gapWidth val="100"/>
        <c:overlap val="-24"/>
        <c:axId val="433387632"/>
        <c:axId val="433388024"/>
      </c:barChart>
      <c:catAx>
        <c:axId val="43338763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33388024"/>
        <c:crossesAt val="0.1"/>
        <c:auto val="1"/>
        <c:lblAlgn val="ctr"/>
        <c:lblOffset val="100"/>
        <c:noMultiLvlLbl val="0"/>
      </c:catAx>
      <c:valAx>
        <c:axId val="433388024"/>
        <c:scaling>
          <c:logBase val="10"/>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sz="1200"/>
                  <a:t>Results in ug/L</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33387632"/>
        <c:crosses val="autoZero"/>
        <c:crossBetween val="between"/>
      </c:valAx>
      <c:spPr>
        <a:noFill/>
        <a:ln>
          <a:noFill/>
        </a:ln>
        <a:effectLst/>
      </c:spPr>
    </c:plotArea>
    <c:legend>
      <c:legendPos val="b"/>
      <c:layout>
        <c:manualLayout>
          <c:xMode val="edge"/>
          <c:yMode val="edge"/>
          <c:x val="0.35850692897057396"/>
          <c:y val="4.5898481439820026E-2"/>
          <c:w val="0.31793203162742623"/>
          <c:h val="6.184760165012359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smtClean="0"/>
              <a:t>RIP-1: EVO1</a:t>
            </a:r>
            <a:endParaRPr lang="en-US" sz="1600" b="1"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Dehaloococcoides (DHC)</c:v>
                </c:pt>
              </c:strCache>
            </c:strRef>
          </c:tx>
          <c:spPr>
            <a:solidFill>
              <a:schemeClr val="accent1"/>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Sheet1!$B$2:$B$5</c:f>
              <c:numCache>
                <c:formatCode>General</c:formatCode>
                <c:ptCount val="4"/>
                <c:pt idx="3">
                  <c:v>8.1</c:v>
                </c:pt>
              </c:numCache>
            </c:numRef>
          </c:val>
          <c:extLst xmlns:c16r2="http://schemas.microsoft.com/office/drawing/2015/06/chart">
            <c:ext xmlns:c16="http://schemas.microsoft.com/office/drawing/2014/chart" uri="{C3380CC4-5D6E-409C-BE32-E72D297353CC}">
              <c16:uniqueId val="{00000000-78E0-43C4-89BE-0448112DA87A}"/>
            </c:ext>
          </c:extLst>
        </c:ser>
        <c:ser>
          <c:idx val="1"/>
          <c:order val="1"/>
          <c:tx>
            <c:strRef>
              <c:f>Sheet1!$C$1</c:f>
              <c:strCache>
                <c:ptCount val="1"/>
                <c:pt idx="0">
                  <c:v>tceA Reductase (TCE)</c:v>
                </c:pt>
              </c:strCache>
            </c:strRef>
          </c:tx>
          <c:spPr>
            <a:solidFill>
              <a:schemeClr val="accent2"/>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Sheet1!$C$3:$C$4</c:f>
              <c:numCache>
                <c:formatCode>General</c:formatCode>
                <c:ptCount val="2"/>
              </c:numCache>
            </c:numRef>
          </c:val>
          <c:extLst xmlns:c16r2="http://schemas.microsoft.com/office/drawing/2015/06/chart">
            <c:ext xmlns:c16="http://schemas.microsoft.com/office/drawing/2014/chart" uri="{C3380CC4-5D6E-409C-BE32-E72D297353CC}">
              <c16:uniqueId val="{00000001-78E0-43C4-89BE-0448112DA87A}"/>
            </c:ext>
          </c:extLst>
        </c:ser>
        <c:ser>
          <c:idx val="2"/>
          <c:order val="2"/>
          <c:tx>
            <c:strRef>
              <c:f>Sheet1!$D$1</c:f>
              <c:strCache>
                <c:ptCount val="1"/>
                <c:pt idx="0">
                  <c:v>BAV1 Vinyl Chloride Reductase (BVC)</c:v>
                </c:pt>
              </c:strCache>
            </c:strRef>
          </c:tx>
          <c:spPr>
            <a:solidFill>
              <a:schemeClr val="accent3"/>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Sheet1!$D$3:$D$4</c:f>
              <c:numCache>
                <c:formatCode>General</c:formatCode>
                <c:ptCount val="2"/>
              </c:numCache>
            </c:numRef>
          </c:val>
          <c:extLst xmlns:c16r2="http://schemas.microsoft.com/office/drawing/2015/06/chart">
            <c:ext xmlns:c16="http://schemas.microsoft.com/office/drawing/2014/chart" uri="{C3380CC4-5D6E-409C-BE32-E72D297353CC}">
              <c16:uniqueId val="{00000002-78E0-43C4-89BE-0448112DA87A}"/>
            </c:ext>
          </c:extLst>
        </c:ser>
        <c:ser>
          <c:idx val="3"/>
          <c:order val="3"/>
          <c:tx>
            <c:strRef>
              <c:f>Sheet1!$E$1</c:f>
              <c:strCache>
                <c:ptCount val="1"/>
                <c:pt idx="0">
                  <c:v>Vinyl Chloride Reductase (VCR)</c:v>
                </c:pt>
              </c:strCache>
            </c:strRef>
          </c:tx>
          <c:spPr>
            <a:solidFill>
              <a:schemeClr val="accent4"/>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Sheet1!$E$2:$E$5</c:f>
              <c:numCache>
                <c:formatCode>General</c:formatCode>
                <c:ptCount val="4"/>
                <c:pt idx="3">
                  <c:v>13.4</c:v>
                </c:pt>
              </c:numCache>
            </c:numRef>
          </c:val>
          <c:extLst xmlns:c16r2="http://schemas.microsoft.com/office/drawing/2015/06/chart">
            <c:ext xmlns:c16="http://schemas.microsoft.com/office/drawing/2014/chart" uri="{C3380CC4-5D6E-409C-BE32-E72D297353CC}">
              <c16:uniqueId val="{00000003-78E0-43C4-89BE-0448112DA87A}"/>
            </c:ext>
          </c:extLst>
        </c:ser>
        <c:ser>
          <c:idx val="4"/>
          <c:order val="4"/>
          <c:tx>
            <c:strRef>
              <c:f>Sheet1!$F$1</c:f>
              <c:strCache>
                <c:ptCount val="1"/>
                <c:pt idx="0">
                  <c:v>Dehalobacter spp. (DHBt)</c:v>
                </c:pt>
              </c:strCache>
            </c:strRef>
          </c:tx>
          <c:spPr>
            <a:solidFill>
              <a:schemeClr val="accent5"/>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Sheet1!$F$2:$F$5</c:f>
              <c:numCache>
                <c:formatCode>General</c:formatCode>
                <c:ptCount val="4"/>
                <c:pt idx="1">
                  <c:v>422000</c:v>
                </c:pt>
                <c:pt idx="2">
                  <c:v>514000</c:v>
                </c:pt>
                <c:pt idx="3">
                  <c:v>368000</c:v>
                </c:pt>
              </c:numCache>
            </c:numRef>
          </c:val>
          <c:extLst xmlns:c16r2="http://schemas.microsoft.com/office/drawing/2015/06/chart">
            <c:ext xmlns:c16="http://schemas.microsoft.com/office/drawing/2014/chart" uri="{C3380CC4-5D6E-409C-BE32-E72D297353CC}">
              <c16:uniqueId val="{00000004-78E0-43C4-89BE-0448112DA87A}"/>
            </c:ext>
          </c:extLst>
        </c:ser>
        <c:ser>
          <c:idx val="5"/>
          <c:order val="5"/>
          <c:tx>
            <c:strRef>
              <c:f>Sheet1!$G$1</c:f>
              <c:strCache>
                <c:ptCount val="1"/>
                <c:pt idx="0">
                  <c:v>Dehalobacter DCM (DCM)</c:v>
                </c:pt>
              </c:strCache>
            </c:strRef>
          </c:tx>
          <c:spPr>
            <a:solidFill>
              <a:schemeClr val="accent6"/>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Sheet1!$G$2:$G$5</c:f>
              <c:numCache>
                <c:formatCode>General</c:formatCode>
                <c:ptCount val="4"/>
                <c:pt idx="1">
                  <c:v>1300</c:v>
                </c:pt>
                <c:pt idx="2">
                  <c:v>892</c:v>
                </c:pt>
              </c:numCache>
            </c:numRef>
          </c:val>
          <c:extLst xmlns:c16r2="http://schemas.microsoft.com/office/drawing/2015/06/chart">
            <c:ext xmlns:c16="http://schemas.microsoft.com/office/drawing/2014/chart" uri="{C3380CC4-5D6E-409C-BE32-E72D297353CC}">
              <c16:uniqueId val="{00000005-78E0-43C4-89BE-0448112DA87A}"/>
            </c:ext>
          </c:extLst>
        </c:ser>
        <c:ser>
          <c:idx val="6"/>
          <c:order val="6"/>
          <c:tx>
            <c:strRef>
              <c:f>Sheet1!$H$1</c:f>
              <c:strCache>
                <c:ptCount val="1"/>
                <c:pt idx="0">
                  <c:v>Dehalogenimonas spp. (DHG)</c:v>
                </c:pt>
              </c:strCache>
            </c:strRef>
          </c:tx>
          <c:spPr>
            <a:solidFill>
              <a:schemeClr val="accent1">
                <a:lumMod val="60000"/>
              </a:schemeClr>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Sheet1!$H$3:$H$4</c:f>
              <c:numCache>
                <c:formatCode>General</c:formatCode>
                <c:ptCount val="2"/>
                <c:pt idx="1">
                  <c:v>80500</c:v>
                </c:pt>
              </c:numCache>
            </c:numRef>
          </c:val>
          <c:extLst xmlns:c16r2="http://schemas.microsoft.com/office/drawing/2015/06/chart">
            <c:ext xmlns:c16="http://schemas.microsoft.com/office/drawing/2014/chart" uri="{C3380CC4-5D6E-409C-BE32-E72D297353CC}">
              <c16:uniqueId val="{00000006-78E0-43C4-89BE-0448112DA87A}"/>
            </c:ext>
          </c:extLst>
        </c:ser>
        <c:ser>
          <c:idx val="7"/>
          <c:order val="7"/>
          <c:tx>
            <c:strRef>
              <c:f>Sheet1!$I$1</c:f>
              <c:strCache>
                <c:ptCount val="1"/>
                <c:pt idx="0">
                  <c:v>Desulfitobacterium spp. (DSB)</c:v>
                </c:pt>
              </c:strCache>
            </c:strRef>
          </c:tx>
          <c:spPr>
            <a:solidFill>
              <a:schemeClr val="accent2">
                <a:lumMod val="60000"/>
              </a:schemeClr>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Sheet1!$I$2:$I$5</c:f>
              <c:numCache>
                <c:formatCode>General</c:formatCode>
                <c:ptCount val="4"/>
                <c:pt idx="1">
                  <c:v>907000</c:v>
                </c:pt>
                <c:pt idx="2">
                  <c:v>854000</c:v>
                </c:pt>
                <c:pt idx="3">
                  <c:v>691000</c:v>
                </c:pt>
              </c:numCache>
            </c:numRef>
          </c:val>
          <c:extLst xmlns:c16r2="http://schemas.microsoft.com/office/drawing/2015/06/chart">
            <c:ext xmlns:c16="http://schemas.microsoft.com/office/drawing/2014/chart" uri="{C3380CC4-5D6E-409C-BE32-E72D297353CC}">
              <c16:uniqueId val="{00000007-78E0-43C4-89BE-0448112DA87A}"/>
            </c:ext>
          </c:extLst>
        </c:ser>
        <c:ser>
          <c:idx val="8"/>
          <c:order val="8"/>
          <c:tx>
            <c:strRef>
              <c:f>Sheet1!$J$1</c:f>
              <c:strCache>
                <c:ptCount val="1"/>
                <c:pt idx="0">
                  <c:v>Dehalobium chlorocoercia (DECO)</c:v>
                </c:pt>
              </c:strCache>
            </c:strRef>
          </c:tx>
          <c:spPr>
            <a:solidFill>
              <a:schemeClr val="accent3">
                <a:lumMod val="60000"/>
              </a:schemeClr>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Sheet1!$J$2:$J$5</c:f>
              <c:numCache>
                <c:formatCode>General</c:formatCode>
                <c:ptCount val="4"/>
                <c:pt idx="1">
                  <c:v>21400</c:v>
                </c:pt>
                <c:pt idx="2">
                  <c:v>47400</c:v>
                </c:pt>
                <c:pt idx="3">
                  <c:v>13700</c:v>
                </c:pt>
              </c:numCache>
            </c:numRef>
          </c:val>
          <c:extLst xmlns:c16r2="http://schemas.microsoft.com/office/drawing/2015/06/chart">
            <c:ext xmlns:c16="http://schemas.microsoft.com/office/drawing/2014/chart" uri="{C3380CC4-5D6E-409C-BE32-E72D297353CC}">
              <c16:uniqueId val="{00000008-78E0-43C4-89BE-0448112DA87A}"/>
            </c:ext>
          </c:extLst>
        </c:ser>
        <c:ser>
          <c:idx val="9"/>
          <c:order val="9"/>
          <c:tx>
            <c:strRef>
              <c:f>Sheet1!$K$1</c:f>
              <c:strCache>
                <c:ptCount val="1"/>
                <c:pt idx="0">
                  <c:v>Desulfuromonas spp. (DSM)</c:v>
                </c:pt>
              </c:strCache>
            </c:strRef>
          </c:tx>
          <c:spPr>
            <a:solidFill>
              <a:schemeClr val="accent4">
                <a:lumMod val="60000"/>
              </a:schemeClr>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Sheet1!$K$3:$K$4</c:f>
              <c:numCache>
                <c:formatCode>General</c:formatCode>
                <c:ptCount val="2"/>
              </c:numCache>
            </c:numRef>
          </c:val>
          <c:extLst xmlns:c16r2="http://schemas.microsoft.com/office/drawing/2015/06/chart">
            <c:ext xmlns:c16="http://schemas.microsoft.com/office/drawing/2014/chart" uri="{C3380CC4-5D6E-409C-BE32-E72D297353CC}">
              <c16:uniqueId val="{00000009-78E0-43C4-89BE-0448112DA87A}"/>
            </c:ext>
          </c:extLst>
        </c:ser>
        <c:ser>
          <c:idx val="10"/>
          <c:order val="10"/>
          <c:tx>
            <c:strRef>
              <c:f>Sheet1!$L$1</c:f>
              <c:strCache>
                <c:ptCount val="1"/>
                <c:pt idx="0">
                  <c:v>Chloroform Reductase (CFR)</c:v>
                </c:pt>
              </c:strCache>
            </c:strRef>
          </c:tx>
          <c:spPr>
            <a:solidFill>
              <a:schemeClr val="accent5">
                <a:lumMod val="60000"/>
              </a:schemeClr>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Sheet1!$L$2:$L$5</c:f>
              <c:numCache>
                <c:formatCode>General</c:formatCode>
                <c:ptCount val="4"/>
                <c:pt idx="1">
                  <c:v>358</c:v>
                </c:pt>
                <c:pt idx="3">
                  <c:v>105</c:v>
                </c:pt>
              </c:numCache>
            </c:numRef>
          </c:val>
          <c:extLst xmlns:c16r2="http://schemas.microsoft.com/office/drawing/2015/06/chart">
            <c:ext xmlns:c16="http://schemas.microsoft.com/office/drawing/2014/chart" uri="{C3380CC4-5D6E-409C-BE32-E72D297353CC}">
              <c16:uniqueId val="{0000000A-78E0-43C4-89BE-0448112DA87A}"/>
            </c:ext>
          </c:extLst>
        </c:ser>
        <c:ser>
          <c:idx val="11"/>
          <c:order val="11"/>
          <c:tx>
            <c:strRef>
              <c:f>Sheet1!$M$1</c:f>
              <c:strCache>
                <c:ptCount val="1"/>
                <c:pt idx="0">
                  <c:v>1,1 DCA Reductase (DCA)</c:v>
                </c:pt>
              </c:strCache>
            </c:strRef>
          </c:tx>
          <c:spPr>
            <a:solidFill>
              <a:schemeClr val="accent6">
                <a:lumMod val="60000"/>
              </a:schemeClr>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Sheet1!$M$3:$M$4</c:f>
              <c:numCache>
                <c:formatCode>General</c:formatCode>
                <c:ptCount val="2"/>
              </c:numCache>
            </c:numRef>
          </c:val>
          <c:extLst xmlns:c16r2="http://schemas.microsoft.com/office/drawing/2015/06/chart">
            <c:ext xmlns:c16="http://schemas.microsoft.com/office/drawing/2014/chart" uri="{C3380CC4-5D6E-409C-BE32-E72D297353CC}">
              <c16:uniqueId val="{0000000B-78E0-43C4-89BE-0448112DA87A}"/>
            </c:ext>
          </c:extLst>
        </c:ser>
        <c:ser>
          <c:idx val="12"/>
          <c:order val="12"/>
          <c:tx>
            <c:strRef>
              <c:f>Sheet1!$N$1</c:f>
              <c:strCache>
                <c:ptCount val="1"/>
                <c:pt idx="0">
                  <c:v>1,2 DCA Reductase (DCAR)</c:v>
                </c:pt>
              </c:strCache>
            </c:strRef>
          </c:tx>
          <c:spPr>
            <a:solidFill>
              <a:schemeClr val="accent1">
                <a:lumMod val="80000"/>
                <a:lumOff val="20000"/>
              </a:schemeClr>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Sheet1!$N$3:$N$4</c:f>
              <c:numCache>
                <c:formatCode>General</c:formatCode>
                <c:ptCount val="2"/>
              </c:numCache>
            </c:numRef>
          </c:val>
          <c:extLst xmlns:c16r2="http://schemas.microsoft.com/office/drawing/2015/06/chart">
            <c:ext xmlns:c16="http://schemas.microsoft.com/office/drawing/2014/chart" uri="{C3380CC4-5D6E-409C-BE32-E72D297353CC}">
              <c16:uniqueId val="{0000000C-78E0-43C4-89BE-0448112DA87A}"/>
            </c:ext>
          </c:extLst>
        </c:ser>
        <c:dLbls>
          <c:showLegendKey val="0"/>
          <c:showVal val="0"/>
          <c:showCatName val="0"/>
          <c:showSerName val="0"/>
          <c:showPercent val="0"/>
          <c:showBubbleSize val="0"/>
        </c:dLbls>
        <c:gapWidth val="219"/>
        <c:axId val="361833936"/>
        <c:axId val="361834328"/>
      </c:barChart>
      <c:lineChart>
        <c:grouping val="standard"/>
        <c:varyColors val="0"/>
        <c:ser>
          <c:idx val="13"/>
          <c:order val="13"/>
          <c:tx>
            <c:strRef>
              <c:f>Sheet1!$O$1</c:f>
              <c:strCache>
                <c:ptCount val="1"/>
                <c:pt idx="0">
                  <c:v>Tetrachloroethene (PCE)</c:v>
                </c:pt>
              </c:strCache>
            </c:strRef>
          </c:tx>
          <c:spPr>
            <a:ln w="28575" cap="rnd">
              <a:solidFill>
                <a:schemeClr val="accent2">
                  <a:lumMod val="80000"/>
                  <a:lumOff val="20000"/>
                </a:schemeClr>
              </a:solidFill>
              <a:round/>
            </a:ln>
            <a:effectLst/>
          </c:spPr>
          <c:marker>
            <c:symbol val="none"/>
          </c:marker>
          <c:cat>
            <c:strRef>
              <c:f>Sheet1!$A$2:$A$5</c:f>
              <c:strCache>
                <c:ptCount val="4"/>
                <c:pt idx="0">
                  <c:v>RIP-1 6/13/2017</c:v>
                </c:pt>
                <c:pt idx="1">
                  <c:v>RIP-1  6/4/2018 </c:v>
                </c:pt>
                <c:pt idx="2">
                  <c:v>RIP-1  9/10/2018</c:v>
                </c:pt>
                <c:pt idx="3">
                  <c:v>RIP-1  12/11/2018</c:v>
                </c:pt>
              </c:strCache>
            </c:strRef>
          </c:cat>
          <c:val>
            <c:numRef>
              <c:f>Sheet1!$O$2:$O$5</c:f>
              <c:numCache>
                <c:formatCode>General</c:formatCode>
                <c:ptCount val="4"/>
                <c:pt idx="0">
                  <c:v>130000</c:v>
                </c:pt>
                <c:pt idx="1">
                  <c:v>22700</c:v>
                </c:pt>
                <c:pt idx="2">
                  <c:v>21900</c:v>
                </c:pt>
                <c:pt idx="3">
                  <c:v>22500</c:v>
                </c:pt>
              </c:numCache>
            </c:numRef>
          </c:val>
          <c:smooth val="0"/>
          <c:extLst xmlns:c16r2="http://schemas.microsoft.com/office/drawing/2015/06/chart">
            <c:ext xmlns:c16="http://schemas.microsoft.com/office/drawing/2014/chart" uri="{C3380CC4-5D6E-409C-BE32-E72D297353CC}">
              <c16:uniqueId val="{0000000D-78E0-43C4-89BE-0448112DA87A}"/>
            </c:ext>
          </c:extLst>
        </c:ser>
        <c:ser>
          <c:idx val="14"/>
          <c:order val="14"/>
          <c:tx>
            <c:strRef>
              <c:f>Sheet1!$P$1</c:f>
              <c:strCache>
                <c:ptCount val="1"/>
                <c:pt idx="0">
                  <c:v>Trichloroethene (TCE)</c:v>
                </c:pt>
              </c:strCache>
            </c:strRef>
          </c:tx>
          <c:spPr>
            <a:ln w="28575" cap="rnd">
              <a:solidFill>
                <a:schemeClr val="accent3">
                  <a:lumMod val="80000"/>
                  <a:lumOff val="20000"/>
                </a:schemeClr>
              </a:solidFill>
              <a:round/>
            </a:ln>
            <a:effectLst/>
          </c:spPr>
          <c:marker>
            <c:symbol val="none"/>
          </c:marker>
          <c:cat>
            <c:strRef>
              <c:f>Sheet1!$A$2:$A$5</c:f>
              <c:strCache>
                <c:ptCount val="4"/>
                <c:pt idx="0">
                  <c:v>RIP-1 6/13/2017</c:v>
                </c:pt>
                <c:pt idx="1">
                  <c:v>RIP-1  6/4/2018 </c:v>
                </c:pt>
                <c:pt idx="2">
                  <c:v>RIP-1  9/10/2018</c:v>
                </c:pt>
                <c:pt idx="3">
                  <c:v>RIP-1  12/11/2018</c:v>
                </c:pt>
              </c:strCache>
            </c:strRef>
          </c:cat>
          <c:val>
            <c:numRef>
              <c:f>Sheet1!$P$2:$P$5</c:f>
              <c:numCache>
                <c:formatCode>General</c:formatCode>
                <c:ptCount val="4"/>
                <c:pt idx="0">
                  <c:v>139000</c:v>
                </c:pt>
                <c:pt idx="1">
                  <c:v>18800</c:v>
                </c:pt>
                <c:pt idx="2">
                  <c:v>17500</c:v>
                </c:pt>
                <c:pt idx="3">
                  <c:v>14400</c:v>
                </c:pt>
              </c:numCache>
            </c:numRef>
          </c:val>
          <c:smooth val="0"/>
          <c:extLst xmlns:c16r2="http://schemas.microsoft.com/office/drawing/2015/06/chart">
            <c:ext xmlns:c16="http://schemas.microsoft.com/office/drawing/2014/chart" uri="{C3380CC4-5D6E-409C-BE32-E72D297353CC}">
              <c16:uniqueId val="{0000000E-78E0-43C4-89BE-0448112DA87A}"/>
            </c:ext>
          </c:extLst>
        </c:ser>
        <c:ser>
          <c:idx val="15"/>
          <c:order val="15"/>
          <c:tx>
            <c:strRef>
              <c:f>Sheet1!$Q$1</c:f>
              <c:strCache>
                <c:ptCount val="1"/>
                <c:pt idx="0">
                  <c:v>cis-1,2-Dichloroethene</c:v>
                </c:pt>
              </c:strCache>
            </c:strRef>
          </c:tx>
          <c:spPr>
            <a:ln w="28575" cap="rnd">
              <a:solidFill>
                <a:schemeClr val="accent4">
                  <a:lumMod val="80000"/>
                  <a:lumOff val="20000"/>
                </a:schemeClr>
              </a:solidFill>
              <a:round/>
            </a:ln>
            <a:effectLst/>
          </c:spPr>
          <c:marker>
            <c:symbol val="none"/>
          </c:marker>
          <c:cat>
            <c:strRef>
              <c:f>Sheet1!$A$2:$A$5</c:f>
              <c:strCache>
                <c:ptCount val="4"/>
                <c:pt idx="0">
                  <c:v>RIP-1 6/13/2017</c:v>
                </c:pt>
                <c:pt idx="1">
                  <c:v>RIP-1  6/4/2018 </c:v>
                </c:pt>
                <c:pt idx="2">
                  <c:v>RIP-1  9/10/2018</c:v>
                </c:pt>
                <c:pt idx="3">
                  <c:v>RIP-1  12/11/2018</c:v>
                </c:pt>
              </c:strCache>
            </c:strRef>
          </c:cat>
          <c:val>
            <c:numRef>
              <c:f>Sheet1!$Q$2:$Q$5</c:f>
              <c:numCache>
                <c:formatCode>General</c:formatCode>
                <c:ptCount val="4"/>
                <c:pt idx="0">
                  <c:v>29400</c:v>
                </c:pt>
                <c:pt idx="1">
                  <c:v>7010</c:v>
                </c:pt>
                <c:pt idx="2">
                  <c:v>29500</c:v>
                </c:pt>
                <c:pt idx="3">
                  <c:v>47200</c:v>
                </c:pt>
              </c:numCache>
            </c:numRef>
          </c:val>
          <c:smooth val="0"/>
          <c:extLst xmlns:c16r2="http://schemas.microsoft.com/office/drawing/2015/06/chart">
            <c:ext xmlns:c16="http://schemas.microsoft.com/office/drawing/2014/chart" uri="{C3380CC4-5D6E-409C-BE32-E72D297353CC}">
              <c16:uniqueId val="{0000000F-78E0-43C4-89BE-0448112DA87A}"/>
            </c:ext>
          </c:extLst>
        </c:ser>
        <c:ser>
          <c:idx val="16"/>
          <c:order val="16"/>
          <c:tx>
            <c:strRef>
              <c:f>Sheet1!$R$1</c:f>
              <c:strCache>
                <c:ptCount val="1"/>
                <c:pt idx="0">
                  <c:v>Vinyl chloride</c:v>
                </c:pt>
              </c:strCache>
            </c:strRef>
          </c:tx>
          <c:spPr>
            <a:ln w="28575" cap="rnd">
              <a:solidFill>
                <a:schemeClr val="accent5">
                  <a:lumMod val="80000"/>
                  <a:lumOff val="20000"/>
                </a:schemeClr>
              </a:solidFill>
              <a:round/>
            </a:ln>
            <a:effectLst/>
          </c:spPr>
          <c:marker>
            <c:symbol val="none"/>
          </c:marker>
          <c:cat>
            <c:strRef>
              <c:f>Sheet1!$A$2:$A$5</c:f>
              <c:strCache>
                <c:ptCount val="4"/>
                <c:pt idx="0">
                  <c:v>RIP-1 6/13/2017</c:v>
                </c:pt>
                <c:pt idx="1">
                  <c:v>RIP-1  6/4/2018 </c:v>
                </c:pt>
                <c:pt idx="2">
                  <c:v>RIP-1  9/10/2018</c:v>
                </c:pt>
                <c:pt idx="3">
                  <c:v>RIP-1  12/11/2018</c:v>
                </c:pt>
              </c:strCache>
            </c:strRef>
          </c:cat>
          <c:val>
            <c:numRef>
              <c:f>Sheet1!$R$2:$R$5</c:f>
              <c:numCache>
                <c:formatCode>General</c:formatCode>
                <c:ptCount val="4"/>
                <c:pt idx="0">
                  <c:v>693</c:v>
                </c:pt>
                <c:pt idx="1">
                  <c:v>74.599999999999994</c:v>
                </c:pt>
                <c:pt idx="2">
                  <c:v>557</c:v>
                </c:pt>
                <c:pt idx="3">
                  <c:v>305</c:v>
                </c:pt>
              </c:numCache>
            </c:numRef>
          </c:val>
          <c:smooth val="0"/>
          <c:extLst xmlns:c16r2="http://schemas.microsoft.com/office/drawing/2015/06/chart">
            <c:ext xmlns:c16="http://schemas.microsoft.com/office/drawing/2014/chart" uri="{C3380CC4-5D6E-409C-BE32-E72D297353CC}">
              <c16:uniqueId val="{00000010-78E0-43C4-89BE-0448112DA87A}"/>
            </c:ext>
          </c:extLst>
        </c:ser>
        <c:dLbls>
          <c:showLegendKey val="0"/>
          <c:showVal val="0"/>
          <c:showCatName val="0"/>
          <c:showSerName val="0"/>
          <c:showPercent val="0"/>
          <c:showBubbleSize val="0"/>
        </c:dLbls>
        <c:marker val="1"/>
        <c:smooth val="0"/>
        <c:axId val="361835112"/>
        <c:axId val="361834720"/>
      </c:lineChart>
      <c:catAx>
        <c:axId val="36183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61834328"/>
        <c:crosses val="autoZero"/>
        <c:auto val="1"/>
        <c:lblAlgn val="ctr"/>
        <c:lblOffset val="100"/>
        <c:noMultiLvlLbl val="0"/>
      </c:catAx>
      <c:valAx>
        <c:axId val="361834328"/>
        <c:scaling>
          <c:logBase val="10"/>
          <c:orientation val="minMax"/>
          <c:max val="1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Groundwater Cells/mL</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00E+0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61833936"/>
        <c:crossesAt val="1"/>
        <c:crossBetween val="between"/>
      </c:valAx>
      <c:valAx>
        <c:axId val="361834720"/>
        <c:scaling>
          <c:orientation val="minMax"/>
        </c:scaling>
        <c:delete val="0"/>
        <c:axPos val="r"/>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ug/L</a:t>
                </a:r>
              </a:p>
            </c:rich>
          </c:tx>
          <c:layout/>
          <c:overlay val="0"/>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61835112"/>
        <c:crosses val="max"/>
        <c:crossBetween val="between"/>
      </c:valAx>
      <c:catAx>
        <c:axId val="361835112"/>
        <c:scaling>
          <c:orientation val="minMax"/>
        </c:scaling>
        <c:delete val="1"/>
        <c:axPos val="b"/>
        <c:numFmt formatCode="General" sourceLinked="1"/>
        <c:majorTickMark val="out"/>
        <c:minorTickMark val="none"/>
        <c:tickLblPos val="nextTo"/>
        <c:crossAx val="361834720"/>
        <c:crosses val="autoZero"/>
        <c:auto val="1"/>
        <c:lblAlgn val="ctr"/>
        <c:lblOffset val="100"/>
        <c:noMultiLvlLbl val="0"/>
      </c:catAx>
      <c:spPr>
        <a:noFill/>
        <a:ln>
          <a:noFill/>
        </a:ln>
        <a:effectLst/>
      </c:spPr>
    </c:plotArea>
    <c:legend>
      <c:legendPos val="b"/>
      <c:layout>
        <c:manualLayout>
          <c:xMode val="edge"/>
          <c:yMode val="edge"/>
          <c:x val="1.45751324290631E-4"/>
          <c:y val="0.78740422790963305"/>
          <c:w val="0.99866674857830895"/>
          <c:h val="0.19747494012314201"/>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smtClean="0"/>
              <a:t>RIP-1: EVO1</a:t>
            </a:r>
            <a:endParaRPr lang="en-US" sz="1600" b="1"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Dehaloococcoides (DHC)</c:v>
                </c:pt>
              </c:strCache>
            </c:strRef>
          </c:tx>
          <c:spPr>
            <a:solidFill>
              <a:schemeClr val="accent1"/>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Sheet1!$B$2:$B$5</c:f>
              <c:numCache>
                <c:formatCode>General</c:formatCode>
                <c:ptCount val="4"/>
                <c:pt idx="3">
                  <c:v>8.1</c:v>
                </c:pt>
              </c:numCache>
            </c:numRef>
          </c:val>
          <c:extLst xmlns:c16r2="http://schemas.microsoft.com/office/drawing/2015/06/chart">
            <c:ext xmlns:c16="http://schemas.microsoft.com/office/drawing/2014/chart" uri="{C3380CC4-5D6E-409C-BE32-E72D297353CC}">
              <c16:uniqueId val="{00000000-78E0-43C4-89BE-0448112DA87A}"/>
            </c:ext>
          </c:extLst>
        </c:ser>
        <c:ser>
          <c:idx val="1"/>
          <c:order val="1"/>
          <c:tx>
            <c:strRef>
              <c:f>Sheet1!$C$1</c:f>
              <c:strCache>
                <c:ptCount val="1"/>
                <c:pt idx="0">
                  <c:v>tceA Reductase (TCE)</c:v>
                </c:pt>
              </c:strCache>
            </c:strRef>
          </c:tx>
          <c:spPr>
            <a:solidFill>
              <a:schemeClr val="accent2"/>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Sheet1!$C$3:$C$4</c:f>
              <c:numCache>
                <c:formatCode>General</c:formatCode>
                <c:ptCount val="2"/>
              </c:numCache>
            </c:numRef>
          </c:val>
          <c:extLst xmlns:c16r2="http://schemas.microsoft.com/office/drawing/2015/06/chart">
            <c:ext xmlns:c16="http://schemas.microsoft.com/office/drawing/2014/chart" uri="{C3380CC4-5D6E-409C-BE32-E72D297353CC}">
              <c16:uniqueId val="{00000001-78E0-43C4-89BE-0448112DA87A}"/>
            </c:ext>
          </c:extLst>
        </c:ser>
        <c:ser>
          <c:idx val="2"/>
          <c:order val="2"/>
          <c:tx>
            <c:strRef>
              <c:f>Sheet1!$D$1</c:f>
              <c:strCache>
                <c:ptCount val="1"/>
                <c:pt idx="0">
                  <c:v>BAV1 Vinyl Chloride Reductase (BVC)</c:v>
                </c:pt>
              </c:strCache>
            </c:strRef>
          </c:tx>
          <c:spPr>
            <a:solidFill>
              <a:schemeClr val="accent3"/>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Sheet1!$D$3:$D$4</c:f>
              <c:numCache>
                <c:formatCode>General</c:formatCode>
                <c:ptCount val="2"/>
              </c:numCache>
            </c:numRef>
          </c:val>
          <c:extLst xmlns:c16r2="http://schemas.microsoft.com/office/drawing/2015/06/chart">
            <c:ext xmlns:c16="http://schemas.microsoft.com/office/drawing/2014/chart" uri="{C3380CC4-5D6E-409C-BE32-E72D297353CC}">
              <c16:uniqueId val="{00000002-78E0-43C4-89BE-0448112DA87A}"/>
            </c:ext>
          </c:extLst>
        </c:ser>
        <c:ser>
          <c:idx val="3"/>
          <c:order val="3"/>
          <c:tx>
            <c:strRef>
              <c:f>Sheet1!$E$1</c:f>
              <c:strCache>
                <c:ptCount val="1"/>
                <c:pt idx="0">
                  <c:v>Vinyl Chloride Reductase (VCR)</c:v>
                </c:pt>
              </c:strCache>
            </c:strRef>
          </c:tx>
          <c:spPr>
            <a:solidFill>
              <a:schemeClr val="accent4"/>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Sheet1!$E$2:$E$5</c:f>
              <c:numCache>
                <c:formatCode>General</c:formatCode>
                <c:ptCount val="4"/>
                <c:pt idx="3">
                  <c:v>13.4</c:v>
                </c:pt>
              </c:numCache>
            </c:numRef>
          </c:val>
          <c:extLst xmlns:c16r2="http://schemas.microsoft.com/office/drawing/2015/06/chart">
            <c:ext xmlns:c16="http://schemas.microsoft.com/office/drawing/2014/chart" uri="{C3380CC4-5D6E-409C-BE32-E72D297353CC}">
              <c16:uniqueId val="{00000003-78E0-43C4-89BE-0448112DA87A}"/>
            </c:ext>
          </c:extLst>
        </c:ser>
        <c:ser>
          <c:idx val="4"/>
          <c:order val="4"/>
          <c:tx>
            <c:strRef>
              <c:f>Sheet1!$F$1</c:f>
              <c:strCache>
                <c:ptCount val="1"/>
                <c:pt idx="0">
                  <c:v>Dehalobacter spp. (DHBt)</c:v>
                </c:pt>
              </c:strCache>
            </c:strRef>
          </c:tx>
          <c:spPr>
            <a:solidFill>
              <a:schemeClr val="accent5"/>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Sheet1!$F$2:$F$5</c:f>
              <c:numCache>
                <c:formatCode>General</c:formatCode>
                <c:ptCount val="4"/>
                <c:pt idx="1">
                  <c:v>422000</c:v>
                </c:pt>
                <c:pt idx="2">
                  <c:v>514000</c:v>
                </c:pt>
                <c:pt idx="3">
                  <c:v>368000</c:v>
                </c:pt>
              </c:numCache>
            </c:numRef>
          </c:val>
          <c:extLst xmlns:c16r2="http://schemas.microsoft.com/office/drawing/2015/06/chart">
            <c:ext xmlns:c16="http://schemas.microsoft.com/office/drawing/2014/chart" uri="{C3380CC4-5D6E-409C-BE32-E72D297353CC}">
              <c16:uniqueId val="{00000004-78E0-43C4-89BE-0448112DA87A}"/>
            </c:ext>
          </c:extLst>
        </c:ser>
        <c:ser>
          <c:idx val="5"/>
          <c:order val="5"/>
          <c:tx>
            <c:strRef>
              <c:f>Sheet1!$G$1</c:f>
              <c:strCache>
                <c:ptCount val="1"/>
                <c:pt idx="0">
                  <c:v>Dehalobacter DCM (DCM)</c:v>
                </c:pt>
              </c:strCache>
            </c:strRef>
          </c:tx>
          <c:spPr>
            <a:solidFill>
              <a:schemeClr val="accent6"/>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Sheet1!$G$2:$G$5</c:f>
              <c:numCache>
                <c:formatCode>General</c:formatCode>
                <c:ptCount val="4"/>
                <c:pt idx="1">
                  <c:v>1300</c:v>
                </c:pt>
                <c:pt idx="2">
                  <c:v>892</c:v>
                </c:pt>
              </c:numCache>
            </c:numRef>
          </c:val>
          <c:extLst xmlns:c16r2="http://schemas.microsoft.com/office/drawing/2015/06/chart">
            <c:ext xmlns:c16="http://schemas.microsoft.com/office/drawing/2014/chart" uri="{C3380CC4-5D6E-409C-BE32-E72D297353CC}">
              <c16:uniqueId val="{00000005-78E0-43C4-89BE-0448112DA87A}"/>
            </c:ext>
          </c:extLst>
        </c:ser>
        <c:ser>
          <c:idx val="6"/>
          <c:order val="6"/>
          <c:tx>
            <c:strRef>
              <c:f>Sheet1!$H$1</c:f>
              <c:strCache>
                <c:ptCount val="1"/>
                <c:pt idx="0">
                  <c:v>Dehalogenimonas spp. (DHG)</c:v>
                </c:pt>
              </c:strCache>
            </c:strRef>
          </c:tx>
          <c:spPr>
            <a:solidFill>
              <a:schemeClr val="accent1">
                <a:lumMod val="60000"/>
              </a:schemeClr>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Sheet1!$H$3:$H$4</c:f>
              <c:numCache>
                <c:formatCode>General</c:formatCode>
                <c:ptCount val="2"/>
                <c:pt idx="1">
                  <c:v>80500</c:v>
                </c:pt>
              </c:numCache>
            </c:numRef>
          </c:val>
          <c:extLst xmlns:c16r2="http://schemas.microsoft.com/office/drawing/2015/06/chart">
            <c:ext xmlns:c16="http://schemas.microsoft.com/office/drawing/2014/chart" uri="{C3380CC4-5D6E-409C-BE32-E72D297353CC}">
              <c16:uniqueId val="{00000006-78E0-43C4-89BE-0448112DA87A}"/>
            </c:ext>
          </c:extLst>
        </c:ser>
        <c:ser>
          <c:idx val="7"/>
          <c:order val="7"/>
          <c:tx>
            <c:strRef>
              <c:f>Sheet1!$I$1</c:f>
              <c:strCache>
                <c:ptCount val="1"/>
                <c:pt idx="0">
                  <c:v>Desulfitobacterium spp. (DSB)</c:v>
                </c:pt>
              </c:strCache>
            </c:strRef>
          </c:tx>
          <c:spPr>
            <a:solidFill>
              <a:schemeClr val="accent2">
                <a:lumMod val="60000"/>
              </a:schemeClr>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Sheet1!$I$2:$I$5</c:f>
              <c:numCache>
                <c:formatCode>General</c:formatCode>
                <c:ptCount val="4"/>
                <c:pt idx="1">
                  <c:v>907000</c:v>
                </c:pt>
                <c:pt idx="2">
                  <c:v>854000</c:v>
                </c:pt>
                <c:pt idx="3">
                  <c:v>691000</c:v>
                </c:pt>
              </c:numCache>
            </c:numRef>
          </c:val>
          <c:extLst xmlns:c16r2="http://schemas.microsoft.com/office/drawing/2015/06/chart">
            <c:ext xmlns:c16="http://schemas.microsoft.com/office/drawing/2014/chart" uri="{C3380CC4-5D6E-409C-BE32-E72D297353CC}">
              <c16:uniqueId val="{00000007-78E0-43C4-89BE-0448112DA87A}"/>
            </c:ext>
          </c:extLst>
        </c:ser>
        <c:ser>
          <c:idx val="8"/>
          <c:order val="8"/>
          <c:tx>
            <c:strRef>
              <c:f>Sheet1!$J$1</c:f>
              <c:strCache>
                <c:ptCount val="1"/>
                <c:pt idx="0">
                  <c:v>Dehalobium chlorocoercia (DECO)</c:v>
                </c:pt>
              </c:strCache>
            </c:strRef>
          </c:tx>
          <c:spPr>
            <a:solidFill>
              <a:schemeClr val="accent3">
                <a:lumMod val="60000"/>
              </a:schemeClr>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Sheet1!$J$2:$J$5</c:f>
              <c:numCache>
                <c:formatCode>General</c:formatCode>
                <c:ptCount val="4"/>
                <c:pt idx="1">
                  <c:v>21400</c:v>
                </c:pt>
                <c:pt idx="2">
                  <c:v>47400</c:v>
                </c:pt>
                <c:pt idx="3">
                  <c:v>13700</c:v>
                </c:pt>
              </c:numCache>
            </c:numRef>
          </c:val>
          <c:extLst xmlns:c16r2="http://schemas.microsoft.com/office/drawing/2015/06/chart">
            <c:ext xmlns:c16="http://schemas.microsoft.com/office/drawing/2014/chart" uri="{C3380CC4-5D6E-409C-BE32-E72D297353CC}">
              <c16:uniqueId val="{00000008-78E0-43C4-89BE-0448112DA87A}"/>
            </c:ext>
          </c:extLst>
        </c:ser>
        <c:ser>
          <c:idx val="9"/>
          <c:order val="9"/>
          <c:tx>
            <c:strRef>
              <c:f>Sheet1!$K$1</c:f>
              <c:strCache>
                <c:ptCount val="1"/>
                <c:pt idx="0">
                  <c:v>Desulfuromonas spp. (DSM)</c:v>
                </c:pt>
              </c:strCache>
            </c:strRef>
          </c:tx>
          <c:spPr>
            <a:solidFill>
              <a:schemeClr val="accent4">
                <a:lumMod val="60000"/>
              </a:schemeClr>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Sheet1!$K$3:$K$4</c:f>
              <c:numCache>
                <c:formatCode>General</c:formatCode>
                <c:ptCount val="2"/>
              </c:numCache>
            </c:numRef>
          </c:val>
          <c:extLst xmlns:c16r2="http://schemas.microsoft.com/office/drawing/2015/06/chart">
            <c:ext xmlns:c16="http://schemas.microsoft.com/office/drawing/2014/chart" uri="{C3380CC4-5D6E-409C-BE32-E72D297353CC}">
              <c16:uniqueId val="{00000009-78E0-43C4-89BE-0448112DA87A}"/>
            </c:ext>
          </c:extLst>
        </c:ser>
        <c:ser>
          <c:idx val="10"/>
          <c:order val="10"/>
          <c:tx>
            <c:strRef>
              <c:f>Sheet1!$L$1</c:f>
              <c:strCache>
                <c:ptCount val="1"/>
                <c:pt idx="0">
                  <c:v>Chloroform Reductase (CFR)</c:v>
                </c:pt>
              </c:strCache>
            </c:strRef>
          </c:tx>
          <c:spPr>
            <a:solidFill>
              <a:schemeClr val="accent5">
                <a:lumMod val="60000"/>
              </a:schemeClr>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Sheet1!$L$2:$L$5</c:f>
              <c:numCache>
                <c:formatCode>General</c:formatCode>
                <c:ptCount val="4"/>
                <c:pt idx="1">
                  <c:v>358</c:v>
                </c:pt>
                <c:pt idx="3">
                  <c:v>105</c:v>
                </c:pt>
              </c:numCache>
            </c:numRef>
          </c:val>
          <c:extLst xmlns:c16r2="http://schemas.microsoft.com/office/drawing/2015/06/chart">
            <c:ext xmlns:c16="http://schemas.microsoft.com/office/drawing/2014/chart" uri="{C3380CC4-5D6E-409C-BE32-E72D297353CC}">
              <c16:uniqueId val="{0000000A-78E0-43C4-89BE-0448112DA87A}"/>
            </c:ext>
          </c:extLst>
        </c:ser>
        <c:ser>
          <c:idx val="11"/>
          <c:order val="11"/>
          <c:tx>
            <c:strRef>
              <c:f>Sheet1!$M$1</c:f>
              <c:strCache>
                <c:ptCount val="1"/>
                <c:pt idx="0">
                  <c:v>1,1 DCA Reductase (DCA)</c:v>
                </c:pt>
              </c:strCache>
            </c:strRef>
          </c:tx>
          <c:spPr>
            <a:solidFill>
              <a:schemeClr val="accent6">
                <a:lumMod val="60000"/>
              </a:schemeClr>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Sheet1!$M$3:$M$4</c:f>
              <c:numCache>
                <c:formatCode>General</c:formatCode>
                <c:ptCount val="2"/>
              </c:numCache>
            </c:numRef>
          </c:val>
          <c:extLst xmlns:c16r2="http://schemas.microsoft.com/office/drawing/2015/06/chart">
            <c:ext xmlns:c16="http://schemas.microsoft.com/office/drawing/2014/chart" uri="{C3380CC4-5D6E-409C-BE32-E72D297353CC}">
              <c16:uniqueId val="{0000000B-78E0-43C4-89BE-0448112DA87A}"/>
            </c:ext>
          </c:extLst>
        </c:ser>
        <c:ser>
          <c:idx val="12"/>
          <c:order val="12"/>
          <c:tx>
            <c:strRef>
              <c:f>Sheet1!$N$1</c:f>
              <c:strCache>
                <c:ptCount val="1"/>
                <c:pt idx="0">
                  <c:v>1,2 DCA Reductase (DCAR)</c:v>
                </c:pt>
              </c:strCache>
            </c:strRef>
          </c:tx>
          <c:spPr>
            <a:solidFill>
              <a:schemeClr val="accent1">
                <a:lumMod val="80000"/>
                <a:lumOff val="20000"/>
              </a:schemeClr>
            </a:solidFill>
            <a:ln>
              <a:noFill/>
            </a:ln>
            <a:effectLst/>
          </c:spPr>
          <c:invertIfNegative val="0"/>
          <c:cat>
            <c:strRef>
              <c:f>Sheet1!$A$2:$A$5</c:f>
              <c:strCache>
                <c:ptCount val="4"/>
                <c:pt idx="0">
                  <c:v>RIP-1 6/13/2017</c:v>
                </c:pt>
                <c:pt idx="1">
                  <c:v>RIP-1  6/4/2018 </c:v>
                </c:pt>
                <c:pt idx="2">
                  <c:v>RIP-1  9/10/2018</c:v>
                </c:pt>
                <c:pt idx="3">
                  <c:v>RIP-1  12/11/2018</c:v>
                </c:pt>
              </c:strCache>
            </c:strRef>
          </c:cat>
          <c:val>
            <c:numRef>
              <c:f>Sheet1!$N$3:$N$4</c:f>
              <c:numCache>
                <c:formatCode>General</c:formatCode>
                <c:ptCount val="2"/>
              </c:numCache>
            </c:numRef>
          </c:val>
          <c:extLst xmlns:c16r2="http://schemas.microsoft.com/office/drawing/2015/06/chart">
            <c:ext xmlns:c16="http://schemas.microsoft.com/office/drawing/2014/chart" uri="{C3380CC4-5D6E-409C-BE32-E72D297353CC}">
              <c16:uniqueId val="{0000000C-78E0-43C4-89BE-0448112DA87A}"/>
            </c:ext>
          </c:extLst>
        </c:ser>
        <c:dLbls>
          <c:showLegendKey val="0"/>
          <c:showVal val="0"/>
          <c:showCatName val="0"/>
          <c:showSerName val="0"/>
          <c:showPercent val="0"/>
          <c:showBubbleSize val="0"/>
        </c:dLbls>
        <c:gapWidth val="219"/>
        <c:axId val="361835896"/>
        <c:axId val="361836288"/>
      </c:barChart>
      <c:lineChart>
        <c:grouping val="standard"/>
        <c:varyColors val="0"/>
        <c:ser>
          <c:idx val="13"/>
          <c:order val="13"/>
          <c:tx>
            <c:strRef>
              <c:f>Sheet1!$O$1</c:f>
              <c:strCache>
                <c:ptCount val="1"/>
                <c:pt idx="0">
                  <c:v>Tetrachloroethene (PCE)</c:v>
                </c:pt>
              </c:strCache>
            </c:strRef>
          </c:tx>
          <c:spPr>
            <a:ln w="28575" cap="rnd">
              <a:solidFill>
                <a:schemeClr val="accent2">
                  <a:lumMod val="80000"/>
                  <a:lumOff val="20000"/>
                </a:schemeClr>
              </a:solidFill>
              <a:round/>
            </a:ln>
            <a:effectLst/>
          </c:spPr>
          <c:marker>
            <c:symbol val="none"/>
          </c:marker>
          <c:cat>
            <c:strRef>
              <c:f>Sheet1!$A$2:$A$5</c:f>
              <c:strCache>
                <c:ptCount val="4"/>
                <c:pt idx="0">
                  <c:v>RIP-1 6/13/2017</c:v>
                </c:pt>
                <c:pt idx="1">
                  <c:v>RIP-1  6/4/2018 </c:v>
                </c:pt>
                <c:pt idx="2">
                  <c:v>RIP-1  9/10/2018</c:v>
                </c:pt>
                <c:pt idx="3">
                  <c:v>RIP-1  12/11/2018</c:v>
                </c:pt>
              </c:strCache>
            </c:strRef>
          </c:cat>
          <c:val>
            <c:numRef>
              <c:f>Sheet1!$O$2:$O$5</c:f>
              <c:numCache>
                <c:formatCode>General</c:formatCode>
                <c:ptCount val="4"/>
                <c:pt idx="0">
                  <c:v>130000</c:v>
                </c:pt>
                <c:pt idx="1">
                  <c:v>22700</c:v>
                </c:pt>
                <c:pt idx="2">
                  <c:v>21900</c:v>
                </c:pt>
                <c:pt idx="3">
                  <c:v>22500</c:v>
                </c:pt>
              </c:numCache>
            </c:numRef>
          </c:val>
          <c:smooth val="0"/>
          <c:extLst xmlns:c16r2="http://schemas.microsoft.com/office/drawing/2015/06/chart">
            <c:ext xmlns:c16="http://schemas.microsoft.com/office/drawing/2014/chart" uri="{C3380CC4-5D6E-409C-BE32-E72D297353CC}">
              <c16:uniqueId val="{0000000D-78E0-43C4-89BE-0448112DA87A}"/>
            </c:ext>
          </c:extLst>
        </c:ser>
        <c:ser>
          <c:idx val="14"/>
          <c:order val="14"/>
          <c:tx>
            <c:strRef>
              <c:f>Sheet1!$P$1</c:f>
              <c:strCache>
                <c:ptCount val="1"/>
                <c:pt idx="0">
                  <c:v>Trichloroethene (TCE)</c:v>
                </c:pt>
              </c:strCache>
            </c:strRef>
          </c:tx>
          <c:spPr>
            <a:ln w="28575" cap="rnd">
              <a:solidFill>
                <a:schemeClr val="accent3">
                  <a:lumMod val="80000"/>
                  <a:lumOff val="20000"/>
                </a:schemeClr>
              </a:solidFill>
              <a:round/>
            </a:ln>
            <a:effectLst/>
          </c:spPr>
          <c:marker>
            <c:symbol val="none"/>
          </c:marker>
          <c:cat>
            <c:strRef>
              <c:f>Sheet1!$A$2:$A$5</c:f>
              <c:strCache>
                <c:ptCount val="4"/>
                <c:pt idx="0">
                  <c:v>RIP-1 6/13/2017</c:v>
                </c:pt>
                <c:pt idx="1">
                  <c:v>RIP-1  6/4/2018 </c:v>
                </c:pt>
                <c:pt idx="2">
                  <c:v>RIP-1  9/10/2018</c:v>
                </c:pt>
                <c:pt idx="3">
                  <c:v>RIP-1  12/11/2018</c:v>
                </c:pt>
              </c:strCache>
            </c:strRef>
          </c:cat>
          <c:val>
            <c:numRef>
              <c:f>Sheet1!$P$2:$P$5</c:f>
              <c:numCache>
                <c:formatCode>General</c:formatCode>
                <c:ptCount val="4"/>
                <c:pt idx="0">
                  <c:v>139000</c:v>
                </c:pt>
                <c:pt idx="1">
                  <c:v>18800</c:v>
                </c:pt>
                <c:pt idx="2">
                  <c:v>17500</c:v>
                </c:pt>
                <c:pt idx="3">
                  <c:v>14400</c:v>
                </c:pt>
              </c:numCache>
            </c:numRef>
          </c:val>
          <c:smooth val="0"/>
          <c:extLst xmlns:c16r2="http://schemas.microsoft.com/office/drawing/2015/06/chart">
            <c:ext xmlns:c16="http://schemas.microsoft.com/office/drawing/2014/chart" uri="{C3380CC4-5D6E-409C-BE32-E72D297353CC}">
              <c16:uniqueId val="{0000000E-78E0-43C4-89BE-0448112DA87A}"/>
            </c:ext>
          </c:extLst>
        </c:ser>
        <c:ser>
          <c:idx val="15"/>
          <c:order val="15"/>
          <c:tx>
            <c:strRef>
              <c:f>Sheet1!$Q$1</c:f>
              <c:strCache>
                <c:ptCount val="1"/>
                <c:pt idx="0">
                  <c:v>cis-1,2-Dichloroethene</c:v>
                </c:pt>
              </c:strCache>
            </c:strRef>
          </c:tx>
          <c:spPr>
            <a:ln w="28575" cap="rnd">
              <a:solidFill>
                <a:schemeClr val="accent4">
                  <a:lumMod val="80000"/>
                  <a:lumOff val="20000"/>
                </a:schemeClr>
              </a:solidFill>
              <a:round/>
            </a:ln>
            <a:effectLst/>
          </c:spPr>
          <c:marker>
            <c:symbol val="none"/>
          </c:marker>
          <c:cat>
            <c:strRef>
              <c:f>Sheet1!$A$2:$A$5</c:f>
              <c:strCache>
                <c:ptCount val="4"/>
                <c:pt idx="0">
                  <c:v>RIP-1 6/13/2017</c:v>
                </c:pt>
                <c:pt idx="1">
                  <c:v>RIP-1  6/4/2018 </c:v>
                </c:pt>
                <c:pt idx="2">
                  <c:v>RIP-1  9/10/2018</c:v>
                </c:pt>
                <c:pt idx="3">
                  <c:v>RIP-1  12/11/2018</c:v>
                </c:pt>
              </c:strCache>
            </c:strRef>
          </c:cat>
          <c:val>
            <c:numRef>
              <c:f>Sheet1!$Q$2:$Q$5</c:f>
              <c:numCache>
                <c:formatCode>General</c:formatCode>
                <c:ptCount val="4"/>
                <c:pt idx="0">
                  <c:v>29400</c:v>
                </c:pt>
                <c:pt idx="1">
                  <c:v>7010</c:v>
                </c:pt>
                <c:pt idx="2">
                  <c:v>29500</c:v>
                </c:pt>
                <c:pt idx="3">
                  <c:v>47200</c:v>
                </c:pt>
              </c:numCache>
            </c:numRef>
          </c:val>
          <c:smooth val="0"/>
          <c:extLst xmlns:c16r2="http://schemas.microsoft.com/office/drawing/2015/06/chart">
            <c:ext xmlns:c16="http://schemas.microsoft.com/office/drawing/2014/chart" uri="{C3380CC4-5D6E-409C-BE32-E72D297353CC}">
              <c16:uniqueId val="{0000000F-78E0-43C4-89BE-0448112DA87A}"/>
            </c:ext>
          </c:extLst>
        </c:ser>
        <c:ser>
          <c:idx val="16"/>
          <c:order val="16"/>
          <c:tx>
            <c:strRef>
              <c:f>Sheet1!$R$1</c:f>
              <c:strCache>
                <c:ptCount val="1"/>
                <c:pt idx="0">
                  <c:v>Vinyl chloride</c:v>
                </c:pt>
              </c:strCache>
            </c:strRef>
          </c:tx>
          <c:spPr>
            <a:ln w="28575" cap="rnd">
              <a:solidFill>
                <a:schemeClr val="accent5">
                  <a:lumMod val="80000"/>
                  <a:lumOff val="20000"/>
                </a:schemeClr>
              </a:solidFill>
              <a:round/>
            </a:ln>
            <a:effectLst/>
          </c:spPr>
          <c:marker>
            <c:symbol val="none"/>
          </c:marker>
          <c:cat>
            <c:strRef>
              <c:f>Sheet1!$A$2:$A$5</c:f>
              <c:strCache>
                <c:ptCount val="4"/>
                <c:pt idx="0">
                  <c:v>RIP-1 6/13/2017</c:v>
                </c:pt>
                <c:pt idx="1">
                  <c:v>RIP-1  6/4/2018 </c:v>
                </c:pt>
                <c:pt idx="2">
                  <c:v>RIP-1  9/10/2018</c:v>
                </c:pt>
                <c:pt idx="3">
                  <c:v>RIP-1  12/11/2018</c:v>
                </c:pt>
              </c:strCache>
            </c:strRef>
          </c:cat>
          <c:val>
            <c:numRef>
              <c:f>Sheet1!$R$2:$R$5</c:f>
              <c:numCache>
                <c:formatCode>General</c:formatCode>
                <c:ptCount val="4"/>
                <c:pt idx="0">
                  <c:v>693</c:v>
                </c:pt>
                <c:pt idx="1">
                  <c:v>74.599999999999994</c:v>
                </c:pt>
                <c:pt idx="2">
                  <c:v>557</c:v>
                </c:pt>
                <c:pt idx="3">
                  <c:v>305</c:v>
                </c:pt>
              </c:numCache>
            </c:numRef>
          </c:val>
          <c:smooth val="0"/>
          <c:extLst xmlns:c16r2="http://schemas.microsoft.com/office/drawing/2015/06/chart">
            <c:ext xmlns:c16="http://schemas.microsoft.com/office/drawing/2014/chart" uri="{C3380CC4-5D6E-409C-BE32-E72D297353CC}">
              <c16:uniqueId val="{00000010-78E0-43C4-89BE-0448112DA87A}"/>
            </c:ext>
          </c:extLst>
        </c:ser>
        <c:dLbls>
          <c:showLegendKey val="0"/>
          <c:showVal val="0"/>
          <c:showCatName val="0"/>
          <c:showSerName val="0"/>
          <c:showPercent val="0"/>
          <c:showBubbleSize val="0"/>
        </c:dLbls>
        <c:marker val="1"/>
        <c:smooth val="0"/>
        <c:axId val="429848576"/>
        <c:axId val="429848184"/>
      </c:lineChart>
      <c:catAx>
        <c:axId val="361835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61836288"/>
        <c:crosses val="autoZero"/>
        <c:auto val="1"/>
        <c:lblAlgn val="ctr"/>
        <c:lblOffset val="100"/>
        <c:noMultiLvlLbl val="0"/>
      </c:catAx>
      <c:valAx>
        <c:axId val="361836288"/>
        <c:scaling>
          <c:logBase val="10"/>
          <c:orientation val="minMax"/>
          <c:max val="1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Groundwater Cells/mL</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00E+0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61835896"/>
        <c:crossesAt val="1"/>
        <c:crossBetween val="between"/>
      </c:valAx>
      <c:valAx>
        <c:axId val="429848184"/>
        <c:scaling>
          <c:orientation val="minMax"/>
        </c:scaling>
        <c:delete val="0"/>
        <c:axPos val="r"/>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ug/L</a:t>
                </a:r>
              </a:p>
            </c:rich>
          </c:tx>
          <c:layout/>
          <c:overlay val="0"/>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29848576"/>
        <c:crosses val="max"/>
        <c:crossBetween val="between"/>
      </c:valAx>
      <c:catAx>
        <c:axId val="429848576"/>
        <c:scaling>
          <c:orientation val="minMax"/>
        </c:scaling>
        <c:delete val="1"/>
        <c:axPos val="b"/>
        <c:numFmt formatCode="General" sourceLinked="1"/>
        <c:majorTickMark val="out"/>
        <c:minorTickMark val="none"/>
        <c:tickLblPos val="nextTo"/>
        <c:crossAx val="429848184"/>
        <c:crosses val="autoZero"/>
        <c:auto val="1"/>
        <c:lblAlgn val="ctr"/>
        <c:lblOffset val="100"/>
        <c:noMultiLvlLbl val="0"/>
      </c:catAx>
      <c:spPr>
        <a:noFill/>
        <a:ln>
          <a:noFill/>
        </a:ln>
        <a:effectLst/>
      </c:spPr>
    </c:plotArea>
    <c:legend>
      <c:legendPos val="b"/>
      <c:layout>
        <c:manualLayout>
          <c:xMode val="edge"/>
          <c:yMode val="edge"/>
          <c:x val="1.45751324290631E-4"/>
          <c:y val="0.78740422790963305"/>
          <c:w val="0.99866674857830895"/>
          <c:h val="0.19747494012314201"/>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smtClean="0"/>
              <a:t>RIP-2: EVO1</a:t>
            </a:r>
            <a:endParaRPr lang="en-US" sz="1600" b="1"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Dehaloococcoides (DHC)</c:v>
                </c:pt>
              </c:strCache>
            </c:strRef>
          </c:tx>
          <c:spPr>
            <a:solidFill>
              <a:schemeClr val="accent1"/>
            </a:solidFill>
            <a:ln>
              <a:noFill/>
            </a:ln>
            <a:effectLst/>
          </c:spPr>
          <c:invertIfNegative val="0"/>
          <c:cat>
            <c:strRef>
              <c:f>Sheet1!$A$6:$A$9</c:f>
              <c:strCache>
                <c:ptCount val="4"/>
                <c:pt idx="0">
                  <c:v>RIP-2 6/13/2017</c:v>
                </c:pt>
                <c:pt idx="1">
                  <c:v>RIP-2  6/4/2018 </c:v>
                </c:pt>
                <c:pt idx="2">
                  <c:v>RIP-2  9/10/2018</c:v>
                </c:pt>
                <c:pt idx="3">
                  <c:v>RIP-2  12/11/2018</c:v>
                </c:pt>
              </c:strCache>
            </c:strRef>
          </c:cat>
          <c:val>
            <c:numRef>
              <c:f>Sheet1!$B$6:$B$9</c:f>
              <c:numCache>
                <c:formatCode>General</c:formatCode>
                <c:ptCount val="4"/>
                <c:pt idx="1">
                  <c:v>2.6</c:v>
                </c:pt>
                <c:pt idx="2">
                  <c:v>26.9</c:v>
                </c:pt>
              </c:numCache>
            </c:numRef>
          </c:val>
          <c:extLst xmlns:c16r2="http://schemas.microsoft.com/office/drawing/2015/06/chart">
            <c:ext xmlns:c16="http://schemas.microsoft.com/office/drawing/2014/chart" uri="{C3380CC4-5D6E-409C-BE32-E72D297353CC}">
              <c16:uniqueId val="{00000000-711E-45C0-B9D8-421EC47954C7}"/>
            </c:ext>
          </c:extLst>
        </c:ser>
        <c:ser>
          <c:idx val="1"/>
          <c:order val="1"/>
          <c:tx>
            <c:strRef>
              <c:f>Sheet1!$C$1</c:f>
              <c:strCache>
                <c:ptCount val="1"/>
                <c:pt idx="0">
                  <c:v>tceA Reductase (TCE)</c:v>
                </c:pt>
              </c:strCache>
            </c:strRef>
          </c:tx>
          <c:spPr>
            <a:solidFill>
              <a:schemeClr val="accent2"/>
            </a:solidFill>
            <a:ln>
              <a:noFill/>
            </a:ln>
            <a:effectLst/>
          </c:spPr>
          <c:invertIfNegative val="0"/>
          <c:cat>
            <c:strRef>
              <c:f>Sheet1!$A$6:$A$9</c:f>
              <c:strCache>
                <c:ptCount val="4"/>
                <c:pt idx="0">
                  <c:v>RIP-2 6/13/2017</c:v>
                </c:pt>
                <c:pt idx="1">
                  <c:v>RIP-2  6/4/2018 </c:v>
                </c:pt>
                <c:pt idx="2">
                  <c:v>RIP-2  9/10/2018</c:v>
                </c:pt>
                <c:pt idx="3">
                  <c:v>RIP-2  12/11/2018</c:v>
                </c:pt>
              </c:strCache>
            </c:strRef>
          </c:cat>
          <c:val>
            <c:numRef>
              <c:f>Sheet1!$C$6:$C$9</c:f>
              <c:numCache>
                <c:formatCode>General</c:formatCode>
                <c:ptCount val="4"/>
              </c:numCache>
            </c:numRef>
          </c:val>
          <c:extLst xmlns:c16r2="http://schemas.microsoft.com/office/drawing/2015/06/chart">
            <c:ext xmlns:c16="http://schemas.microsoft.com/office/drawing/2014/chart" uri="{C3380CC4-5D6E-409C-BE32-E72D297353CC}">
              <c16:uniqueId val="{00000001-711E-45C0-B9D8-421EC47954C7}"/>
            </c:ext>
          </c:extLst>
        </c:ser>
        <c:ser>
          <c:idx val="2"/>
          <c:order val="2"/>
          <c:tx>
            <c:strRef>
              <c:f>Sheet1!$D$1</c:f>
              <c:strCache>
                <c:ptCount val="1"/>
                <c:pt idx="0">
                  <c:v>BAV1 Vinyl Chloride Reductase (BVC)</c:v>
                </c:pt>
              </c:strCache>
            </c:strRef>
          </c:tx>
          <c:spPr>
            <a:solidFill>
              <a:schemeClr val="accent3"/>
            </a:solidFill>
            <a:ln>
              <a:noFill/>
            </a:ln>
            <a:effectLst/>
          </c:spPr>
          <c:invertIfNegative val="0"/>
          <c:cat>
            <c:strRef>
              <c:f>Sheet1!$A$6:$A$9</c:f>
              <c:strCache>
                <c:ptCount val="4"/>
                <c:pt idx="0">
                  <c:v>RIP-2 6/13/2017</c:v>
                </c:pt>
                <c:pt idx="1">
                  <c:v>RIP-2  6/4/2018 </c:v>
                </c:pt>
                <c:pt idx="2">
                  <c:v>RIP-2  9/10/2018</c:v>
                </c:pt>
                <c:pt idx="3">
                  <c:v>RIP-2  12/11/2018</c:v>
                </c:pt>
              </c:strCache>
            </c:strRef>
          </c:cat>
          <c:val>
            <c:numRef>
              <c:f>Sheet1!$D$6:$D$9</c:f>
              <c:numCache>
                <c:formatCode>General</c:formatCode>
                <c:ptCount val="4"/>
                <c:pt idx="1">
                  <c:v>1.1000000000000001</c:v>
                </c:pt>
                <c:pt idx="2">
                  <c:v>3.7</c:v>
                </c:pt>
              </c:numCache>
            </c:numRef>
          </c:val>
          <c:extLst xmlns:c16r2="http://schemas.microsoft.com/office/drawing/2015/06/chart">
            <c:ext xmlns:c16="http://schemas.microsoft.com/office/drawing/2014/chart" uri="{C3380CC4-5D6E-409C-BE32-E72D297353CC}">
              <c16:uniqueId val="{00000002-711E-45C0-B9D8-421EC47954C7}"/>
            </c:ext>
          </c:extLst>
        </c:ser>
        <c:ser>
          <c:idx val="3"/>
          <c:order val="3"/>
          <c:tx>
            <c:strRef>
              <c:f>Sheet1!$E$1</c:f>
              <c:strCache>
                <c:ptCount val="1"/>
                <c:pt idx="0">
                  <c:v>Vinyl Chloride Reductase (VCR)</c:v>
                </c:pt>
              </c:strCache>
            </c:strRef>
          </c:tx>
          <c:spPr>
            <a:solidFill>
              <a:schemeClr val="accent4"/>
            </a:solidFill>
            <a:ln>
              <a:noFill/>
            </a:ln>
            <a:effectLst/>
          </c:spPr>
          <c:invertIfNegative val="0"/>
          <c:cat>
            <c:strRef>
              <c:f>Sheet1!$A$6:$A$9</c:f>
              <c:strCache>
                <c:ptCount val="4"/>
                <c:pt idx="0">
                  <c:v>RIP-2 6/13/2017</c:v>
                </c:pt>
                <c:pt idx="1">
                  <c:v>RIP-2  6/4/2018 </c:v>
                </c:pt>
                <c:pt idx="2">
                  <c:v>RIP-2  9/10/2018</c:v>
                </c:pt>
                <c:pt idx="3">
                  <c:v>RIP-2  12/11/2018</c:v>
                </c:pt>
              </c:strCache>
            </c:strRef>
          </c:cat>
          <c:val>
            <c:numRef>
              <c:f>Sheet1!$E$6:$E$9</c:f>
              <c:numCache>
                <c:formatCode>General</c:formatCode>
                <c:ptCount val="4"/>
              </c:numCache>
            </c:numRef>
          </c:val>
          <c:extLst xmlns:c16r2="http://schemas.microsoft.com/office/drawing/2015/06/chart">
            <c:ext xmlns:c16="http://schemas.microsoft.com/office/drawing/2014/chart" uri="{C3380CC4-5D6E-409C-BE32-E72D297353CC}">
              <c16:uniqueId val="{00000003-711E-45C0-B9D8-421EC47954C7}"/>
            </c:ext>
          </c:extLst>
        </c:ser>
        <c:ser>
          <c:idx val="4"/>
          <c:order val="4"/>
          <c:tx>
            <c:strRef>
              <c:f>Sheet1!$F$1</c:f>
              <c:strCache>
                <c:ptCount val="1"/>
                <c:pt idx="0">
                  <c:v>Dehalobacter spp. (DHBt)</c:v>
                </c:pt>
              </c:strCache>
            </c:strRef>
          </c:tx>
          <c:spPr>
            <a:solidFill>
              <a:schemeClr val="accent5"/>
            </a:solidFill>
            <a:ln>
              <a:noFill/>
            </a:ln>
            <a:effectLst/>
          </c:spPr>
          <c:invertIfNegative val="0"/>
          <c:cat>
            <c:strRef>
              <c:f>Sheet1!$A$6:$A$9</c:f>
              <c:strCache>
                <c:ptCount val="4"/>
                <c:pt idx="0">
                  <c:v>RIP-2 6/13/2017</c:v>
                </c:pt>
                <c:pt idx="1">
                  <c:v>RIP-2  6/4/2018 </c:v>
                </c:pt>
                <c:pt idx="2">
                  <c:v>RIP-2  9/10/2018</c:v>
                </c:pt>
                <c:pt idx="3">
                  <c:v>RIP-2  12/11/2018</c:v>
                </c:pt>
              </c:strCache>
            </c:strRef>
          </c:cat>
          <c:val>
            <c:numRef>
              <c:f>Sheet1!$F$6:$F$9</c:f>
              <c:numCache>
                <c:formatCode>General</c:formatCode>
                <c:ptCount val="4"/>
                <c:pt idx="1">
                  <c:v>12900000</c:v>
                </c:pt>
                <c:pt idx="2">
                  <c:v>10900000</c:v>
                </c:pt>
              </c:numCache>
            </c:numRef>
          </c:val>
          <c:extLst xmlns:c16r2="http://schemas.microsoft.com/office/drawing/2015/06/chart">
            <c:ext xmlns:c16="http://schemas.microsoft.com/office/drawing/2014/chart" uri="{C3380CC4-5D6E-409C-BE32-E72D297353CC}">
              <c16:uniqueId val="{00000004-711E-45C0-B9D8-421EC47954C7}"/>
            </c:ext>
          </c:extLst>
        </c:ser>
        <c:ser>
          <c:idx val="5"/>
          <c:order val="5"/>
          <c:tx>
            <c:strRef>
              <c:f>Sheet1!$G$1</c:f>
              <c:strCache>
                <c:ptCount val="1"/>
                <c:pt idx="0">
                  <c:v>Dehalobacter DCM (DCM)</c:v>
                </c:pt>
              </c:strCache>
            </c:strRef>
          </c:tx>
          <c:spPr>
            <a:solidFill>
              <a:schemeClr val="accent6"/>
            </a:solidFill>
            <a:ln>
              <a:noFill/>
            </a:ln>
            <a:effectLst/>
          </c:spPr>
          <c:invertIfNegative val="0"/>
          <c:cat>
            <c:strRef>
              <c:f>Sheet1!$A$6:$A$9</c:f>
              <c:strCache>
                <c:ptCount val="4"/>
                <c:pt idx="0">
                  <c:v>RIP-2 6/13/2017</c:v>
                </c:pt>
                <c:pt idx="1">
                  <c:v>RIP-2  6/4/2018 </c:v>
                </c:pt>
                <c:pt idx="2">
                  <c:v>RIP-2  9/10/2018</c:v>
                </c:pt>
                <c:pt idx="3">
                  <c:v>RIP-2  12/11/2018</c:v>
                </c:pt>
              </c:strCache>
            </c:strRef>
          </c:cat>
          <c:val>
            <c:numRef>
              <c:f>Sheet1!$G$6:$G$9</c:f>
              <c:numCache>
                <c:formatCode>General</c:formatCode>
                <c:ptCount val="4"/>
              </c:numCache>
            </c:numRef>
          </c:val>
          <c:extLst xmlns:c16r2="http://schemas.microsoft.com/office/drawing/2015/06/chart">
            <c:ext xmlns:c16="http://schemas.microsoft.com/office/drawing/2014/chart" uri="{C3380CC4-5D6E-409C-BE32-E72D297353CC}">
              <c16:uniqueId val="{00000005-711E-45C0-B9D8-421EC47954C7}"/>
            </c:ext>
          </c:extLst>
        </c:ser>
        <c:ser>
          <c:idx val="6"/>
          <c:order val="6"/>
          <c:tx>
            <c:strRef>
              <c:f>Sheet1!$H$1</c:f>
              <c:strCache>
                <c:ptCount val="1"/>
                <c:pt idx="0">
                  <c:v>Dehalogenimonas spp. (DHG)</c:v>
                </c:pt>
              </c:strCache>
            </c:strRef>
          </c:tx>
          <c:spPr>
            <a:solidFill>
              <a:schemeClr val="accent1">
                <a:lumMod val="60000"/>
              </a:schemeClr>
            </a:solidFill>
            <a:ln>
              <a:noFill/>
            </a:ln>
            <a:effectLst/>
          </c:spPr>
          <c:invertIfNegative val="0"/>
          <c:cat>
            <c:strRef>
              <c:f>Sheet1!$A$6:$A$9</c:f>
              <c:strCache>
                <c:ptCount val="4"/>
                <c:pt idx="0">
                  <c:v>RIP-2 6/13/2017</c:v>
                </c:pt>
                <c:pt idx="1">
                  <c:v>RIP-2  6/4/2018 </c:v>
                </c:pt>
                <c:pt idx="2">
                  <c:v>RIP-2  9/10/2018</c:v>
                </c:pt>
                <c:pt idx="3">
                  <c:v>RIP-2  12/11/2018</c:v>
                </c:pt>
              </c:strCache>
            </c:strRef>
          </c:cat>
          <c:val>
            <c:numRef>
              <c:f>Sheet1!$H$6:$H$9</c:f>
              <c:numCache>
                <c:formatCode>General</c:formatCode>
                <c:ptCount val="4"/>
                <c:pt idx="1">
                  <c:v>546</c:v>
                </c:pt>
                <c:pt idx="2">
                  <c:v>45400</c:v>
                </c:pt>
              </c:numCache>
            </c:numRef>
          </c:val>
          <c:extLst xmlns:c16r2="http://schemas.microsoft.com/office/drawing/2015/06/chart">
            <c:ext xmlns:c16="http://schemas.microsoft.com/office/drawing/2014/chart" uri="{C3380CC4-5D6E-409C-BE32-E72D297353CC}">
              <c16:uniqueId val="{00000006-711E-45C0-B9D8-421EC47954C7}"/>
            </c:ext>
          </c:extLst>
        </c:ser>
        <c:ser>
          <c:idx val="7"/>
          <c:order val="7"/>
          <c:tx>
            <c:strRef>
              <c:f>Sheet1!$I$1</c:f>
              <c:strCache>
                <c:ptCount val="1"/>
                <c:pt idx="0">
                  <c:v>Desulfitobacterium spp. (DSB)</c:v>
                </c:pt>
              </c:strCache>
            </c:strRef>
          </c:tx>
          <c:spPr>
            <a:solidFill>
              <a:schemeClr val="accent2">
                <a:lumMod val="60000"/>
              </a:schemeClr>
            </a:solidFill>
            <a:ln>
              <a:noFill/>
            </a:ln>
            <a:effectLst/>
          </c:spPr>
          <c:invertIfNegative val="0"/>
          <c:cat>
            <c:strRef>
              <c:f>Sheet1!$A$6:$A$9</c:f>
              <c:strCache>
                <c:ptCount val="4"/>
                <c:pt idx="0">
                  <c:v>RIP-2 6/13/2017</c:v>
                </c:pt>
                <c:pt idx="1">
                  <c:v>RIP-2  6/4/2018 </c:v>
                </c:pt>
                <c:pt idx="2">
                  <c:v>RIP-2  9/10/2018</c:v>
                </c:pt>
                <c:pt idx="3">
                  <c:v>RIP-2  12/11/2018</c:v>
                </c:pt>
              </c:strCache>
            </c:strRef>
          </c:cat>
          <c:val>
            <c:numRef>
              <c:f>Sheet1!$I$6:$I$9</c:f>
              <c:numCache>
                <c:formatCode>General</c:formatCode>
                <c:ptCount val="4"/>
                <c:pt idx="1">
                  <c:v>15600000</c:v>
                </c:pt>
                <c:pt idx="2">
                  <c:v>6950000</c:v>
                </c:pt>
              </c:numCache>
            </c:numRef>
          </c:val>
          <c:extLst xmlns:c16r2="http://schemas.microsoft.com/office/drawing/2015/06/chart">
            <c:ext xmlns:c16="http://schemas.microsoft.com/office/drawing/2014/chart" uri="{C3380CC4-5D6E-409C-BE32-E72D297353CC}">
              <c16:uniqueId val="{00000007-711E-45C0-B9D8-421EC47954C7}"/>
            </c:ext>
          </c:extLst>
        </c:ser>
        <c:ser>
          <c:idx val="8"/>
          <c:order val="8"/>
          <c:tx>
            <c:strRef>
              <c:f>Sheet1!$J$1</c:f>
              <c:strCache>
                <c:ptCount val="1"/>
                <c:pt idx="0">
                  <c:v>Dehalobium chlorocoercia (DECO)</c:v>
                </c:pt>
              </c:strCache>
            </c:strRef>
          </c:tx>
          <c:spPr>
            <a:solidFill>
              <a:schemeClr val="accent3">
                <a:lumMod val="60000"/>
              </a:schemeClr>
            </a:solidFill>
            <a:ln>
              <a:noFill/>
            </a:ln>
            <a:effectLst/>
          </c:spPr>
          <c:invertIfNegative val="0"/>
          <c:cat>
            <c:strRef>
              <c:f>Sheet1!$A$6:$A$9</c:f>
              <c:strCache>
                <c:ptCount val="4"/>
                <c:pt idx="0">
                  <c:v>RIP-2 6/13/2017</c:v>
                </c:pt>
                <c:pt idx="1">
                  <c:v>RIP-2  6/4/2018 </c:v>
                </c:pt>
                <c:pt idx="2">
                  <c:v>RIP-2  9/10/2018</c:v>
                </c:pt>
                <c:pt idx="3">
                  <c:v>RIP-2  12/11/2018</c:v>
                </c:pt>
              </c:strCache>
            </c:strRef>
          </c:cat>
          <c:val>
            <c:numRef>
              <c:f>Sheet1!$J$6:$J$9</c:f>
              <c:numCache>
                <c:formatCode>General</c:formatCode>
                <c:ptCount val="4"/>
                <c:pt idx="1">
                  <c:v>57900</c:v>
                </c:pt>
                <c:pt idx="2">
                  <c:v>273000</c:v>
                </c:pt>
                <c:pt idx="3">
                  <c:v>46.5</c:v>
                </c:pt>
              </c:numCache>
            </c:numRef>
          </c:val>
          <c:extLst xmlns:c16r2="http://schemas.microsoft.com/office/drawing/2015/06/chart">
            <c:ext xmlns:c16="http://schemas.microsoft.com/office/drawing/2014/chart" uri="{C3380CC4-5D6E-409C-BE32-E72D297353CC}">
              <c16:uniqueId val="{00000008-711E-45C0-B9D8-421EC47954C7}"/>
            </c:ext>
          </c:extLst>
        </c:ser>
        <c:ser>
          <c:idx val="9"/>
          <c:order val="9"/>
          <c:tx>
            <c:strRef>
              <c:f>Sheet1!$K$1</c:f>
              <c:strCache>
                <c:ptCount val="1"/>
                <c:pt idx="0">
                  <c:v>Desulfuromonas spp. (DSM)</c:v>
                </c:pt>
              </c:strCache>
            </c:strRef>
          </c:tx>
          <c:spPr>
            <a:solidFill>
              <a:schemeClr val="accent4">
                <a:lumMod val="60000"/>
              </a:schemeClr>
            </a:solidFill>
            <a:ln>
              <a:noFill/>
            </a:ln>
            <a:effectLst/>
          </c:spPr>
          <c:invertIfNegative val="0"/>
          <c:cat>
            <c:strRef>
              <c:f>Sheet1!$A$6:$A$9</c:f>
              <c:strCache>
                <c:ptCount val="4"/>
                <c:pt idx="0">
                  <c:v>RIP-2 6/13/2017</c:v>
                </c:pt>
                <c:pt idx="1">
                  <c:v>RIP-2  6/4/2018 </c:v>
                </c:pt>
                <c:pt idx="2">
                  <c:v>RIP-2  9/10/2018</c:v>
                </c:pt>
                <c:pt idx="3">
                  <c:v>RIP-2  12/11/2018</c:v>
                </c:pt>
              </c:strCache>
            </c:strRef>
          </c:cat>
          <c:val>
            <c:numRef>
              <c:f>Sheet1!$K$6:$K$9</c:f>
              <c:numCache>
                <c:formatCode>General</c:formatCode>
                <c:ptCount val="4"/>
              </c:numCache>
            </c:numRef>
          </c:val>
          <c:extLst xmlns:c16r2="http://schemas.microsoft.com/office/drawing/2015/06/chart">
            <c:ext xmlns:c16="http://schemas.microsoft.com/office/drawing/2014/chart" uri="{C3380CC4-5D6E-409C-BE32-E72D297353CC}">
              <c16:uniqueId val="{00000009-711E-45C0-B9D8-421EC47954C7}"/>
            </c:ext>
          </c:extLst>
        </c:ser>
        <c:ser>
          <c:idx val="10"/>
          <c:order val="10"/>
          <c:tx>
            <c:strRef>
              <c:f>Sheet1!$L$1</c:f>
              <c:strCache>
                <c:ptCount val="1"/>
                <c:pt idx="0">
                  <c:v>Chloroform Reductase (CFR)</c:v>
                </c:pt>
              </c:strCache>
            </c:strRef>
          </c:tx>
          <c:spPr>
            <a:solidFill>
              <a:schemeClr val="accent5">
                <a:lumMod val="60000"/>
              </a:schemeClr>
            </a:solidFill>
            <a:ln>
              <a:noFill/>
            </a:ln>
            <a:effectLst/>
          </c:spPr>
          <c:invertIfNegative val="0"/>
          <c:cat>
            <c:strRef>
              <c:f>Sheet1!$A$6:$A$9</c:f>
              <c:strCache>
                <c:ptCount val="4"/>
                <c:pt idx="0">
                  <c:v>RIP-2 6/13/2017</c:v>
                </c:pt>
                <c:pt idx="1">
                  <c:v>RIP-2  6/4/2018 </c:v>
                </c:pt>
                <c:pt idx="2">
                  <c:v>RIP-2  9/10/2018</c:v>
                </c:pt>
                <c:pt idx="3">
                  <c:v>RIP-2  12/11/2018</c:v>
                </c:pt>
              </c:strCache>
            </c:strRef>
          </c:cat>
          <c:val>
            <c:numRef>
              <c:f>Sheet1!$L$6:$L$9</c:f>
              <c:numCache>
                <c:formatCode>General</c:formatCode>
                <c:ptCount val="4"/>
                <c:pt idx="1">
                  <c:v>12.7</c:v>
                </c:pt>
              </c:numCache>
            </c:numRef>
          </c:val>
          <c:extLst xmlns:c16r2="http://schemas.microsoft.com/office/drawing/2015/06/chart">
            <c:ext xmlns:c16="http://schemas.microsoft.com/office/drawing/2014/chart" uri="{C3380CC4-5D6E-409C-BE32-E72D297353CC}">
              <c16:uniqueId val="{0000000A-711E-45C0-B9D8-421EC47954C7}"/>
            </c:ext>
          </c:extLst>
        </c:ser>
        <c:ser>
          <c:idx val="11"/>
          <c:order val="11"/>
          <c:tx>
            <c:strRef>
              <c:f>Sheet1!$M$1</c:f>
              <c:strCache>
                <c:ptCount val="1"/>
                <c:pt idx="0">
                  <c:v>1,1 DCA Reductase (DCA)</c:v>
                </c:pt>
              </c:strCache>
            </c:strRef>
          </c:tx>
          <c:spPr>
            <a:solidFill>
              <a:schemeClr val="accent6">
                <a:lumMod val="60000"/>
              </a:schemeClr>
            </a:solidFill>
            <a:ln>
              <a:noFill/>
            </a:ln>
            <a:effectLst/>
          </c:spPr>
          <c:invertIfNegative val="0"/>
          <c:cat>
            <c:strRef>
              <c:f>Sheet1!$A$6:$A$9</c:f>
              <c:strCache>
                <c:ptCount val="4"/>
                <c:pt idx="0">
                  <c:v>RIP-2 6/13/2017</c:v>
                </c:pt>
                <c:pt idx="1">
                  <c:v>RIP-2  6/4/2018 </c:v>
                </c:pt>
                <c:pt idx="2">
                  <c:v>RIP-2  9/10/2018</c:v>
                </c:pt>
                <c:pt idx="3">
                  <c:v>RIP-2  12/11/2018</c:v>
                </c:pt>
              </c:strCache>
            </c:strRef>
          </c:cat>
          <c:val>
            <c:numRef>
              <c:f>Sheet1!$M$6:$M$9</c:f>
              <c:numCache>
                <c:formatCode>General</c:formatCode>
                <c:ptCount val="4"/>
              </c:numCache>
            </c:numRef>
          </c:val>
          <c:extLst xmlns:c16r2="http://schemas.microsoft.com/office/drawing/2015/06/chart">
            <c:ext xmlns:c16="http://schemas.microsoft.com/office/drawing/2014/chart" uri="{C3380CC4-5D6E-409C-BE32-E72D297353CC}">
              <c16:uniqueId val="{0000000B-711E-45C0-B9D8-421EC47954C7}"/>
            </c:ext>
          </c:extLst>
        </c:ser>
        <c:ser>
          <c:idx val="12"/>
          <c:order val="12"/>
          <c:tx>
            <c:strRef>
              <c:f>Sheet1!$N$1</c:f>
              <c:strCache>
                <c:ptCount val="1"/>
                <c:pt idx="0">
                  <c:v>1,2 DCA Reductase (DCAR)</c:v>
                </c:pt>
              </c:strCache>
            </c:strRef>
          </c:tx>
          <c:spPr>
            <a:solidFill>
              <a:schemeClr val="accent1">
                <a:lumMod val="80000"/>
                <a:lumOff val="20000"/>
              </a:schemeClr>
            </a:solidFill>
            <a:ln>
              <a:noFill/>
            </a:ln>
            <a:effectLst/>
          </c:spPr>
          <c:invertIfNegative val="0"/>
          <c:cat>
            <c:strRef>
              <c:f>Sheet1!$A$6:$A$9</c:f>
              <c:strCache>
                <c:ptCount val="4"/>
                <c:pt idx="0">
                  <c:v>RIP-2 6/13/2017</c:v>
                </c:pt>
                <c:pt idx="1">
                  <c:v>RIP-2  6/4/2018 </c:v>
                </c:pt>
                <c:pt idx="2">
                  <c:v>RIP-2  9/10/2018</c:v>
                </c:pt>
                <c:pt idx="3">
                  <c:v>RIP-2  12/11/2018</c:v>
                </c:pt>
              </c:strCache>
            </c:strRef>
          </c:cat>
          <c:val>
            <c:numRef>
              <c:f>Sheet1!$N$6:$N$9</c:f>
              <c:numCache>
                <c:formatCode>General</c:formatCode>
                <c:ptCount val="4"/>
                <c:pt idx="1">
                  <c:v>197000</c:v>
                </c:pt>
              </c:numCache>
            </c:numRef>
          </c:val>
          <c:extLst xmlns:c16r2="http://schemas.microsoft.com/office/drawing/2015/06/chart">
            <c:ext xmlns:c16="http://schemas.microsoft.com/office/drawing/2014/chart" uri="{C3380CC4-5D6E-409C-BE32-E72D297353CC}">
              <c16:uniqueId val="{0000000C-711E-45C0-B9D8-421EC47954C7}"/>
            </c:ext>
          </c:extLst>
        </c:ser>
        <c:dLbls>
          <c:showLegendKey val="0"/>
          <c:showVal val="0"/>
          <c:showCatName val="0"/>
          <c:showSerName val="0"/>
          <c:showPercent val="0"/>
          <c:showBubbleSize val="0"/>
        </c:dLbls>
        <c:gapWidth val="219"/>
        <c:axId val="429849360"/>
        <c:axId val="429849752"/>
      </c:barChart>
      <c:lineChart>
        <c:grouping val="standard"/>
        <c:varyColors val="0"/>
        <c:ser>
          <c:idx val="13"/>
          <c:order val="13"/>
          <c:tx>
            <c:strRef>
              <c:f>Sheet1!$O$1</c:f>
              <c:strCache>
                <c:ptCount val="1"/>
                <c:pt idx="0">
                  <c:v>Tetrachloroethene (PCE)</c:v>
                </c:pt>
              </c:strCache>
            </c:strRef>
          </c:tx>
          <c:spPr>
            <a:ln w="28575" cap="rnd">
              <a:solidFill>
                <a:schemeClr val="accent2">
                  <a:lumMod val="80000"/>
                  <a:lumOff val="20000"/>
                </a:schemeClr>
              </a:solidFill>
              <a:round/>
            </a:ln>
            <a:effectLst/>
          </c:spPr>
          <c:marker>
            <c:symbol val="none"/>
          </c:marker>
          <c:cat>
            <c:strRef>
              <c:f>Sheet1!$A$6:$A$9</c:f>
              <c:strCache>
                <c:ptCount val="4"/>
                <c:pt idx="0">
                  <c:v>RIP-2 6/13/2017</c:v>
                </c:pt>
                <c:pt idx="1">
                  <c:v>RIP-2  6/4/2018 </c:v>
                </c:pt>
                <c:pt idx="2">
                  <c:v>RIP-2  9/10/2018</c:v>
                </c:pt>
                <c:pt idx="3">
                  <c:v>RIP-2  12/11/2018</c:v>
                </c:pt>
              </c:strCache>
            </c:strRef>
          </c:cat>
          <c:val>
            <c:numRef>
              <c:f>Sheet1!$O$6:$O$9</c:f>
              <c:numCache>
                <c:formatCode>General</c:formatCode>
                <c:ptCount val="4"/>
                <c:pt idx="0">
                  <c:v>1560</c:v>
                </c:pt>
                <c:pt idx="1">
                  <c:v>41.7</c:v>
                </c:pt>
                <c:pt idx="2">
                  <c:v>49.2</c:v>
                </c:pt>
                <c:pt idx="3">
                  <c:v>208</c:v>
                </c:pt>
              </c:numCache>
            </c:numRef>
          </c:val>
          <c:smooth val="0"/>
          <c:extLst xmlns:c16r2="http://schemas.microsoft.com/office/drawing/2015/06/chart">
            <c:ext xmlns:c16="http://schemas.microsoft.com/office/drawing/2014/chart" uri="{C3380CC4-5D6E-409C-BE32-E72D297353CC}">
              <c16:uniqueId val="{0000000D-711E-45C0-B9D8-421EC47954C7}"/>
            </c:ext>
          </c:extLst>
        </c:ser>
        <c:ser>
          <c:idx val="14"/>
          <c:order val="14"/>
          <c:tx>
            <c:strRef>
              <c:f>Sheet1!$P$1</c:f>
              <c:strCache>
                <c:ptCount val="1"/>
                <c:pt idx="0">
                  <c:v>Trichloroethene (TCE)</c:v>
                </c:pt>
              </c:strCache>
            </c:strRef>
          </c:tx>
          <c:spPr>
            <a:ln w="28575" cap="rnd">
              <a:solidFill>
                <a:schemeClr val="accent3">
                  <a:lumMod val="80000"/>
                  <a:lumOff val="20000"/>
                </a:schemeClr>
              </a:solidFill>
              <a:round/>
            </a:ln>
            <a:effectLst/>
          </c:spPr>
          <c:marker>
            <c:symbol val="none"/>
          </c:marker>
          <c:cat>
            <c:strRef>
              <c:f>Sheet1!$A$6:$A$9</c:f>
              <c:strCache>
                <c:ptCount val="4"/>
                <c:pt idx="0">
                  <c:v>RIP-2 6/13/2017</c:v>
                </c:pt>
                <c:pt idx="1">
                  <c:v>RIP-2  6/4/2018 </c:v>
                </c:pt>
                <c:pt idx="2">
                  <c:v>RIP-2  9/10/2018</c:v>
                </c:pt>
                <c:pt idx="3">
                  <c:v>RIP-2  12/11/2018</c:v>
                </c:pt>
              </c:strCache>
            </c:strRef>
          </c:cat>
          <c:val>
            <c:numRef>
              <c:f>Sheet1!$P$6:$P$9</c:f>
              <c:numCache>
                <c:formatCode>General</c:formatCode>
                <c:ptCount val="4"/>
                <c:pt idx="0">
                  <c:v>1110</c:v>
                </c:pt>
                <c:pt idx="1">
                  <c:v>40.700000000000003</c:v>
                </c:pt>
                <c:pt idx="2">
                  <c:v>25.8</c:v>
                </c:pt>
                <c:pt idx="3">
                  <c:v>66.099999999999994</c:v>
                </c:pt>
              </c:numCache>
            </c:numRef>
          </c:val>
          <c:smooth val="0"/>
          <c:extLst xmlns:c16r2="http://schemas.microsoft.com/office/drawing/2015/06/chart">
            <c:ext xmlns:c16="http://schemas.microsoft.com/office/drawing/2014/chart" uri="{C3380CC4-5D6E-409C-BE32-E72D297353CC}">
              <c16:uniqueId val="{0000000E-711E-45C0-B9D8-421EC47954C7}"/>
            </c:ext>
          </c:extLst>
        </c:ser>
        <c:ser>
          <c:idx val="15"/>
          <c:order val="15"/>
          <c:tx>
            <c:strRef>
              <c:f>Sheet1!$Q$1</c:f>
              <c:strCache>
                <c:ptCount val="1"/>
                <c:pt idx="0">
                  <c:v>cis-1,2-Dichloroethene</c:v>
                </c:pt>
              </c:strCache>
            </c:strRef>
          </c:tx>
          <c:spPr>
            <a:ln w="28575" cap="rnd">
              <a:solidFill>
                <a:schemeClr val="accent4">
                  <a:lumMod val="80000"/>
                  <a:lumOff val="20000"/>
                </a:schemeClr>
              </a:solidFill>
              <a:round/>
            </a:ln>
            <a:effectLst/>
          </c:spPr>
          <c:marker>
            <c:symbol val="none"/>
          </c:marker>
          <c:cat>
            <c:strRef>
              <c:f>Sheet1!$A$6:$A$9</c:f>
              <c:strCache>
                <c:ptCount val="4"/>
                <c:pt idx="0">
                  <c:v>RIP-2 6/13/2017</c:v>
                </c:pt>
                <c:pt idx="1">
                  <c:v>RIP-2  6/4/2018 </c:v>
                </c:pt>
                <c:pt idx="2">
                  <c:v>RIP-2  9/10/2018</c:v>
                </c:pt>
                <c:pt idx="3">
                  <c:v>RIP-2  12/11/2018</c:v>
                </c:pt>
              </c:strCache>
            </c:strRef>
          </c:cat>
          <c:val>
            <c:numRef>
              <c:f>Sheet1!$Q$6:$Q$9</c:f>
              <c:numCache>
                <c:formatCode>General</c:formatCode>
                <c:ptCount val="4"/>
                <c:pt idx="0">
                  <c:v>4770</c:v>
                </c:pt>
                <c:pt idx="1">
                  <c:v>1280</c:v>
                </c:pt>
                <c:pt idx="2">
                  <c:v>1330</c:v>
                </c:pt>
                <c:pt idx="3">
                  <c:v>1110</c:v>
                </c:pt>
              </c:numCache>
            </c:numRef>
          </c:val>
          <c:smooth val="0"/>
          <c:extLst xmlns:c16r2="http://schemas.microsoft.com/office/drawing/2015/06/chart">
            <c:ext xmlns:c16="http://schemas.microsoft.com/office/drawing/2014/chart" uri="{C3380CC4-5D6E-409C-BE32-E72D297353CC}">
              <c16:uniqueId val="{0000000F-711E-45C0-B9D8-421EC47954C7}"/>
            </c:ext>
          </c:extLst>
        </c:ser>
        <c:dLbls>
          <c:showLegendKey val="0"/>
          <c:showVal val="0"/>
          <c:showCatName val="0"/>
          <c:showSerName val="0"/>
          <c:showPercent val="0"/>
          <c:showBubbleSize val="0"/>
        </c:dLbls>
        <c:marker val="1"/>
        <c:smooth val="0"/>
        <c:axId val="429850536"/>
        <c:axId val="429850144"/>
      </c:lineChart>
      <c:catAx>
        <c:axId val="42984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29849752"/>
        <c:crosses val="autoZero"/>
        <c:auto val="1"/>
        <c:lblAlgn val="ctr"/>
        <c:lblOffset val="100"/>
        <c:noMultiLvlLbl val="0"/>
      </c:catAx>
      <c:valAx>
        <c:axId val="429849752"/>
        <c:scaling>
          <c:logBase val="10"/>
          <c:orientation val="minMax"/>
          <c:max val="1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Groundwater Cells/mL</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00E+0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29849360"/>
        <c:crosses val="autoZero"/>
        <c:crossBetween val="between"/>
      </c:valAx>
      <c:valAx>
        <c:axId val="429850144"/>
        <c:scaling>
          <c:orientation val="minMax"/>
          <c:max val="1600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dirty="0" err="1"/>
                  <a:t>ug</a:t>
                </a:r>
                <a:r>
                  <a:rPr lang="en-US" sz="1600" b="1" dirty="0"/>
                  <a:t>/L</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29850536"/>
        <c:crosses val="max"/>
        <c:crossBetween val="between"/>
      </c:valAx>
      <c:catAx>
        <c:axId val="429850536"/>
        <c:scaling>
          <c:orientation val="minMax"/>
        </c:scaling>
        <c:delete val="1"/>
        <c:axPos val="b"/>
        <c:numFmt formatCode="General" sourceLinked="1"/>
        <c:majorTickMark val="out"/>
        <c:minorTickMark val="none"/>
        <c:tickLblPos val="nextTo"/>
        <c:crossAx val="42985014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RIP-1,</a:t>
            </a:r>
            <a:r>
              <a:rPr lang="en-US" b="1" baseline="0"/>
              <a:t> RIP-2, MW-9</a:t>
            </a:r>
            <a:endParaRPr lang="en-US" b="1"/>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Methane </c:v>
                </c:pt>
              </c:strCache>
            </c:strRef>
          </c:tx>
          <c:spPr>
            <a:solidFill>
              <a:schemeClr val="accent6"/>
            </a:solidFill>
            <a:ln>
              <a:noFill/>
            </a:ln>
            <a:effectLst/>
          </c:spPr>
          <c:invertIfNegative val="0"/>
          <c:cat>
            <c:strRef>
              <c:f>Sheet1!$A$2:$A$15</c:f>
              <c:strCache>
                <c:ptCount val="14"/>
                <c:pt idx="0">
                  <c:v>RIP-1    6/13/2017</c:v>
                </c:pt>
                <c:pt idx="1">
                  <c:v>RIP-1    6/4/2018 </c:v>
                </c:pt>
                <c:pt idx="2">
                  <c:v>RIP-1    9/10/2018</c:v>
                </c:pt>
                <c:pt idx="3">
                  <c:v>RIP-1   12/11/2018</c:v>
                </c:pt>
                <c:pt idx="5">
                  <c:v>RIP-2    6/13/2017</c:v>
                </c:pt>
                <c:pt idx="6">
                  <c:v>RIP-2     6/4/2018 </c:v>
                </c:pt>
                <c:pt idx="7">
                  <c:v>RIP-2    9/10/2018</c:v>
                </c:pt>
                <c:pt idx="8">
                  <c:v>RIP-2  12/11/2018</c:v>
                </c:pt>
                <c:pt idx="10">
                  <c:v>MW-9  6/13/2017</c:v>
                </c:pt>
                <c:pt idx="11">
                  <c:v>MW-9     6/4/2018</c:v>
                </c:pt>
                <c:pt idx="12">
                  <c:v>MW-9  9/10/2018</c:v>
                </c:pt>
                <c:pt idx="13">
                  <c:v>MW-9   12/11/2018</c:v>
                </c:pt>
              </c:strCache>
            </c:strRef>
          </c:cat>
          <c:val>
            <c:numRef>
              <c:f>Sheet1!$B$2:$B$15</c:f>
              <c:numCache>
                <c:formatCode>General</c:formatCode>
                <c:ptCount val="14"/>
                <c:pt idx="0">
                  <c:v>360</c:v>
                </c:pt>
                <c:pt idx="1">
                  <c:v>530</c:v>
                </c:pt>
                <c:pt idx="2">
                  <c:v>530</c:v>
                </c:pt>
                <c:pt idx="3">
                  <c:v>1100</c:v>
                </c:pt>
                <c:pt idx="5">
                  <c:v>360</c:v>
                </c:pt>
                <c:pt idx="6">
                  <c:v>320</c:v>
                </c:pt>
                <c:pt idx="7">
                  <c:v>320</c:v>
                </c:pt>
                <c:pt idx="8">
                  <c:v>500</c:v>
                </c:pt>
                <c:pt idx="10">
                  <c:v>450</c:v>
                </c:pt>
                <c:pt idx="11">
                  <c:v>700</c:v>
                </c:pt>
                <c:pt idx="12">
                  <c:v>700</c:v>
                </c:pt>
                <c:pt idx="13">
                  <c:v>500</c:v>
                </c:pt>
              </c:numCache>
            </c:numRef>
          </c:val>
          <c:extLst xmlns:c16r2="http://schemas.microsoft.com/office/drawing/2015/06/chart">
            <c:ext xmlns:c16="http://schemas.microsoft.com/office/drawing/2014/chart" uri="{C3380CC4-5D6E-409C-BE32-E72D297353CC}">
              <c16:uniqueId val="{00000000-4F9B-4191-BFCA-AEE889F96E4D}"/>
            </c:ext>
          </c:extLst>
        </c:ser>
        <c:ser>
          <c:idx val="1"/>
          <c:order val="1"/>
          <c:tx>
            <c:strRef>
              <c:f>Sheet1!$C$1</c:f>
              <c:strCache>
                <c:ptCount val="1"/>
                <c:pt idx="0">
                  <c:v>Ethane </c:v>
                </c:pt>
              </c:strCache>
            </c:strRef>
          </c:tx>
          <c:spPr>
            <a:solidFill>
              <a:schemeClr val="accent5"/>
            </a:solidFill>
            <a:ln>
              <a:noFill/>
            </a:ln>
            <a:effectLst/>
          </c:spPr>
          <c:invertIfNegative val="0"/>
          <c:cat>
            <c:strRef>
              <c:f>Sheet1!$A$2:$A$15</c:f>
              <c:strCache>
                <c:ptCount val="14"/>
                <c:pt idx="0">
                  <c:v>RIP-1    6/13/2017</c:v>
                </c:pt>
                <c:pt idx="1">
                  <c:v>RIP-1    6/4/2018 </c:v>
                </c:pt>
                <c:pt idx="2">
                  <c:v>RIP-1    9/10/2018</c:v>
                </c:pt>
                <c:pt idx="3">
                  <c:v>RIP-1   12/11/2018</c:v>
                </c:pt>
                <c:pt idx="5">
                  <c:v>RIP-2    6/13/2017</c:v>
                </c:pt>
                <c:pt idx="6">
                  <c:v>RIP-2     6/4/2018 </c:v>
                </c:pt>
                <c:pt idx="7">
                  <c:v>RIP-2    9/10/2018</c:v>
                </c:pt>
                <c:pt idx="8">
                  <c:v>RIP-2  12/11/2018</c:v>
                </c:pt>
                <c:pt idx="10">
                  <c:v>MW-9  6/13/2017</c:v>
                </c:pt>
                <c:pt idx="11">
                  <c:v>MW-9     6/4/2018</c:v>
                </c:pt>
                <c:pt idx="12">
                  <c:v>MW-9  9/10/2018</c:v>
                </c:pt>
                <c:pt idx="13">
                  <c:v>MW-9   12/11/2018</c:v>
                </c:pt>
              </c:strCache>
            </c:strRef>
          </c:cat>
          <c:val>
            <c:numRef>
              <c:f>Sheet1!$C$2:$C$15</c:f>
              <c:numCache>
                <c:formatCode>General</c:formatCode>
                <c:ptCount val="14"/>
                <c:pt idx="0">
                  <c:v>100</c:v>
                </c:pt>
                <c:pt idx="1">
                  <c:v>180</c:v>
                </c:pt>
                <c:pt idx="2">
                  <c:v>180</c:v>
                </c:pt>
                <c:pt idx="3">
                  <c:v>110</c:v>
                </c:pt>
                <c:pt idx="5">
                  <c:v>77</c:v>
                </c:pt>
                <c:pt idx="6">
                  <c:v>52</c:v>
                </c:pt>
                <c:pt idx="7">
                  <c:v>52</c:v>
                </c:pt>
                <c:pt idx="8">
                  <c:v>59</c:v>
                </c:pt>
                <c:pt idx="10">
                  <c:v>120</c:v>
                </c:pt>
                <c:pt idx="11">
                  <c:v>150</c:v>
                </c:pt>
                <c:pt idx="12">
                  <c:v>150</c:v>
                </c:pt>
                <c:pt idx="13">
                  <c:v>84</c:v>
                </c:pt>
              </c:numCache>
            </c:numRef>
          </c:val>
          <c:extLst xmlns:c16r2="http://schemas.microsoft.com/office/drawing/2015/06/chart">
            <c:ext xmlns:c16="http://schemas.microsoft.com/office/drawing/2014/chart" uri="{C3380CC4-5D6E-409C-BE32-E72D297353CC}">
              <c16:uniqueId val="{00000001-4F9B-4191-BFCA-AEE889F96E4D}"/>
            </c:ext>
          </c:extLst>
        </c:ser>
        <c:ser>
          <c:idx val="2"/>
          <c:order val="2"/>
          <c:tx>
            <c:strRef>
              <c:f>Sheet1!$D$1</c:f>
              <c:strCache>
                <c:ptCount val="1"/>
                <c:pt idx="0">
                  <c:v>Ethene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RIP-1    6/13/2017</c:v>
                </c:pt>
                <c:pt idx="1">
                  <c:v>RIP-1    6/4/2018 </c:v>
                </c:pt>
                <c:pt idx="2">
                  <c:v>RIP-1    9/10/2018</c:v>
                </c:pt>
                <c:pt idx="3">
                  <c:v>RIP-1   12/11/2018</c:v>
                </c:pt>
                <c:pt idx="5">
                  <c:v>RIP-2    6/13/2017</c:v>
                </c:pt>
                <c:pt idx="6">
                  <c:v>RIP-2     6/4/2018 </c:v>
                </c:pt>
                <c:pt idx="7">
                  <c:v>RIP-2    9/10/2018</c:v>
                </c:pt>
                <c:pt idx="8">
                  <c:v>RIP-2  12/11/2018</c:v>
                </c:pt>
                <c:pt idx="10">
                  <c:v>MW-9  6/13/2017</c:v>
                </c:pt>
                <c:pt idx="11">
                  <c:v>MW-9     6/4/2018</c:v>
                </c:pt>
                <c:pt idx="12">
                  <c:v>MW-9  9/10/2018</c:v>
                </c:pt>
                <c:pt idx="13">
                  <c:v>MW-9   12/11/2018</c:v>
                </c:pt>
              </c:strCache>
            </c:strRef>
          </c:cat>
          <c:val>
            <c:numRef>
              <c:f>Sheet1!$D$2:$D$15</c:f>
              <c:numCache>
                <c:formatCode>General</c:formatCode>
                <c:ptCount val="14"/>
                <c:pt idx="0">
                  <c:v>89</c:v>
                </c:pt>
                <c:pt idx="1">
                  <c:v>240</c:v>
                </c:pt>
                <c:pt idx="2">
                  <c:v>240</c:v>
                </c:pt>
                <c:pt idx="3">
                  <c:v>98</c:v>
                </c:pt>
                <c:pt idx="5">
                  <c:v>44</c:v>
                </c:pt>
                <c:pt idx="6">
                  <c:v>11</c:v>
                </c:pt>
                <c:pt idx="7">
                  <c:v>11</c:v>
                </c:pt>
                <c:pt idx="8">
                  <c:v>9</c:v>
                </c:pt>
                <c:pt idx="10">
                  <c:v>80</c:v>
                </c:pt>
                <c:pt idx="11">
                  <c:v>69</c:v>
                </c:pt>
                <c:pt idx="12">
                  <c:v>69</c:v>
                </c:pt>
                <c:pt idx="13">
                  <c:v>31</c:v>
                </c:pt>
              </c:numCache>
            </c:numRef>
          </c:val>
          <c:extLst xmlns:c16r2="http://schemas.microsoft.com/office/drawing/2015/06/chart">
            <c:ext xmlns:c16="http://schemas.microsoft.com/office/drawing/2014/chart" uri="{C3380CC4-5D6E-409C-BE32-E72D297353CC}">
              <c16:uniqueId val="{00000002-4F9B-4191-BFCA-AEE889F96E4D}"/>
            </c:ext>
          </c:extLst>
        </c:ser>
        <c:dLbls>
          <c:showLegendKey val="0"/>
          <c:showVal val="0"/>
          <c:showCatName val="0"/>
          <c:showSerName val="0"/>
          <c:showPercent val="0"/>
          <c:showBubbleSize val="0"/>
        </c:dLbls>
        <c:gapWidth val="219"/>
        <c:overlap val="-27"/>
        <c:axId val="429851320"/>
        <c:axId val="429851712"/>
      </c:barChart>
      <c:catAx>
        <c:axId val="4298513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Sample Locations</a:t>
                </a:r>
                <a:r>
                  <a:rPr lang="en-US" b="1" baseline="0"/>
                  <a:t> &amp; Date </a:t>
                </a:r>
                <a:endParaRPr lang="en-US" b="1"/>
              </a:p>
            </c:rich>
          </c:tx>
          <c:layout>
            <c:manualLayout>
              <c:xMode val="edge"/>
              <c:yMode val="edge"/>
              <c:x val="0.3678174082020953"/>
              <c:y val="0.8884268372703413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9851712"/>
        <c:crosses val="autoZero"/>
        <c:auto val="1"/>
        <c:lblAlgn val="ctr"/>
        <c:lblOffset val="100"/>
        <c:noMultiLvlLbl val="0"/>
      </c:catAx>
      <c:valAx>
        <c:axId val="429851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t>Results in ug/L</a:t>
                </a:r>
              </a:p>
            </c:rich>
          </c:tx>
          <c:layout>
            <c:manualLayout>
              <c:xMode val="edge"/>
              <c:yMode val="edge"/>
              <c:x val="1.9801980198019802E-2"/>
              <c:y val="0.293282837714783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9851320"/>
        <c:crosses val="autoZero"/>
        <c:crossBetween val="between"/>
      </c:valAx>
      <c:spPr>
        <a:noFill/>
        <a:ln>
          <a:noFill/>
        </a:ln>
        <a:effectLst/>
      </c:spPr>
    </c:plotArea>
    <c:legend>
      <c:legendPos val="b"/>
      <c:layout>
        <c:manualLayout>
          <c:xMode val="edge"/>
          <c:yMode val="edge"/>
          <c:x val="0.33288793002849315"/>
          <c:y val="7.0562481773111696E-2"/>
          <c:w val="0.31866652807012985"/>
          <c:h val="6.205228207477925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Sheet3!$B$21</c:f>
              <c:strCache>
                <c:ptCount val="1"/>
                <c:pt idx="0">
                  <c:v>RIP-1</c:v>
                </c:pt>
              </c:strCache>
            </c:strRef>
          </c:tx>
          <c:spPr>
            <a:solidFill>
              <a:schemeClr val="accent1"/>
            </a:solidFill>
            <a:ln>
              <a:noFill/>
            </a:ln>
            <a:effectLst/>
          </c:spPr>
          <c:invertIfNegative val="0"/>
          <c:cat>
            <c:strRef>
              <c:f>Sheet3!$C$20:$E$20</c:f>
              <c:strCache>
                <c:ptCount val="3"/>
                <c:pt idx="0">
                  <c:v>1st Q</c:v>
                </c:pt>
                <c:pt idx="1">
                  <c:v>2nd Q</c:v>
                </c:pt>
                <c:pt idx="2">
                  <c:v>3rd Q</c:v>
                </c:pt>
              </c:strCache>
            </c:strRef>
          </c:cat>
          <c:val>
            <c:numRef>
              <c:f>Sheet3!$C$21:$E$21</c:f>
              <c:numCache>
                <c:formatCode>0%</c:formatCode>
                <c:ptCount val="3"/>
                <c:pt idx="0">
                  <c:v>-0.82538461538461538</c:v>
                </c:pt>
                <c:pt idx="1">
                  <c:v>-0.83153846153846156</c:v>
                </c:pt>
                <c:pt idx="2">
                  <c:v>-0.82692307692307687</c:v>
                </c:pt>
              </c:numCache>
            </c:numRef>
          </c:val>
        </c:ser>
        <c:ser>
          <c:idx val="1"/>
          <c:order val="1"/>
          <c:tx>
            <c:strRef>
              <c:f>Sheet3!$B$22</c:f>
              <c:strCache>
                <c:ptCount val="1"/>
                <c:pt idx="0">
                  <c:v>RIP-2</c:v>
                </c:pt>
              </c:strCache>
            </c:strRef>
          </c:tx>
          <c:spPr>
            <a:solidFill>
              <a:schemeClr val="accent2"/>
            </a:solidFill>
            <a:ln>
              <a:noFill/>
            </a:ln>
            <a:effectLst/>
          </c:spPr>
          <c:invertIfNegative val="0"/>
          <c:cat>
            <c:strRef>
              <c:f>Sheet3!$C$20:$E$20</c:f>
              <c:strCache>
                <c:ptCount val="3"/>
                <c:pt idx="0">
                  <c:v>1st Q</c:v>
                </c:pt>
                <c:pt idx="1">
                  <c:v>2nd Q</c:v>
                </c:pt>
                <c:pt idx="2">
                  <c:v>3rd Q</c:v>
                </c:pt>
              </c:strCache>
            </c:strRef>
          </c:cat>
          <c:val>
            <c:numRef>
              <c:f>Sheet3!$C$22:$E$22</c:f>
              <c:numCache>
                <c:formatCode>0%</c:formatCode>
                <c:ptCount val="3"/>
                <c:pt idx="0">
                  <c:v>-0.97326923076923078</c:v>
                </c:pt>
                <c:pt idx="1">
                  <c:v>-0.96846153846153848</c:v>
                </c:pt>
                <c:pt idx="2">
                  <c:v>-0.8666666666666667</c:v>
                </c:pt>
              </c:numCache>
            </c:numRef>
          </c:val>
        </c:ser>
        <c:ser>
          <c:idx val="2"/>
          <c:order val="2"/>
          <c:tx>
            <c:strRef>
              <c:f>Sheet3!$B$23</c:f>
              <c:strCache>
                <c:ptCount val="1"/>
                <c:pt idx="0">
                  <c:v>MW-9</c:v>
                </c:pt>
              </c:strCache>
            </c:strRef>
          </c:tx>
          <c:spPr>
            <a:solidFill>
              <a:schemeClr val="accent3"/>
            </a:solidFill>
            <a:ln>
              <a:noFill/>
            </a:ln>
            <a:effectLst/>
          </c:spPr>
          <c:invertIfNegative val="0"/>
          <c:cat>
            <c:strRef>
              <c:f>Sheet3!$C$20:$E$20</c:f>
              <c:strCache>
                <c:ptCount val="3"/>
                <c:pt idx="0">
                  <c:v>1st Q</c:v>
                </c:pt>
                <c:pt idx="1">
                  <c:v>2nd Q</c:v>
                </c:pt>
                <c:pt idx="2">
                  <c:v>3rd Q</c:v>
                </c:pt>
              </c:strCache>
            </c:strRef>
          </c:cat>
          <c:val>
            <c:numRef>
              <c:f>Sheet3!$C$23:$E$23</c:f>
              <c:numCache>
                <c:formatCode>0%</c:formatCode>
                <c:ptCount val="3"/>
                <c:pt idx="0">
                  <c:v>-0.6910112359550562</c:v>
                </c:pt>
                <c:pt idx="1">
                  <c:v>-0.61011235955056176</c:v>
                </c:pt>
                <c:pt idx="2">
                  <c:v>-0.94910112359550558</c:v>
                </c:pt>
              </c:numCache>
            </c:numRef>
          </c:val>
        </c:ser>
        <c:dLbls>
          <c:showLegendKey val="0"/>
          <c:showVal val="0"/>
          <c:showCatName val="0"/>
          <c:showSerName val="0"/>
          <c:showPercent val="0"/>
          <c:showBubbleSize val="0"/>
        </c:dLbls>
        <c:gapWidth val="219"/>
        <c:overlap val="-27"/>
        <c:axId val="433388808"/>
        <c:axId val="433389200"/>
      </c:barChart>
      <c:catAx>
        <c:axId val="433388808"/>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389200"/>
        <c:crossesAt val="0"/>
        <c:auto val="1"/>
        <c:lblAlgn val="ctr"/>
        <c:lblOffset val="100"/>
        <c:noMultiLvlLbl val="0"/>
      </c:catAx>
      <c:valAx>
        <c:axId val="433389200"/>
        <c:scaling>
          <c:orientation val="maxMin"/>
          <c:min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388808"/>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smtClean="0"/>
              <a:t>RIP-3: ISBR with EVO2</a:t>
            </a:r>
            <a:endParaRPr lang="en-US" sz="1600" b="1"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Dehalococcoides (DHC)</c:v>
                </c:pt>
              </c:strCache>
            </c:strRef>
          </c:tx>
          <c:spPr>
            <a:solidFill>
              <a:schemeClr val="accent1"/>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Sheet1!$B$10:$B$13</c:f>
              <c:numCache>
                <c:formatCode>General</c:formatCode>
                <c:ptCount val="4"/>
                <c:pt idx="1">
                  <c:v>480</c:v>
                </c:pt>
                <c:pt idx="2">
                  <c:v>20500</c:v>
                </c:pt>
                <c:pt idx="3">
                  <c:v>14700</c:v>
                </c:pt>
              </c:numCache>
            </c:numRef>
          </c:val>
          <c:extLst xmlns:c16r2="http://schemas.microsoft.com/office/drawing/2015/06/chart">
            <c:ext xmlns:c16="http://schemas.microsoft.com/office/drawing/2014/chart" uri="{C3380CC4-5D6E-409C-BE32-E72D297353CC}">
              <c16:uniqueId val="{00000000-A838-4A6B-AF1B-87F1C2FB6025}"/>
            </c:ext>
          </c:extLst>
        </c:ser>
        <c:ser>
          <c:idx val="1"/>
          <c:order val="1"/>
          <c:tx>
            <c:strRef>
              <c:f>Sheet1!$C$1</c:f>
              <c:strCache>
                <c:ptCount val="1"/>
                <c:pt idx="0">
                  <c:v>tceA Reductase (TCE)</c:v>
                </c:pt>
              </c:strCache>
            </c:strRef>
          </c:tx>
          <c:spPr>
            <a:solidFill>
              <a:schemeClr val="accent2"/>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Sheet1!$C$10:$C$13</c:f>
              <c:numCache>
                <c:formatCode>General</c:formatCode>
                <c:ptCount val="4"/>
                <c:pt idx="1">
                  <c:v>5.9</c:v>
                </c:pt>
                <c:pt idx="2">
                  <c:v>10500</c:v>
                </c:pt>
                <c:pt idx="3">
                  <c:v>2210</c:v>
                </c:pt>
              </c:numCache>
            </c:numRef>
          </c:val>
          <c:extLst xmlns:c16r2="http://schemas.microsoft.com/office/drawing/2015/06/chart">
            <c:ext xmlns:c16="http://schemas.microsoft.com/office/drawing/2014/chart" uri="{C3380CC4-5D6E-409C-BE32-E72D297353CC}">
              <c16:uniqueId val="{00000001-A838-4A6B-AF1B-87F1C2FB6025}"/>
            </c:ext>
          </c:extLst>
        </c:ser>
        <c:ser>
          <c:idx val="2"/>
          <c:order val="2"/>
          <c:tx>
            <c:strRef>
              <c:f>Sheet1!$D$1</c:f>
              <c:strCache>
                <c:ptCount val="1"/>
                <c:pt idx="0">
                  <c:v>BAV1 Vinyl Chloride Reductase (BVC)</c:v>
                </c:pt>
              </c:strCache>
            </c:strRef>
          </c:tx>
          <c:spPr>
            <a:solidFill>
              <a:schemeClr val="accent3"/>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Sheet1!$D$10:$D$13</c:f>
              <c:numCache>
                <c:formatCode>General</c:formatCode>
                <c:ptCount val="4"/>
                <c:pt idx="1">
                  <c:v>409</c:v>
                </c:pt>
                <c:pt idx="2">
                  <c:v>13900</c:v>
                </c:pt>
                <c:pt idx="3">
                  <c:v>2920</c:v>
                </c:pt>
              </c:numCache>
            </c:numRef>
          </c:val>
          <c:extLst xmlns:c16r2="http://schemas.microsoft.com/office/drawing/2015/06/chart">
            <c:ext xmlns:c16="http://schemas.microsoft.com/office/drawing/2014/chart" uri="{C3380CC4-5D6E-409C-BE32-E72D297353CC}">
              <c16:uniqueId val="{00000002-A838-4A6B-AF1B-87F1C2FB6025}"/>
            </c:ext>
          </c:extLst>
        </c:ser>
        <c:ser>
          <c:idx val="3"/>
          <c:order val="3"/>
          <c:tx>
            <c:strRef>
              <c:f>Sheet1!$E$1</c:f>
              <c:strCache>
                <c:ptCount val="1"/>
                <c:pt idx="0">
                  <c:v>Vinyl Chloride Reductase (VCR)</c:v>
                </c:pt>
              </c:strCache>
            </c:strRef>
          </c:tx>
          <c:spPr>
            <a:solidFill>
              <a:schemeClr val="accent4"/>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Sheet1!$E$10:$E$13</c:f>
              <c:numCache>
                <c:formatCode>General</c:formatCode>
                <c:ptCount val="4"/>
                <c:pt idx="1">
                  <c:v>46.5</c:v>
                </c:pt>
                <c:pt idx="2">
                  <c:v>13900</c:v>
                </c:pt>
                <c:pt idx="3">
                  <c:v>4400</c:v>
                </c:pt>
              </c:numCache>
            </c:numRef>
          </c:val>
          <c:extLst xmlns:c16r2="http://schemas.microsoft.com/office/drawing/2015/06/chart">
            <c:ext xmlns:c16="http://schemas.microsoft.com/office/drawing/2014/chart" uri="{C3380CC4-5D6E-409C-BE32-E72D297353CC}">
              <c16:uniqueId val="{00000003-A838-4A6B-AF1B-87F1C2FB6025}"/>
            </c:ext>
          </c:extLst>
        </c:ser>
        <c:ser>
          <c:idx val="4"/>
          <c:order val="4"/>
          <c:tx>
            <c:strRef>
              <c:f>Sheet1!$F$1</c:f>
              <c:strCache>
                <c:ptCount val="1"/>
                <c:pt idx="0">
                  <c:v>Dehalobacter spp. (DHBt)</c:v>
                </c:pt>
              </c:strCache>
            </c:strRef>
          </c:tx>
          <c:spPr>
            <a:solidFill>
              <a:schemeClr val="accent5"/>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Sheet1!$F$10:$F$13</c:f>
              <c:numCache>
                <c:formatCode>General</c:formatCode>
                <c:ptCount val="4"/>
                <c:pt idx="1">
                  <c:v>951000</c:v>
                </c:pt>
                <c:pt idx="2">
                  <c:v>55100</c:v>
                </c:pt>
                <c:pt idx="3">
                  <c:v>680000</c:v>
                </c:pt>
              </c:numCache>
            </c:numRef>
          </c:val>
          <c:extLst xmlns:c16r2="http://schemas.microsoft.com/office/drawing/2015/06/chart">
            <c:ext xmlns:c16="http://schemas.microsoft.com/office/drawing/2014/chart" uri="{C3380CC4-5D6E-409C-BE32-E72D297353CC}">
              <c16:uniqueId val="{00000004-A838-4A6B-AF1B-87F1C2FB6025}"/>
            </c:ext>
          </c:extLst>
        </c:ser>
        <c:ser>
          <c:idx val="5"/>
          <c:order val="5"/>
          <c:tx>
            <c:strRef>
              <c:f>Sheet1!$G$1</c:f>
              <c:strCache>
                <c:ptCount val="1"/>
                <c:pt idx="0">
                  <c:v>Dehalobacter DCM (DCM)</c:v>
                </c:pt>
              </c:strCache>
            </c:strRef>
          </c:tx>
          <c:spPr>
            <a:solidFill>
              <a:schemeClr val="accent6"/>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Sheet1!$G$11:$G$12</c:f>
              <c:numCache>
                <c:formatCode>General</c:formatCode>
                <c:ptCount val="2"/>
              </c:numCache>
            </c:numRef>
          </c:val>
          <c:extLst xmlns:c16r2="http://schemas.microsoft.com/office/drawing/2015/06/chart">
            <c:ext xmlns:c16="http://schemas.microsoft.com/office/drawing/2014/chart" uri="{C3380CC4-5D6E-409C-BE32-E72D297353CC}">
              <c16:uniqueId val="{00000005-A838-4A6B-AF1B-87F1C2FB6025}"/>
            </c:ext>
          </c:extLst>
        </c:ser>
        <c:ser>
          <c:idx val="6"/>
          <c:order val="6"/>
          <c:tx>
            <c:strRef>
              <c:f>Sheet1!$H$1</c:f>
              <c:strCache>
                <c:ptCount val="1"/>
                <c:pt idx="0">
                  <c:v>Dehalogenimonas spp. (DHG)</c:v>
                </c:pt>
              </c:strCache>
            </c:strRef>
          </c:tx>
          <c:spPr>
            <a:solidFill>
              <a:schemeClr val="accent1">
                <a:lumMod val="60000"/>
              </a:schemeClr>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Sheet1!$H$10:$H$13</c:f>
              <c:numCache>
                <c:formatCode>General</c:formatCode>
                <c:ptCount val="4"/>
                <c:pt idx="1">
                  <c:v>2950</c:v>
                </c:pt>
                <c:pt idx="2">
                  <c:v>4420</c:v>
                </c:pt>
                <c:pt idx="3">
                  <c:v>3540</c:v>
                </c:pt>
              </c:numCache>
            </c:numRef>
          </c:val>
          <c:extLst xmlns:c16r2="http://schemas.microsoft.com/office/drawing/2015/06/chart">
            <c:ext xmlns:c16="http://schemas.microsoft.com/office/drawing/2014/chart" uri="{C3380CC4-5D6E-409C-BE32-E72D297353CC}">
              <c16:uniqueId val="{00000006-A838-4A6B-AF1B-87F1C2FB6025}"/>
            </c:ext>
          </c:extLst>
        </c:ser>
        <c:ser>
          <c:idx val="7"/>
          <c:order val="7"/>
          <c:tx>
            <c:strRef>
              <c:f>Sheet1!$I$1</c:f>
              <c:strCache>
                <c:ptCount val="1"/>
                <c:pt idx="0">
                  <c:v>Desulfitobacterium spp. (DSB)</c:v>
                </c:pt>
              </c:strCache>
            </c:strRef>
          </c:tx>
          <c:spPr>
            <a:solidFill>
              <a:schemeClr val="accent2">
                <a:lumMod val="60000"/>
              </a:schemeClr>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Sheet1!$I$10:$I$13</c:f>
              <c:numCache>
                <c:formatCode>General</c:formatCode>
                <c:ptCount val="4"/>
                <c:pt idx="1">
                  <c:v>552000</c:v>
                </c:pt>
                <c:pt idx="2">
                  <c:v>374000</c:v>
                </c:pt>
                <c:pt idx="3">
                  <c:v>136000</c:v>
                </c:pt>
              </c:numCache>
            </c:numRef>
          </c:val>
          <c:extLst xmlns:c16r2="http://schemas.microsoft.com/office/drawing/2015/06/chart">
            <c:ext xmlns:c16="http://schemas.microsoft.com/office/drawing/2014/chart" uri="{C3380CC4-5D6E-409C-BE32-E72D297353CC}">
              <c16:uniqueId val="{00000007-A838-4A6B-AF1B-87F1C2FB6025}"/>
            </c:ext>
          </c:extLst>
        </c:ser>
        <c:ser>
          <c:idx val="8"/>
          <c:order val="8"/>
          <c:tx>
            <c:strRef>
              <c:f>Sheet1!$J$1</c:f>
              <c:strCache>
                <c:ptCount val="1"/>
                <c:pt idx="0">
                  <c:v>Dehalobium chlorocoercia (DECO)</c:v>
                </c:pt>
              </c:strCache>
            </c:strRef>
          </c:tx>
          <c:spPr>
            <a:solidFill>
              <a:schemeClr val="accent3">
                <a:lumMod val="60000"/>
              </a:schemeClr>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Sheet1!$J$10:$J$13</c:f>
              <c:numCache>
                <c:formatCode>General</c:formatCode>
                <c:ptCount val="4"/>
                <c:pt idx="1">
                  <c:v>70700</c:v>
                </c:pt>
                <c:pt idx="2">
                  <c:v>128000</c:v>
                </c:pt>
                <c:pt idx="3">
                  <c:v>37000</c:v>
                </c:pt>
              </c:numCache>
            </c:numRef>
          </c:val>
          <c:extLst xmlns:c16r2="http://schemas.microsoft.com/office/drawing/2015/06/chart">
            <c:ext xmlns:c16="http://schemas.microsoft.com/office/drawing/2014/chart" uri="{C3380CC4-5D6E-409C-BE32-E72D297353CC}">
              <c16:uniqueId val="{00000008-A838-4A6B-AF1B-87F1C2FB6025}"/>
            </c:ext>
          </c:extLst>
        </c:ser>
        <c:ser>
          <c:idx val="9"/>
          <c:order val="9"/>
          <c:tx>
            <c:strRef>
              <c:f>Sheet1!$K$1</c:f>
              <c:strCache>
                <c:ptCount val="1"/>
                <c:pt idx="0">
                  <c:v>Desulfuromonas spp. (DSM)</c:v>
                </c:pt>
              </c:strCache>
            </c:strRef>
          </c:tx>
          <c:spPr>
            <a:solidFill>
              <a:schemeClr val="accent4">
                <a:lumMod val="60000"/>
              </a:schemeClr>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Sheet1!$K$10:$K$13</c:f>
              <c:numCache>
                <c:formatCode>General</c:formatCode>
                <c:ptCount val="4"/>
                <c:pt idx="1">
                  <c:v>75600</c:v>
                </c:pt>
                <c:pt idx="2">
                  <c:v>340000</c:v>
                </c:pt>
              </c:numCache>
            </c:numRef>
          </c:val>
          <c:extLst xmlns:c16r2="http://schemas.microsoft.com/office/drawing/2015/06/chart">
            <c:ext xmlns:c16="http://schemas.microsoft.com/office/drawing/2014/chart" uri="{C3380CC4-5D6E-409C-BE32-E72D297353CC}">
              <c16:uniqueId val="{00000009-A838-4A6B-AF1B-87F1C2FB6025}"/>
            </c:ext>
          </c:extLst>
        </c:ser>
        <c:ser>
          <c:idx val="10"/>
          <c:order val="10"/>
          <c:tx>
            <c:strRef>
              <c:f>Sheet1!$L$1</c:f>
              <c:strCache>
                <c:ptCount val="1"/>
                <c:pt idx="0">
                  <c:v>Chloroform Reductase (CFR)</c:v>
                </c:pt>
              </c:strCache>
            </c:strRef>
          </c:tx>
          <c:spPr>
            <a:solidFill>
              <a:schemeClr val="accent5">
                <a:lumMod val="60000"/>
              </a:schemeClr>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Sheet1!$L$11:$L$12</c:f>
              <c:numCache>
                <c:formatCode>General</c:formatCode>
                <c:ptCount val="2"/>
              </c:numCache>
            </c:numRef>
          </c:val>
          <c:extLst xmlns:c16r2="http://schemas.microsoft.com/office/drawing/2015/06/chart">
            <c:ext xmlns:c16="http://schemas.microsoft.com/office/drawing/2014/chart" uri="{C3380CC4-5D6E-409C-BE32-E72D297353CC}">
              <c16:uniqueId val="{0000000A-A838-4A6B-AF1B-87F1C2FB6025}"/>
            </c:ext>
          </c:extLst>
        </c:ser>
        <c:ser>
          <c:idx val="11"/>
          <c:order val="11"/>
          <c:tx>
            <c:strRef>
              <c:f>Sheet1!$M$1</c:f>
              <c:strCache>
                <c:ptCount val="1"/>
                <c:pt idx="0">
                  <c:v>1,1 DCA Reductase (DCA)</c:v>
                </c:pt>
              </c:strCache>
            </c:strRef>
          </c:tx>
          <c:spPr>
            <a:solidFill>
              <a:schemeClr val="accent6">
                <a:lumMod val="60000"/>
              </a:schemeClr>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Sheet1!$M$11:$M$12</c:f>
              <c:numCache>
                <c:formatCode>General</c:formatCode>
                <c:ptCount val="2"/>
              </c:numCache>
            </c:numRef>
          </c:val>
          <c:extLst xmlns:c16r2="http://schemas.microsoft.com/office/drawing/2015/06/chart">
            <c:ext xmlns:c16="http://schemas.microsoft.com/office/drawing/2014/chart" uri="{C3380CC4-5D6E-409C-BE32-E72D297353CC}">
              <c16:uniqueId val="{0000000B-A838-4A6B-AF1B-87F1C2FB6025}"/>
            </c:ext>
          </c:extLst>
        </c:ser>
        <c:ser>
          <c:idx val="12"/>
          <c:order val="12"/>
          <c:tx>
            <c:strRef>
              <c:f>Sheet1!$N$1</c:f>
              <c:strCache>
                <c:ptCount val="1"/>
                <c:pt idx="0">
                  <c:v>1,2 DCA Reductase (DCAR)</c:v>
                </c:pt>
              </c:strCache>
            </c:strRef>
          </c:tx>
          <c:spPr>
            <a:solidFill>
              <a:schemeClr val="accent1">
                <a:lumMod val="80000"/>
                <a:lumOff val="20000"/>
              </a:schemeClr>
            </a:solidFill>
            <a:ln>
              <a:noFill/>
            </a:ln>
            <a:effectLst/>
          </c:spPr>
          <c:invertIfNegative val="0"/>
          <c:cat>
            <c:strRef>
              <c:f>Sheet1!$A$10:$A$13</c:f>
              <c:strCache>
                <c:ptCount val="4"/>
                <c:pt idx="0">
                  <c:v>RIP-3 6/13/2017</c:v>
                </c:pt>
                <c:pt idx="1">
                  <c:v>RIP-3 6/5/2018 </c:v>
                </c:pt>
                <c:pt idx="2">
                  <c:v>RIP-3 9/11/2018</c:v>
                </c:pt>
                <c:pt idx="3">
                  <c:v>RIP-3  12/11/2018</c:v>
                </c:pt>
              </c:strCache>
            </c:strRef>
          </c:cat>
          <c:val>
            <c:numRef>
              <c:f>Sheet1!$N$11:$N$12</c:f>
              <c:numCache>
                <c:formatCode>General</c:formatCode>
                <c:ptCount val="2"/>
              </c:numCache>
            </c:numRef>
          </c:val>
          <c:extLst xmlns:c16r2="http://schemas.microsoft.com/office/drawing/2015/06/chart">
            <c:ext xmlns:c16="http://schemas.microsoft.com/office/drawing/2014/chart" uri="{C3380CC4-5D6E-409C-BE32-E72D297353CC}">
              <c16:uniqueId val="{0000000C-A838-4A6B-AF1B-87F1C2FB6025}"/>
            </c:ext>
          </c:extLst>
        </c:ser>
        <c:dLbls>
          <c:showLegendKey val="0"/>
          <c:showVal val="0"/>
          <c:showCatName val="0"/>
          <c:showSerName val="0"/>
          <c:showPercent val="0"/>
          <c:showBubbleSize val="0"/>
        </c:dLbls>
        <c:gapWidth val="219"/>
        <c:axId val="429852496"/>
        <c:axId val="429852888"/>
      </c:barChart>
      <c:lineChart>
        <c:grouping val="standard"/>
        <c:varyColors val="0"/>
        <c:ser>
          <c:idx val="13"/>
          <c:order val="13"/>
          <c:tx>
            <c:strRef>
              <c:f>Sheet1!$O$1</c:f>
              <c:strCache>
                <c:ptCount val="1"/>
                <c:pt idx="0">
                  <c:v>Tetrachloroethene (PCE)</c:v>
                </c:pt>
              </c:strCache>
            </c:strRef>
          </c:tx>
          <c:spPr>
            <a:ln w="28575" cap="rnd">
              <a:solidFill>
                <a:schemeClr val="accent2">
                  <a:lumMod val="80000"/>
                  <a:lumOff val="20000"/>
                </a:schemeClr>
              </a:solidFill>
              <a:round/>
            </a:ln>
            <a:effectLst/>
          </c:spPr>
          <c:marker>
            <c:symbol val="none"/>
          </c:marker>
          <c:cat>
            <c:strRef>
              <c:f>Sheet1!$A$10:$A$13</c:f>
              <c:strCache>
                <c:ptCount val="4"/>
                <c:pt idx="0">
                  <c:v>RIP-3 6/13/2017</c:v>
                </c:pt>
                <c:pt idx="1">
                  <c:v>RIP-3 6/5/2018 </c:v>
                </c:pt>
                <c:pt idx="2">
                  <c:v>RIP-3 9/11/2018</c:v>
                </c:pt>
                <c:pt idx="3">
                  <c:v>RIP-3  12/11/2018</c:v>
                </c:pt>
              </c:strCache>
            </c:strRef>
          </c:cat>
          <c:val>
            <c:numRef>
              <c:f>Sheet1!$O$10:$O$13</c:f>
              <c:numCache>
                <c:formatCode>General</c:formatCode>
                <c:ptCount val="4"/>
                <c:pt idx="0">
                  <c:v>137000</c:v>
                </c:pt>
                <c:pt idx="1">
                  <c:v>3110</c:v>
                </c:pt>
                <c:pt idx="2">
                  <c:v>1420</c:v>
                </c:pt>
                <c:pt idx="3">
                  <c:v>1800</c:v>
                </c:pt>
              </c:numCache>
            </c:numRef>
          </c:val>
          <c:smooth val="0"/>
          <c:extLst xmlns:c16r2="http://schemas.microsoft.com/office/drawing/2015/06/chart">
            <c:ext xmlns:c16="http://schemas.microsoft.com/office/drawing/2014/chart" uri="{C3380CC4-5D6E-409C-BE32-E72D297353CC}">
              <c16:uniqueId val="{0000000D-A838-4A6B-AF1B-87F1C2FB6025}"/>
            </c:ext>
          </c:extLst>
        </c:ser>
        <c:ser>
          <c:idx val="14"/>
          <c:order val="14"/>
          <c:tx>
            <c:strRef>
              <c:f>Sheet1!$P$1</c:f>
              <c:strCache>
                <c:ptCount val="1"/>
                <c:pt idx="0">
                  <c:v>Trichloroethene (TCE)</c:v>
                </c:pt>
              </c:strCache>
            </c:strRef>
          </c:tx>
          <c:spPr>
            <a:ln w="28575" cap="rnd">
              <a:solidFill>
                <a:schemeClr val="accent3">
                  <a:lumMod val="80000"/>
                  <a:lumOff val="20000"/>
                </a:schemeClr>
              </a:solidFill>
              <a:round/>
            </a:ln>
            <a:effectLst/>
          </c:spPr>
          <c:marker>
            <c:symbol val="none"/>
          </c:marker>
          <c:cat>
            <c:strRef>
              <c:f>Sheet1!$A$10:$A$13</c:f>
              <c:strCache>
                <c:ptCount val="4"/>
                <c:pt idx="0">
                  <c:v>RIP-3 6/13/2017</c:v>
                </c:pt>
                <c:pt idx="1">
                  <c:v>RIP-3 6/5/2018 </c:v>
                </c:pt>
                <c:pt idx="2">
                  <c:v>RIP-3 9/11/2018</c:v>
                </c:pt>
                <c:pt idx="3">
                  <c:v>RIP-3  12/11/2018</c:v>
                </c:pt>
              </c:strCache>
            </c:strRef>
          </c:cat>
          <c:val>
            <c:numRef>
              <c:f>Sheet1!$P$10:$P$13</c:f>
              <c:numCache>
                <c:formatCode>General</c:formatCode>
                <c:ptCount val="4"/>
                <c:pt idx="0">
                  <c:v>166000</c:v>
                </c:pt>
                <c:pt idx="1">
                  <c:v>1360</c:v>
                </c:pt>
                <c:pt idx="2">
                  <c:v>539</c:v>
                </c:pt>
                <c:pt idx="3">
                  <c:v>644</c:v>
                </c:pt>
              </c:numCache>
            </c:numRef>
          </c:val>
          <c:smooth val="0"/>
          <c:extLst xmlns:c16r2="http://schemas.microsoft.com/office/drawing/2015/06/chart">
            <c:ext xmlns:c16="http://schemas.microsoft.com/office/drawing/2014/chart" uri="{C3380CC4-5D6E-409C-BE32-E72D297353CC}">
              <c16:uniqueId val="{0000000E-A838-4A6B-AF1B-87F1C2FB6025}"/>
            </c:ext>
          </c:extLst>
        </c:ser>
        <c:ser>
          <c:idx val="15"/>
          <c:order val="15"/>
          <c:tx>
            <c:strRef>
              <c:f>Sheet1!$Q$1</c:f>
              <c:strCache>
                <c:ptCount val="1"/>
                <c:pt idx="0">
                  <c:v>cis-1,2-Dichloroethene</c:v>
                </c:pt>
              </c:strCache>
            </c:strRef>
          </c:tx>
          <c:spPr>
            <a:ln w="28575" cap="rnd">
              <a:solidFill>
                <a:schemeClr val="accent4">
                  <a:lumMod val="80000"/>
                  <a:lumOff val="20000"/>
                </a:schemeClr>
              </a:solidFill>
              <a:round/>
            </a:ln>
            <a:effectLst/>
          </c:spPr>
          <c:marker>
            <c:symbol val="none"/>
          </c:marker>
          <c:cat>
            <c:strRef>
              <c:f>Sheet1!$A$10:$A$13</c:f>
              <c:strCache>
                <c:ptCount val="4"/>
                <c:pt idx="0">
                  <c:v>RIP-3 6/13/2017</c:v>
                </c:pt>
                <c:pt idx="1">
                  <c:v>RIP-3 6/5/2018 </c:v>
                </c:pt>
                <c:pt idx="2">
                  <c:v>RIP-3 9/11/2018</c:v>
                </c:pt>
                <c:pt idx="3">
                  <c:v>RIP-3  12/11/2018</c:v>
                </c:pt>
              </c:strCache>
            </c:strRef>
          </c:cat>
          <c:val>
            <c:numRef>
              <c:f>Sheet1!$Q$10:$Q$13</c:f>
              <c:numCache>
                <c:formatCode>General</c:formatCode>
                <c:ptCount val="4"/>
                <c:pt idx="0">
                  <c:v>17800</c:v>
                </c:pt>
                <c:pt idx="1">
                  <c:v>3330</c:v>
                </c:pt>
                <c:pt idx="2">
                  <c:v>3170</c:v>
                </c:pt>
                <c:pt idx="3">
                  <c:v>3580</c:v>
                </c:pt>
              </c:numCache>
            </c:numRef>
          </c:val>
          <c:smooth val="0"/>
          <c:extLst xmlns:c16r2="http://schemas.microsoft.com/office/drawing/2015/06/chart">
            <c:ext xmlns:c16="http://schemas.microsoft.com/office/drawing/2014/chart" uri="{C3380CC4-5D6E-409C-BE32-E72D297353CC}">
              <c16:uniqueId val="{0000000F-A838-4A6B-AF1B-87F1C2FB6025}"/>
            </c:ext>
          </c:extLst>
        </c:ser>
        <c:ser>
          <c:idx val="16"/>
          <c:order val="16"/>
          <c:tx>
            <c:strRef>
              <c:f>Sheet1!$R$1</c:f>
              <c:strCache>
                <c:ptCount val="1"/>
                <c:pt idx="0">
                  <c:v>Vinyl chloride</c:v>
                </c:pt>
              </c:strCache>
            </c:strRef>
          </c:tx>
          <c:spPr>
            <a:ln w="28575" cap="rnd">
              <a:solidFill>
                <a:schemeClr val="accent5">
                  <a:lumMod val="80000"/>
                  <a:lumOff val="20000"/>
                </a:schemeClr>
              </a:solidFill>
              <a:round/>
            </a:ln>
            <a:effectLst/>
          </c:spPr>
          <c:marker>
            <c:symbol val="none"/>
          </c:marker>
          <c:cat>
            <c:strRef>
              <c:f>Sheet1!$A$10:$A$13</c:f>
              <c:strCache>
                <c:ptCount val="4"/>
                <c:pt idx="0">
                  <c:v>RIP-3 6/13/2017</c:v>
                </c:pt>
                <c:pt idx="1">
                  <c:v>RIP-3 6/5/2018 </c:v>
                </c:pt>
                <c:pt idx="2">
                  <c:v>RIP-3 9/11/2018</c:v>
                </c:pt>
                <c:pt idx="3">
                  <c:v>RIP-3  12/11/2018</c:v>
                </c:pt>
              </c:strCache>
            </c:strRef>
          </c:cat>
          <c:val>
            <c:numRef>
              <c:f>Sheet1!$R$10:$R$13</c:f>
              <c:numCache>
                <c:formatCode>General</c:formatCode>
                <c:ptCount val="4"/>
                <c:pt idx="0">
                  <c:v>2410</c:v>
                </c:pt>
                <c:pt idx="1">
                  <c:v>432</c:v>
                </c:pt>
                <c:pt idx="2">
                  <c:v>633</c:v>
                </c:pt>
                <c:pt idx="3">
                  <c:v>637</c:v>
                </c:pt>
              </c:numCache>
            </c:numRef>
          </c:val>
          <c:smooth val="0"/>
          <c:extLst xmlns:c16r2="http://schemas.microsoft.com/office/drawing/2015/06/chart">
            <c:ext xmlns:c16="http://schemas.microsoft.com/office/drawing/2014/chart" uri="{C3380CC4-5D6E-409C-BE32-E72D297353CC}">
              <c16:uniqueId val="{00000010-A838-4A6B-AF1B-87F1C2FB6025}"/>
            </c:ext>
          </c:extLst>
        </c:ser>
        <c:dLbls>
          <c:showLegendKey val="0"/>
          <c:showVal val="0"/>
          <c:showCatName val="0"/>
          <c:showSerName val="0"/>
          <c:showPercent val="0"/>
          <c:showBubbleSize val="0"/>
        </c:dLbls>
        <c:marker val="1"/>
        <c:smooth val="0"/>
        <c:axId val="429853672"/>
        <c:axId val="429853280"/>
      </c:lineChart>
      <c:catAx>
        <c:axId val="42985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9852888"/>
        <c:crosses val="autoZero"/>
        <c:auto val="1"/>
        <c:lblAlgn val="ctr"/>
        <c:lblOffset val="100"/>
        <c:noMultiLvlLbl val="0"/>
      </c:catAx>
      <c:valAx>
        <c:axId val="429852888"/>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Groundwater Cells/mL</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00E+0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29852496"/>
        <c:crosses val="autoZero"/>
        <c:crossBetween val="between"/>
      </c:valAx>
      <c:valAx>
        <c:axId val="429853280"/>
        <c:scaling>
          <c:orientation val="minMax"/>
        </c:scaling>
        <c:delete val="0"/>
        <c:axPos val="r"/>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ug/L</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29853672"/>
        <c:crosses val="max"/>
        <c:crossBetween val="between"/>
      </c:valAx>
      <c:catAx>
        <c:axId val="429853672"/>
        <c:scaling>
          <c:orientation val="minMax"/>
        </c:scaling>
        <c:delete val="1"/>
        <c:axPos val="b"/>
        <c:numFmt formatCode="General" sourceLinked="1"/>
        <c:majorTickMark val="out"/>
        <c:minorTickMark val="none"/>
        <c:tickLblPos val="nextTo"/>
        <c:crossAx val="429853280"/>
        <c:crosses val="autoZero"/>
        <c:auto val="1"/>
        <c:lblAlgn val="ctr"/>
        <c:lblOffset val="100"/>
        <c:noMultiLvlLbl val="0"/>
      </c:catAx>
      <c:spPr>
        <a:noFill/>
        <a:ln>
          <a:noFill/>
        </a:ln>
        <a:effectLst/>
      </c:spPr>
    </c:plotArea>
    <c:legend>
      <c:legendPos val="b"/>
      <c:layout>
        <c:manualLayout>
          <c:xMode val="edge"/>
          <c:yMode val="edge"/>
          <c:x val="0"/>
          <c:y val="0.798287998911828"/>
          <c:w val="0.998697424540682"/>
          <c:h val="0.17533837927863999"/>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Sheet3!$C$29</c:f>
              <c:strCache>
                <c:ptCount val="1"/>
                <c:pt idx="0">
                  <c:v>1st</c:v>
                </c:pt>
              </c:strCache>
            </c:strRef>
          </c:tx>
          <c:spPr>
            <a:solidFill>
              <a:schemeClr val="accent1"/>
            </a:solidFill>
            <a:ln>
              <a:noFill/>
            </a:ln>
            <a:effectLst/>
          </c:spPr>
          <c:invertIfNegative val="0"/>
          <c:cat>
            <c:strRef>
              <c:f>Sheet3!$B$30:$B$34</c:f>
              <c:strCache>
                <c:ptCount val="5"/>
                <c:pt idx="0">
                  <c:v>EVO-1</c:v>
                </c:pt>
                <c:pt idx="1">
                  <c:v>EVO-2</c:v>
                </c:pt>
                <c:pt idx="2">
                  <c:v>EVO-3</c:v>
                </c:pt>
                <c:pt idx="3">
                  <c:v>EVO-4</c:v>
                </c:pt>
                <c:pt idx="4">
                  <c:v>Bio-Aug</c:v>
                </c:pt>
              </c:strCache>
            </c:strRef>
          </c:cat>
          <c:val>
            <c:numRef>
              <c:f>Sheet3!$C$30:$C$34</c:f>
              <c:numCache>
                <c:formatCode>0.00%</c:formatCode>
                <c:ptCount val="5"/>
                <c:pt idx="0">
                  <c:v>-0.6910112359550562</c:v>
                </c:pt>
                <c:pt idx="1">
                  <c:v>-6.6532258064516125E-2</c:v>
                </c:pt>
                <c:pt idx="2">
                  <c:v>-0.60983606557377046</c:v>
                </c:pt>
                <c:pt idx="3">
                  <c:v>-0.89532163742690063</c:v>
                </c:pt>
                <c:pt idx="4">
                  <c:v>-0.57525083612040129</c:v>
                </c:pt>
              </c:numCache>
            </c:numRef>
          </c:val>
        </c:ser>
        <c:ser>
          <c:idx val="1"/>
          <c:order val="1"/>
          <c:tx>
            <c:strRef>
              <c:f>Sheet3!$D$29</c:f>
              <c:strCache>
                <c:ptCount val="1"/>
                <c:pt idx="0">
                  <c:v>2nd</c:v>
                </c:pt>
              </c:strCache>
            </c:strRef>
          </c:tx>
          <c:spPr>
            <a:solidFill>
              <a:schemeClr val="accent2"/>
            </a:solidFill>
            <a:ln>
              <a:noFill/>
            </a:ln>
            <a:effectLst/>
          </c:spPr>
          <c:invertIfNegative val="0"/>
          <c:cat>
            <c:strRef>
              <c:f>Sheet3!$B$30:$B$34</c:f>
              <c:strCache>
                <c:ptCount val="5"/>
                <c:pt idx="0">
                  <c:v>EVO-1</c:v>
                </c:pt>
                <c:pt idx="1">
                  <c:v>EVO-2</c:v>
                </c:pt>
                <c:pt idx="2">
                  <c:v>EVO-3</c:v>
                </c:pt>
                <c:pt idx="3">
                  <c:v>EVO-4</c:v>
                </c:pt>
                <c:pt idx="4">
                  <c:v>Bio-Aug</c:v>
                </c:pt>
              </c:strCache>
            </c:strRef>
          </c:cat>
          <c:val>
            <c:numRef>
              <c:f>Sheet3!$D$30:$D$34</c:f>
              <c:numCache>
                <c:formatCode>0.00%</c:formatCode>
                <c:ptCount val="5"/>
                <c:pt idx="0">
                  <c:v>-0.61011235955056176</c:v>
                </c:pt>
                <c:pt idx="1">
                  <c:v>-0.77822580645161288</c:v>
                </c:pt>
                <c:pt idx="2">
                  <c:v>-0.82377049180327866</c:v>
                </c:pt>
                <c:pt idx="3">
                  <c:v>-0.78596491228070176</c:v>
                </c:pt>
                <c:pt idx="4">
                  <c:v>-0.97411371237458189</c:v>
                </c:pt>
              </c:numCache>
            </c:numRef>
          </c:val>
        </c:ser>
        <c:ser>
          <c:idx val="2"/>
          <c:order val="2"/>
          <c:tx>
            <c:strRef>
              <c:f>Sheet3!$E$29</c:f>
              <c:strCache>
                <c:ptCount val="1"/>
                <c:pt idx="0">
                  <c:v>3rd</c:v>
                </c:pt>
              </c:strCache>
            </c:strRef>
          </c:tx>
          <c:spPr>
            <a:solidFill>
              <a:schemeClr val="accent3"/>
            </a:solidFill>
            <a:ln>
              <a:noFill/>
            </a:ln>
            <a:effectLst/>
          </c:spPr>
          <c:invertIfNegative val="0"/>
          <c:cat>
            <c:strRef>
              <c:f>Sheet3!$B$30:$B$34</c:f>
              <c:strCache>
                <c:ptCount val="5"/>
                <c:pt idx="0">
                  <c:v>EVO-1</c:v>
                </c:pt>
                <c:pt idx="1">
                  <c:v>EVO-2</c:v>
                </c:pt>
                <c:pt idx="2">
                  <c:v>EVO-3</c:v>
                </c:pt>
                <c:pt idx="3">
                  <c:v>EVO-4</c:v>
                </c:pt>
                <c:pt idx="4">
                  <c:v>Bio-Aug</c:v>
                </c:pt>
              </c:strCache>
            </c:strRef>
          </c:cat>
          <c:val>
            <c:numRef>
              <c:f>Sheet3!$E$30:$E$34</c:f>
              <c:numCache>
                <c:formatCode>0.00%</c:formatCode>
                <c:ptCount val="5"/>
                <c:pt idx="0">
                  <c:v>-0.94910112359550558</c:v>
                </c:pt>
                <c:pt idx="1">
                  <c:v>0.52620967741935487</c:v>
                </c:pt>
                <c:pt idx="2">
                  <c:v>-0.84139344262295079</c:v>
                </c:pt>
                <c:pt idx="3">
                  <c:v>-0.8497076023391813</c:v>
                </c:pt>
                <c:pt idx="4">
                  <c:v>-0.57525083612040129</c:v>
                </c:pt>
              </c:numCache>
            </c:numRef>
          </c:val>
        </c:ser>
        <c:dLbls>
          <c:showLegendKey val="0"/>
          <c:showVal val="0"/>
          <c:showCatName val="0"/>
          <c:showSerName val="0"/>
          <c:showPercent val="0"/>
          <c:showBubbleSize val="0"/>
        </c:dLbls>
        <c:gapWidth val="219"/>
        <c:overlap val="-27"/>
        <c:axId val="429854456"/>
        <c:axId val="429854848"/>
      </c:barChart>
      <c:catAx>
        <c:axId val="429854456"/>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9854848"/>
        <c:crosses val="autoZero"/>
        <c:auto val="1"/>
        <c:lblAlgn val="ctr"/>
        <c:lblOffset val="100"/>
        <c:noMultiLvlLbl val="0"/>
      </c:catAx>
      <c:valAx>
        <c:axId val="429854848"/>
        <c:scaling>
          <c:orientation val="maxMin"/>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9854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0.49783</cdr:x>
      <cdr:y>0.3746</cdr:y>
    </cdr:from>
    <cdr:to>
      <cdr:x>0.5646</cdr:x>
      <cdr:y>0.4488</cdr:y>
    </cdr:to>
    <cdr:sp macro="" textlink="">
      <cdr:nvSpPr>
        <cdr:cNvPr id="2" name="TextBox 1"/>
        <cdr:cNvSpPr txBox="1"/>
      </cdr:nvSpPr>
      <cdr:spPr>
        <a:xfrm xmlns:a="http://schemas.openxmlformats.org/drawingml/2006/main">
          <a:off x="4552133" y="1926745"/>
          <a:ext cx="610584" cy="38164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t>DHC</a:t>
          </a:r>
          <a:endParaRPr lang="en-US" b="1" dirty="0"/>
        </a:p>
      </cdr:txBody>
    </cdr:sp>
  </cdr:relSizeAnchor>
  <cdr:relSizeAnchor xmlns:cdr="http://schemas.openxmlformats.org/drawingml/2006/chartDrawing">
    <cdr:from>
      <cdr:x>0.68344</cdr:x>
      <cdr:y>0.31099</cdr:y>
    </cdr:from>
    <cdr:to>
      <cdr:x>0.76286</cdr:x>
      <cdr:y>0.3828</cdr:y>
    </cdr:to>
    <cdr:sp macro="" textlink="">
      <cdr:nvSpPr>
        <cdr:cNvPr id="5" name="TextBox 4"/>
        <cdr:cNvSpPr txBox="1"/>
      </cdr:nvSpPr>
      <cdr:spPr>
        <a:xfrm xmlns:a="http://schemas.openxmlformats.org/drawingml/2006/main">
          <a:off x="6249384" y="1599591"/>
          <a:ext cx="72622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t>DHC</a:t>
          </a:r>
          <a:endParaRPr lang="en-US" sz="1800" b="1" dirty="0"/>
        </a:p>
      </cdr:txBody>
    </cdr:sp>
  </cdr:relSizeAnchor>
  <cdr:relSizeAnchor xmlns:cdr="http://schemas.openxmlformats.org/drawingml/2006/chartDrawing">
    <cdr:from>
      <cdr:x>0.11677</cdr:x>
      <cdr:y>0.4617</cdr:y>
    </cdr:from>
    <cdr:to>
      <cdr:x>0.18466</cdr:x>
      <cdr:y>0.5335</cdr:y>
    </cdr:to>
    <cdr:sp macro="" textlink="">
      <cdr:nvSpPr>
        <cdr:cNvPr id="6" name="TextBox 5"/>
        <cdr:cNvSpPr txBox="1"/>
      </cdr:nvSpPr>
      <cdr:spPr>
        <a:xfrm xmlns:a="http://schemas.openxmlformats.org/drawingml/2006/main">
          <a:off x="1067784" y="2374737"/>
          <a:ext cx="62076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t>DHC</a:t>
          </a:r>
          <a:endParaRPr lang="en-US" sz="1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0.11667</cdr:x>
      <cdr:y>0.15476</cdr:y>
    </cdr:from>
    <cdr:to>
      <cdr:x>0.39167</cdr:x>
      <cdr:y>0.20765</cdr:y>
    </cdr:to>
    <cdr:sp macro="" textlink="">
      <cdr:nvSpPr>
        <cdr:cNvPr id="2" name="TextBox 2"/>
        <cdr:cNvSpPr txBox="1"/>
      </cdr:nvSpPr>
      <cdr:spPr>
        <a:xfrm xmlns:a="http://schemas.openxmlformats.org/drawingml/2006/main">
          <a:off x="1066800" y="990600"/>
          <a:ext cx="2514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smtClean="0"/>
            <a:t>ISBR with </a:t>
          </a:r>
          <a:r>
            <a:rPr lang="en-US" sz="1600" dirty="0" err="1" smtClean="0"/>
            <a:t>bioaugmentatiion</a:t>
          </a:r>
          <a:endParaRPr lang="en-US" sz="1600" dirty="0"/>
        </a:p>
      </cdr:txBody>
    </cdr:sp>
  </cdr:relSizeAnchor>
  <cdr:relSizeAnchor xmlns:cdr="http://schemas.openxmlformats.org/drawingml/2006/chartDrawing">
    <cdr:from>
      <cdr:x>0.43333</cdr:x>
      <cdr:y>0.15476</cdr:y>
    </cdr:from>
    <cdr:to>
      <cdr:x>0.7023</cdr:x>
      <cdr:y>0.20765</cdr:y>
    </cdr:to>
    <cdr:sp macro="" textlink="">
      <cdr:nvSpPr>
        <cdr:cNvPr id="3" name="TextBox 3"/>
        <cdr:cNvSpPr txBox="1"/>
      </cdr:nvSpPr>
      <cdr:spPr>
        <a:xfrm xmlns:a="http://schemas.openxmlformats.org/drawingml/2006/main">
          <a:off x="3962400" y="990600"/>
          <a:ext cx="245942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smtClean="0"/>
            <a:t>Traditional injection</a:t>
          </a:r>
          <a:endParaRPr lang="en-US" sz="1600" dirty="0"/>
        </a:p>
      </cdr:txBody>
    </cdr:sp>
  </cdr:relSizeAnchor>
  <cdr:relSizeAnchor xmlns:cdr="http://schemas.openxmlformats.org/drawingml/2006/chartDrawing">
    <cdr:from>
      <cdr:x>0.76667</cdr:x>
      <cdr:y>0.15476</cdr:y>
    </cdr:from>
    <cdr:to>
      <cdr:x>1</cdr:x>
      <cdr:y>0.20765</cdr:y>
    </cdr:to>
    <cdr:sp macro="" textlink="">
      <cdr:nvSpPr>
        <cdr:cNvPr id="4" name="TextBox 3"/>
        <cdr:cNvSpPr txBox="1"/>
      </cdr:nvSpPr>
      <cdr:spPr>
        <a:xfrm xmlns:a="http://schemas.openxmlformats.org/drawingml/2006/main">
          <a:off x="7010399" y="990600"/>
          <a:ext cx="2133599"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Monitoring Well</a:t>
          </a:r>
          <a:endParaRPr lang="en-US" sz="1600" dirty="0"/>
        </a:p>
      </cdr:txBody>
    </cdr:sp>
  </cdr:relSizeAnchor>
  <cdr:relSizeAnchor xmlns:cdr="http://schemas.openxmlformats.org/drawingml/2006/chartDrawing">
    <cdr:from>
      <cdr:x>0.175</cdr:x>
      <cdr:y>0.23214</cdr:y>
    </cdr:from>
    <cdr:to>
      <cdr:x>0.175</cdr:x>
      <cdr:y>0.76786</cdr:y>
    </cdr:to>
    <cdr:cxnSp macro="">
      <cdr:nvCxnSpPr>
        <cdr:cNvPr id="6" name="Straight Connector 5"/>
        <cdr:cNvCxnSpPr/>
      </cdr:nvCxnSpPr>
      <cdr:spPr>
        <a:xfrm xmlns:a="http://schemas.openxmlformats.org/drawingml/2006/main" flipV="1">
          <a:off x="1600200" y="1485900"/>
          <a:ext cx="0" cy="3429000"/>
        </a:xfrm>
        <a:prstGeom xmlns:a="http://schemas.openxmlformats.org/drawingml/2006/main" prst="line">
          <a:avLst/>
        </a:prstGeom>
        <a:ln xmlns:a="http://schemas.openxmlformats.org/drawingml/2006/main" w="12700">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0.79167</cdr:x>
      <cdr:y>0.23214</cdr:y>
    </cdr:from>
    <cdr:to>
      <cdr:x>0.79167</cdr:x>
      <cdr:y>0.76786</cdr:y>
    </cdr:to>
    <cdr:cxnSp macro="">
      <cdr:nvCxnSpPr>
        <cdr:cNvPr id="7" name="Straight Connector 6"/>
        <cdr:cNvCxnSpPr/>
      </cdr:nvCxnSpPr>
      <cdr:spPr>
        <a:xfrm xmlns:a="http://schemas.openxmlformats.org/drawingml/2006/main" flipV="1">
          <a:off x="7239000" y="1485900"/>
          <a:ext cx="0" cy="3429000"/>
        </a:xfrm>
        <a:prstGeom xmlns:a="http://schemas.openxmlformats.org/drawingml/2006/main" prst="line">
          <a:avLst/>
        </a:prstGeom>
        <a:ln xmlns:a="http://schemas.openxmlformats.org/drawingml/2006/main" w="12700">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0.48333</cdr:x>
      <cdr:y>0.23214</cdr:y>
    </cdr:from>
    <cdr:to>
      <cdr:x>0.48333</cdr:x>
      <cdr:y>0.76786</cdr:y>
    </cdr:to>
    <cdr:cxnSp macro="">
      <cdr:nvCxnSpPr>
        <cdr:cNvPr id="8" name="Straight Connector 7"/>
        <cdr:cNvCxnSpPr/>
      </cdr:nvCxnSpPr>
      <cdr:spPr>
        <a:xfrm xmlns:a="http://schemas.openxmlformats.org/drawingml/2006/main" flipV="1">
          <a:off x="4419600" y="1485900"/>
          <a:ext cx="0" cy="3429000"/>
        </a:xfrm>
        <a:prstGeom xmlns:a="http://schemas.openxmlformats.org/drawingml/2006/main" prst="line">
          <a:avLst/>
        </a:prstGeom>
        <a:ln xmlns:a="http://schemas.openxmlformats.org/drawingml/2006/main" w="12700">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0.675</cdr:x>
      <cdr:y>0.48488</cdr:y>
    </cdr:from>
    <cdr:to>
      <cdr:x>0.75172</cdr:x>
      <cdr:y>0.55433</cdr:y>
    </cdr:to>
    <cdr:sp macro="" textlink="">
      <cdr:nvSpPr>
        <cdr:cNvPr id="2" name="TextBox 1"/>
        <cdr:cNvSpPr txBox="1"/>
      </cdr:nvSpPr>
      <cdr:spPr>
        <a:xfrm xmlns:a="http://schemas.openxmlformats.org/drawingml/2006/main">
          <a:off x="6172199" y="2443502"/>
          <a:ext cx="701527" cy="3499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DHC</a:t>
          </a:r>
          <a:endParaRPr lang="en-US" sz="1800" b="1" dirty="0"/>
        </a:p>
      </cdr:txBody>
    </cdr:sp>
  </cdr:relSizeAnchor>
  <cdr:relSizeAnchor xmlns:cdr="http://schemas.openxmlformats.org/drawingml/2006/chartDrawing">
    <cdr:from>
      <cdr:x>0.16667</cdr:x>
      <cdr:y>0.56048</cdr:y>
    </cdr:from>
    <cdr:to>
      <cdr:x>0.23347</cdr:x>
      <cdr:y>0.62993</cdr:y>
    </cdr:to>
    <cdr:sp macro="" textlink="">
      <cdr:nvSpPr>
        <cdr:cNvPr id="4" name="TextBox 3"/>
        <cdr:cNvSpPr txBox="1"/>
      </cdr:nvSpPr>
      <cdr:spPr>
        <a:xfrm xmlns:a="http://schemas.openxmlformats.org/drawingml/2006/main">
          <a:off x="1523999" y="2824502"/>
          <a:ext cx="610879" cy="3499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t>VC</a:t>
          </a:r>
          <a:endParaRPr lang="en-US" sz="1800" b="1" dirty="0"/>
        </a:p>
      </cdr:txBody>
    </cdr:sp>
  </cdr:relSizeAnchor>
  <cdr:relSizeAnchor xmlns:cdr="http://schemas.openxmlformats.org/drawingml/2006/chartDrawing">
    <cdr:from>
      <cdr:x>0.15833</cdr:x>
      <cdr:y>0.47023</cdr:y>
    </cdr:from>
    <cdr:to>
      <cdr:x>0.25186</cdr:x>
      <cdr:y>0.52977</cdr:y>
    </cdr:to>
    <cdr:sp macro="" textlink="">
      <cdr:nvSpPr>
        <cdr:cNvPr id="5" name="TextBox 4"/>
        <cdr:cNvSpPr txBox="1"/>
      </cdr:nvSpPr>
      <cdr:spPr>
        <a:xfrm xmlns:a="http://schemas.openxmlformats.org/drawingml/2006/main">
          <a:off x="1447799" y="2369679"/>
          <a:ext cx="855237" cy="3000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err="1" smtClean="0"/>
            <a:t>cDCE</a:t>
          </a:r>
          <a:endParaRPr lang="en-US" sz="1800" b="1" dirty="0"/>
        </a:p>
      </cdr:txBody>
    </cdr:sp>
  </cdr:relSizeAnchor>
  <cdr:relSizeAnchor xmlns:cdr="http://schemas.openxmlformats.org/drawingml/2006/chartDrawing">
    <cdr:from>
      <cdr:x>0.1852</cdr:x>
      <cdr:y>0.09907</cdr:y>
    </cdr:from>
    <cdr:to>
      <cdr:x>0.25</cdr:x>
      <cdr:y>0.16851</cdr:y>
    </cdr:to>
    <cdr:sp macro="" textlink="">
      <cdr:nvSpPr>
        <cdr:cNvPr id="6" name="TextBox 5"/>
        <cdr:cNvSpPr txBox="1"/>
      </cdr:nvSpPr>
      <cdr:spPr>
        <a:xfrm xmlns:a="http://schemas.openxmlformats.org/drawingml/2006/main">
          <a:off x="1693469" y="499254"/>
          <a:ext cx="592530" cy="3499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t>TCE</a:t>
          </a:r>
          <a:endParaRPr lang="en-US" sz="1800" b="1" dirty="0"/>
        </a:p>
      </cdr:txBody>
    </cdr:sp>
  </cdr:relSizeAnchor>
  <cdr:relSizeAnchor xmlns:cdr="http://schemas.openxmlformats.org/drawingml/2006/chartDrawing">
    <cdr:from>
      <cdr:x>0.15546</cdr:x>
      <cdr:y>0.15538</cdr:y>
    </cdr:from>
    <cdr:to>
      <cdr:x>0.225</cdr:x>
      <cdr:y>0.22483</cdr:y>
    </cdr:to>
    <cdr:sp macro="" textlink="">
      <cdr:nvSpPr>
        <cdr:cNvPr id="7" name="TextBox 6"/>
        <cdr:cNvSpPr txBox="1"/>
      </cdr:nvSpPr>
      <cdr:spPr>
        <a:xfrm xmlns:a="http://schemas.openxmlformats.org/drawingml/2006/main">
          <a:off x="1421525" y="783023"/>
          <a:ext cx="635873" cy="3499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t>PCE</a:t>
          </a:r>
          <a:endParaRPr lang="en-US" sz="18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0.675</cdr:x>
      <cdr:y>0.48488</cdr:y>
    </cdr:from>
    <cdr:to>
      <cdr:x>0.75172</cdr:x>
      <cdr:y>0.55433</cdr:y>
    </cdr:to>
    <cdr:sp macro="" textlink="">
      <cdr:nvSpPr>
        <cdr:cNvPr id="2" name="TextBox 1"/>
        <cdr:cNvSpPr txBox="1"/>
      </cdr:nvSpPr>
      <cdr:spPr>
        <a:xfrm xmlns:a="http://schemas.openxmlformats.org/drawingml/2006/main">
          <a:off x="6172199" y="2443502"/>
          <a:ext cx="701527" cy="3499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DHC</a:t>
          </a:r>
          <a:endParaRPr lang="en-US" sz="1800" b="1" dirty="0"/>
        </a:p>
      </cdr:txBody>
    </cdr:sp>
  </cdr:relSizeAnchor>
  <cdr:relSizeAnchor xmlns:cdr="http://schemas.openxmlformats.org/drawingml/2006/chartDrawing">
    <cdr:from>
      <cdr:x>0.16667</cdr:x>
      <cdr:y>0.56048</cdr:y>
    </cdr:from>
    <cdr:to>
      <cdr:x>0.23347</cdr:x>
      <cdr:y>0.62993</cdr:y>
    </cdr:to>
    <cdr:sp macro="" textlink="">
      <cdr:nvSpPr>
        <cdr:cNvPr id="4" name="TextBox 3"/>
        <cdr:cNvSpPr txBox="1"/>
      </cdr:nvSpPr>
      <cdr:spPr>
        <a:xfrm xmlns:a="http://schemas.openxmlformats.org/drawingml/2006/main">
          <a:off x="1523999" y="2824502"/>
          <a:ext cx="610879" cy="3499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t>VC</a:t>
          </a:r>
          <a:endParaRPr lang="en-US" sz="1800" b="1" dirty="0"/>
        </a:p>
      </cdr:txBody>
    </cdr:sp>
  </cdr:relSizeAnchor>
  <cdr:relSizeAnchor xmlns:cdr="http://schemas.openxmlformats.org/drawingml/2006/chartDrawing">
    <cdr:from>
      <cdr:x>0.15833</cdr:x>
      <cdr:y>0.47023</cdr:y>
    </cdr:from>
    <cdr:to>
      <cdr:x>0.25186</cdr:x>
      <cdr:y>0.52977</cdr:y>
    </cdr:to>
    <cdr:sp macro="" textlink="">
      <cdr:nvSpPr>
        <cdr:cNvPr id="5" name="TextBox 4"/>
        <cdr:cNvSpPr txBox="1"/>
      </cdr:nvSpPr>
      <cdr:spPr>
        <a:xfrm xmlns:a="http://schemas.openxmlformats.org/drawingml/2006/main">
          <a:off x="1447799" y="2369679"/>
          <a:ext cx="855237" cy="3000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err="1" smtClean="0"/>
            <a:t>cDCE</a:t>
          </a:r>
          <a:endParaRPr lang="en-US" sz="1800" b="1" dirty="0"/>
        </a:p>
      </cdr:txBody>
    </cdr:sp>
  </cdr:relSizeAnchor>
  <cdr:relSizeAnchor xmlns:cdr="http://schemas.openxmlformats.org/drawingml/2006/chartDrawing">
    <cdr:from>
      <cdr:x>0.1852</cdr:x>
      <cdr:y>0.09907</cdr:y>
    </cdr:from>
    <cdr:to>
      <cdr:x>0.25</cdr:x>
      <cdr:y>0.16851</cdr:y>
    </cdr:to>
    <cdr:sp macro="" textlink="">
      <cdr:nvSpPr>
        <cdr:cNvPr id="6" name="TextBox 5"/>
        <cdr:cNvSpPr txBox="1"/>
      </cdr:nvSpPr>
      <cdr:spPr>
        <a:xfrm xmlns:a="http://schemas.openxmlformats.org/drawingml/2006/main">
          <a:off x="1693469" y="499254"/>
          <a:ext cx="592530" cy="3499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t>TCE</a:t>
          </a:r>
          <a:endParaRPr lang="en-US" sz="1800" b="1" dirty="0"/>
        </a:p>
      </cdr:txBody>
    </cdr:sp>
  </cdr:relSizeAnchor>
  <cdr:relSizeAnchor xmlns:cdr="http://schemas.openxmlformats.org/drawingml/2006/chartDrawing">
    <cdr:from>
      <cdr:x>0.15546</cdr:x>
      <cdr:y>0.15538</cdr:y>
    </cdr:from>
    <cdr:to>
      <cdr:x>0.225</cdr:x>
      <cdr:y>0.22483</cdr:y>
    </cdr:to>
    <cdr:sp macro="" textlink="">
      <cdr:nvSpPr>
        <cdr:cNvPr id="7" name="TextBox 6"/>
        <cdr:cNvSpPr txBox="1"/>
      </cdr:nvSpPr>
      <cdr:spPr>
        <a:xfrm xmlns:a="http://schemas.openxmlformats.org/drawingml/2006/main">
          <a:off x="1421525" y="783023"/>
          <a:ext cx="635873" cy="3499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t>PCE</a:t>
          </a:r>
          <a:endParaRPr lang="en-US" sz="18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0.49167</cdr:x>
      <cdr:y>0.44049</cdr:y>
    </cdr:from>
    <cdr:to>
      <cdr:x>0.56164</cdr:x>
      <cdr:y>0.50546</cdr:y>
    </cdr:to>
    <cdr:sp macro="" textlink="">
      <cdr:nvSpPr>
        <cdr:cNvPr id="2" name="TextBox 1"/>
        <cdr:cNvSpPr txBox="1"/>
      </cdr:nvSpPr>
      <cdr:spPr>
        <a:xfrm xmlns:a="http://schemas.openxmlformats.org/drawingml/2006/main">
          <a:off x="4495800" y="2213575"/>
          <a:ext cx="639836" cy="3264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DHC</a:t>
          </a:r>
          <a:endParaRPr lang="en-US" sz="1800" b="1" dirty="0"/>
        </a:p>
      </cdr:txBody>
    </cdr:sp>
  </cdr:relSizeAnchor>
  <cdr:relSizeAnchor xmlns:cdr="http://schemas.openxmlformats.org/drawingml/2006/chartDrawing">
    <cdr:from>
      <cdr:x>0.30833</cdr:x>
      <cdr:y>0.5</cdr:y>
    </cdr:from>
    <cdr:to>
      <cdr:x>0.37528</cdr:x>
      <cdr:y>0.57778</cdr:y>
    </cdr:to>
    <cdr:sp macro="" textlink="">
      <cdr:nvSpPr>
        <cdr:cNvPr id="7" name="TextBox 6"/>
        <cdr:cNvSpPr txBox="1"/>
      </cdr:nvSpPr>
      <cdr:spPr>
        <a:xfrm xmlns:a="http://schemas.openxmlformats.org/drawingml/2006/main">
          <a:off x="2819400" y="2512629"/>
          <a:ext cx="612191" cy="3908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t>DHC</a:t>
          </a:r>
          <a:endParaRPr lang="en-US"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latin typeface="Times New Roman" pitchFamily="18" charset="0"/>
                <a:cs typeface="Arial" charset="0"/>
              </a:defRPr>
            </a:lvl1pPr>
          </a:lstStyle>
          <a:p>
            <a:pPr>
              <a:defRPr/>
            </a:pPr>
            <a:endParaRPr lang="en-US"/>
          </a:p>
        </p:txBody>
      </p:sp>
      <p:sp>
        <p:nvSpPr>
          <p:cNvPr id="107523"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latin typeface="Times New Roman" pitchFamily="18" charset="0"/>
                <a:cs typeface="Arial" charset="0"/>
              </a:defRPr>
            </a:lvl1pPr>
          </a:lstStyle>
          <a:p>
            <a:pPr>
              <a:defRPr/>
            </a:pPr>
            <a:endParaRPr lang="en-US"/>
          </a:p>
        </p:txBody>
      </p:sp>
      <p:sp>
        <p:nvSpPr>
          <p:cNvPr id="107524"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latin typeface="Times New Roman" pitchFamily="18" charset="0"/>
                <a:cs typeface="Arial" charset="0"/>
              </a:defRPr>
            </a:lvl1pPr>
          </a:lstStyle>
          <a:p>
            <a:pPr>
              <a:defRPr/>
            </a:pPr>
            <a:endParaRPr lang="en-US"/>
          </a:p>
        </p:txBody>
      </p:sp>
      <p:sp>
        <p:nvSpPr>
          <p:cNvPr id="107525"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0" hangingPunct="0">
              <a:defRPr sz="1300">
                <a:latin typeface="Times New Roman" panose="02020603050405020304" pitchFamily="18" charset="0"/>
              </a:defRPr>
            </a:lvl1pPr>
          </a:lstStyle>
          <a:p>
            <a:fld id="{2D66C16D-AF69-4E4C-AFF0-19A8581D25FC}" type="slidenum">
              <a:rPr lang="en-US" altLang="en-US"/>
              <a:pPr/>
              <a:t>‹#›</a:t>
            </a:fld>
            <a:endParaRPr lang="en-US" altLang="en-US"/>
          </a:p>
        </p:txBody>
      </p:sp>
    </p:spTree>
    <p:extLst>
      <p:ext uri="{BB962C8B-B14F-4D97-AF65-F5344CB8AC3E}">
        <p14:creationId xmlns:p14="http://schemas.microsoft.com/office/powerpoint/2010/main" val="4059430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latin typeface="Times New Roman" pitchFamily="18" charset="0"/>
                <a:cs typeface="Arial" charset="0"/>
              </a:defRPr>
            </a:lvl1pPr>
          </a:lstStyle>
          <a:p>
            <a:pPr>
              <a:defRPr/>
            </a:pPr>
            <a:endParaRPr lang="en-US"/>
          </a:p>
        </p:txBody>
      </p:sp>
      <p:sp>
        <p:nvSpPr>
          <p:cNvPr id="82947"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latin typeface="Times New Roman" pitchFamily="18" charset="0"/>
                <a:cs typeface="Arial"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50"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latin typeface="Times New Roman" pitchFamily="18" charset="0"/>
                <a:cs typeface="Arial" charset="0"/>
              </a:defRPr>
            </a:lvl1pPr>
          </a:lstStyle>
          <a:p>
            <a:pPr>
              <a:defRPr/>
            </a:pPr>
            <a:endParaRPr lang="en-US"/>
          </a:p>
        </p:txBody>
      </p:sp>
      <p:sp>
        <p:nvSpPr>
          <p:cNvPr id="82951"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0" hangingPunct="0">
              <a:defRPr sz="1300">
                <a:latin typeface="Times New Roman" panose="02020603050405020304" pitchFamily="18" charset="0"/>
              </a:defRPr>
            </a:lvl1pPr>
          </a:lstStyle>
          <a:p>
            <a:fld id="{B4760A8D-51F8-4B83-811A-21182345AFEE}" type="slidenum">
              <a:rPr lang="en-US" altLang="en-US"/>
              <a:pPr/>
              <a:t>‹#›</a:t>
            </a:fld>
            <a:endParaRPr lang="en-US" altLang="en-US"/>
          </a:p>
        </p:txBody>
      </p:sp>
    </p:spTree>
    <p:extLst>
      <p:ext uri="{BB962C8B-B14F-4D97-AF65-F5344CB8AC3E}">
        <p14:creationId xmlns:p14="http://schemas.microsoft.com/office/powerpoint/2010/main" val="4026487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Today </a:t>
            </a:r>
            <a:r>
              <a:rPr lang="en-US" baseline="0" dirty="0" smtClean="0"/>
              <a:t>I will be talking about a new type of bioreactor that can be deployed in existing groundwater monitoring wells to enhance aerobic or anaerobic biodegradation of contaminants in the aquifer.  It is called the Bio-Sep </a:t>
            </a:r>
            <a:r>
              <a:rPr lang="en-US" i="1" baseline="0" dirty="0" smtClean="0"/>
              <a:t>In Situ </a:t>
            </a:r>
            <a:r>
              <a:rPr lang="en-US" baseline="0" dirty="0" smtClean="0"/>
              <a:t>Bioreactor (Bio-Sep ISBR) .  As you will see this technology has it origins in the “bio-trap” which has been used successfully all over the world for forensic analysis of microbial communities in contaminated groundwater as well as many other applications.  So this is the story of an analytical tool with a long history moving into the world of remediation.</a:t>
            </a:r>
            <a:endParaRPr lang="en-US" dirty="0"/>
          </a:p>
        </p:txBody>
      </p:sp>
      <p:sp>
        <p:nvSpPr>
          <p:cNvPr id="4" name="Slide Number Placeholder 3"/>
          <p:cNvSpPr>
            <a:spLocks noGrp="1"/>
          </p:cNvSpPr>
          <p:nvPr>
            <p:ph type="sldNum" sz="quarter" idx="10"/>
          </p:nvPr>
        </p:nvSpPr>
        <p:spPr/>
        <p:txBody>
          <a:bodyPr/>
          <a:lstStyle/>
          <a:p>
            <a:fld id="{B4760A8D-51F8-4B83-811A-21182345AFEE}" type="slidenum">
              <a:rPr lang="en-US" altLang="en-US" smtClean="0"/>
              <a:pPr/>
              <a:t>1</a:t>
            </a:fld>
            <a:endParaRPr lang="en-US" altLang="en-US"/>
          </a:p>
        </p:txBody>
      </p:sp>
    </p:spTree>
    <p:extLst>
      <p:ext uri="{BB962C8B-B14F-4D97-AF65-F5344CB8AC3E}">
        <p14:creationId xmlns:p14="http://schemas.microsoft.com/office/powerpoint/2010/main" val="4291475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should you consider an ISBR?  Inhibitory</a:t>
            </a:r>
            <a:r>
              <a:rPr lang="en-US" baseline="0" dirty="0" smtClean="0"/>
              <a:t> concentrations of contaminants, dilute plumes with low but persistent levels of contaminants, and following ISCO to prevent that return trip.</a:t>
            </a:r>
            <a:endParaRPr lang="en-US" dirty="0"/>
          </a:p>
        </p:txBody>
      </p:sp>
      <p:sp>
        <p:nvSpPr>
          <p:cNvPr id="4" name="Slide Number Placeholder 3"/>
          <p:cNvSpPr>
            <a:spLocks noGrp="1"/>
          </p:cNvSpPr>
          <p:nvPr>
            <p:ph type="sldNum" sz="quarter" idx="10"/>
          </p:nvPr>
        </p:nvSpPr>
        <p:spPr/>
        <p:txBody>
          <a:bodyPr/>
          <a:lstStyle/>
          <a:p>
            <a:fld id="{B4760A8D-51F8-4B83-811A-21182345AFEE}" type="slidenum">
              <a:rPr lang="en-US" altLang="en-US" smtClean="0"/>
              <a:pPr/>
              <a:t>26</a:t>
            </a:fld>
            <a:endParaRPr lang="en-US" altLang="en-US" dirty="0"/>
          </a:p>
        </p:txBody>
      </p:sp>
    </p:spTree>
    <p:extLst>
      <p:ext uri="{BB962C8B-B14F-4D97-AF65-F5344CB8AC3E}">
        <p14:creationId xmlns:p14="http://schemas.microsoft.com/office/powerpoint/2010/main" val="23230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Are you familiar with the Bio-Trap sampler marketed by Microbial Insights?  The heart of the Bio-Traps are Bio-Sep beads.  Made of PAC and </a:t>
            </a:r>
            <a:r>
              <a:rPr lang="en-US" baseline="0" dirty="0" err="1" smtClean="0"/>
              <a:t>Nomex</a:t>
            </a:r>
            <a:r>
              <a:rPr lang="en-US" baseline="0" dirty="0" smtClean="0"/>
              <a:t> Bio-Sep beads are rapidly colonized by indigenous microorganisms that are actively involved in the microbial ecology of a sampled environment.  There have been thousands of these Bio-Traps deployed all over the world for over a decade making the Bio-Trap a premier forensic tool in the environmental industry.</a:t>
            </a:r>
            <a:endParaRPr lang="en-US" dirty="0"/>
          </a:p>
        </p:txBody>
      </p:sp>
      <p:sp>
        <p:nvSpPr>
          <p:cNvPr id="4" name="Slide Number Placeholder 3"/>
          <p:cNvSpPr>
            <a:spLocks noGrp="1"/>
          </p:cNvSpPr>
          <p:nvPr>
            <p:ph type="sldNum" sz="quarter" idx="10"/>
          </p:nvPr>
        </p:nvSpPr>
        <p:spPr/>
        <p:txBody>
          <a:bodyPr/>
          <a:lstStyle/>
          <a:p>
            <a:fld id="{B4760A8D-51F8-4B83-811A-21182345AFEE}" type="slidenum">
              <a:rPr lang="en-US" altLang="en-US" smtClean="0"/>
              <a:pPr/>
              <a:t>2</a:t>
            </a:fld>
            <a:endParaRPr lang="en-US" altLang="en-US"/>
          </a:p>
        </p:txBody>
      </p:sp>
    </p:spTree>
    <p:extLst>
      <p:ext uri="{BB962C8B-B14F-4D97-AF65-F5344CB8AC3E}">
        <p14:creationId xmlns:p14="http://schemas.microsoft.com/office/powerpoint/2010/main" val="29334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 Bio-Sep</a:t>
            </a:r>
            <a:r>
              <a:rPr lang="en-US" baseline="0" dirty="0" smtClean="0"/>
              <a:t> ISBR goes beyond making it easier to implement bioremediation </a:t>
            </a:r>
            <a:r>
              <a:rPr lang="en-US" i="1" baseline="0" dirty="0" smtClean="0"/>
              <a:t>in situ</a:t>
            </a:r>
            <a:r>
              <a:rPr lang="en-US" baseline="0" dirty="0" smtClean="0"/>
              <a:t>.  The Bio-Sep ISBR also overcomes two of the common limitations of bioremediation in groundwater, low contaminant concentrations and substrate inhibition.  It is a common occurrence in </a:t>
            </a:r>
            <a:r>
              <a:rPr lang="en-US" i="1" baseline="0" dirty="0" smtClean="0"/>
              <a:t>in situ </a:t>
            </a:r>
            <a:r>
              <a:rPr lang="en-US" baseline="0" dirty="0" smtClean="0"/>
              <a:t>remediation of groundwater to have one or two wells with persistent low concentrations of contaminant.  Low concentrations of contaminants can be difficult to biodegrade because a threshold concentration is required to support growth of the degraders.  Another potential issue in </a:t>
            </a:r>
            <a:r>
              <a:rPr lang="en-US" i="1" baseline="0" dirty="0" smtClean="0"/>
              <a:t>in situ </a:t>
            </a:r>
            <a:r>
              <a:rPr lang="en-US" baseline="0" dirty="0" smtClean="0"/>
              <a:t>bioremediation of groundwater is very high contaminant concentrations that can inhibit growth and slow biodegradation.  In addition to simply making it easier to implement </a:t>
            </a:r>
            <a:r>
              <a:rPr lang="en-US" i="1" baseline="0" dirty="0" smtClean="0"/>
              <a:t>in situ </a:t>
            </a:r>
            <a:r>
              <a:rPr lang="en-US" baseline="0" dirty="0" smtClean="0"/>
              <a:t>bioremediation the Bio-Sep ISBRs can help you address both of these common limitations.</a:t>
            </a:r>
            <a:endParaRPr lang="en-US" dirty="0"/>
          </a:p>
        </p:txBody>
      </p:sp>
      <p:sp>
        <p:nvSpPr>
          <p:cNvPr id="4" name="Slide Number Placeholder 3"/>
          <p:cNvSpPr>
            <a:spLocks noGrp="1"/>
          </p:cNvSpPr>
          <p:nvPr>
            <p:ph type="sldNum" sz="quarter" idx="10"/>
          </p:nvPr>
        </p:nvSpPr>
        <p:spPr/>
        <p:txBody>
          <a:bodyPr/>
          <a:lstStyle/>
          <a:p>
            <a:fld id="{B4760A8D-51F8-4B83-811A-21182345AFEE}" type="slidenum">
              <a:rPr lang="en-US" altLang="en-US" smtClean="0"/>
              <a:pPr/>
              <a:t>5</a:t>
            </a:fld>
            <a:endParaRPr lang="en-US" altLang="en-US"/>
          </a:p>
        </p:txBody>
      </p:sp>
    </p:spTree>
    <p:extLst>
      <p:ext uri="{BB962C8B-B14F-4D97-AF65-F5344CB8AC3E}">
        <p14:creationId xmlns:p14="http://schemas.microsoft.com/office/powerpoint/2010/main" val="84669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 Bio-Sep</a:t>
            </a:r>
            <a:r>
              <a:rPr lang="en-US" baseline="0" dirty="0" smtClean="0"/>
              <a:t> ISBR goes beyond making it easier to implement bioremediation </a:t>
            </a:r>
            <a:r>
              <a:rPr lang="en-US" i="1" baseline="0" dirty="0" smtClean="0"/>
              <a:t>in situ</a:t>
            </a:r>
            <a:r>
              <a:rPr lang="en-US" baseline="0" dirty="0" smtClean="0"/>
              <a:t>.  The Bio-Sep ISBR also overcomes two of the common limitations of bioremediation in groundwater, low contaminant concentrations and substrate inhibition.  It is a common occurrence in </a:t>
            </a:r>
            <a:r>
              <a:rPr lang="en-US" i="1" baseline="0" dirty="0" smtClean="0"/>
              <a:t>in situ </a:t>
            </a:r>
            <a:r>
              <a:rPr lang="en-US" baseline="0" dirty="0" smtClean="0"/>
              <a:t>remediation of groundwater to have one or two wells with persistent low concentrations of contaminant.  Low concentrations of contaminants can be difficult to biodegrade because a threshold concentration is required to support growth of the degraders.  Another potential issue in </a:t>
            </a:r>
            <a:r>
              <a:rPr lang="en-US" i="1" baseline="0" dirty="0" smtClean="0"/>
              <a:t>in situ </a:t>
            </a:r>
            <a:r>
              <a:rPr lang="en-US" baseline="0" dirty="0" smtClean="0"/>
              <a:t>bioremediation of groundwater is very high contaminant concentrations that can inhibit growth and slow biodegradation.  In addition to simply making it easier to implement </a:t>
            </a:r>
            <a:r>
              <a:rPr lang="en-US" i="1" baseline="0" dirty="0" smtClean="0"/>
              <a:t>in situ </a:t>
            </a:r>
            <a:r>
              <a:rPr lang="en-US" baseline="0" dirty="0" smtClean="0"/>
              <a:t>bioremediation the Bio-Sep ISBRs can help you address both of these common limitations.</a:t>
            </a:r>
            <a:endParaRPr lang="en-US" dirty="0"/>
          </a:p>
        </p:txBody>
      </p:sp>
      <p:sp>
        <p:nvSpPr>
          <p:cNvPr id="4" name="Slide Number Placeholder 3"/>
          <p:cNvSpPr>
            <a:spLocks noGrp="1"/>
          </p:cNvSpPr>
          <p:nvPr>
            <p:ph type="sldNum" sz="quarter" idx="10"/>
          </p:nvPr>
        </p:nvSpPr>
        <p:spPr/>
        <p:txBody>
          <a:bodyPr/>
          <a:lstStyle/>
          <a:p>
            <a:fld id="{B4760A8D-51F8-4B83-811A-21182345AFEE}" type="slidenum">
              <a:rPr lang="en-US" altLang="en-US" smtClean="0"/>
              <a:pPr/>
              <a:t>6</a:t>
            </a:fld>
            <a:endParaRPr lang="en-US" altLang="en-US"/>
          </a:p>
        </p:txBody>
      </p:sp>
    </p:spTree>
    <p:extLst>
      <p:ext uri="{BB962C8B-B14F-4D97-AF65-F5344CB8AC3E}">
        <p14:creationId xmlns:p14="http://schemas.microsoft.com/office/powerpoint/2010/main" val="3498712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 Bio-Sep</a:t>
            </a:r>
            <a:r>
              <a:rPr lang="en-US" baseline="0" dirty="0" smtClean="0"/>
              <a:t> ISBR goes beyond making it easier to implement bioremediation </a:t>
            </a:r>
            <a:r>
              <a:rPr lang="en-US" i="1" baseline="0" dirty="0" smtClean="0"/>
              <a:t>in situ</a:t>
            </a:r>
            <a:r>
              <a:rPr lang="en-US" baseline="0" dirty="0" smtClean="0"/>
              <a:t>.  The Bio-Sep ISBR also overcomes two of the common limitations of bioremediation in groundwater, low contaminant concentrations and substrate inhibition.  It is a common occurrence in </a:t>
            </a:r>
            <a:r>
              <a:rPr lang="en-US" i="1" baseline="0" dirty="0" smtClean="0"/>
              <a:t>in situ </a:t>
            </a:r>
            <a:r>
              <a:rPr lang="en-US" baseline="0" dirty="0" smtClean="0"/>
              <a:t>remediation of groundwater to have one or two wells with persistent low concentrations of contaminant.  Low concentrations of contaminants can be difficult to biodegrade because a threshold concentration is required to support growth of the degraders.  Another potential issue in </a:t>
            </a:r>
            <a:r>
              <a:rPr lang="en-US" i="1" baseline="0" dirty="0" smtClean="0"/>
              <a:t>in situ </a:t>
            </a:r>
            <a:r>
              <a:rPr lang="en-US" baseline="0" dirty="0" smtClean="0"/>
              <a:t>bioremediation of groundwater is very high contaminant concentrations that can inhibit growth and slow biodegradation.  In addition to simply making it easier to implement </a:t>
            </a:r>
            <a:r>
              <a:rPr lang="en-US" i="1" baseline="0" dirty="0" smtClean="0"/>
              <a:t>in situ </a:t>
            </a:r>
            <a:r>
              <a:rPr lang="en-US" baseline="0" dirty="0" smtClean="0"/>
              <a:t>bioremediation the Bio-Sep ISBRs can help you address both of these common limitations.</a:t>
            </a:r>
            <a:endParaRPr lang="en-US" dirty="0"/>
          </a:p>
        </p:txBody>
      </p:sp>
      <p:sp>
        <p:nvSpPr>
          <p:cNvPr id="4" name="Slide Number Placeholder 3"/>
          <p:cNvSpPr>
            <a:spLocks noGrp="1"/>
          </p:cNvSpPr>
          <p:nvPr>
            <p:ph type="sldNum" sz="quarter" idx="10"/>
          </p:nvPr>
        </p:nvSpPr>
        <p:spPr/>
        <p:txBody>
          <a:bodyPr/>
          <a:lstStyle/>
          <a:p>
            <a:fld id="{B4760A8D-51F8-4B83-811A-21182345AFEE}" type="slidenum">
              <a:rPr lang="en-US" altLang="en-US" smtClean="0"/>
              <a:pPr/>
              <a:t>7</a:t>
            </a:fld>
            <a:endParaRPr lang="en-US" altLang="en-US"/>
          </a:p>
        </p:txBody>
      </p:sp>
    </p:spTree>
    <p:extLst>
      <p:ext uri="{BB962C8B-B14F-4D97-AF65-F5344CB8AC3E}">
        <p14:creationId xmlns:p14="http://schemas.microsoft.com/office/powerpoint/2010/main" val="3225074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 Bio-Sep</a:t>
            </a:r>
            <a:r>
              <a:rPr lang="en-US" baseline="0" dirty="0" smtClean="0"/>
              <a:t> ISBR goes beyond making it easier to implement bioremediation </a:t>
            </a:r>
            <a:r>
              <a:rPr lang="en-US" i="1" baseline="0" dirty="0" smtClean="0"/>
              <a:t>in situ</a:t>
            </a:r>
            <a:r>
              <a:rPr lang="en-US" baseline="0" dirty="0" smtClean="0"/>
              <a:t>.  The Bio-Sep ISBR also overcomes two of the common limitations of bioremediation in groundwater, low contaminant concentrations and substrate inhibition.  It is a common occurrence in </a:t>
            </a:r>
            <a:r>
              <a:rPr lang="en-US" i="1" baseline="0" dirty="0" smtClean="0"/>
              <a:t>in situ </a:t>
            </a:r>
            <a:r>
              <a:rPr lang="en-US" baseline="0" dirty="0" smtClean="0"/>
              <a:t>remediation of groundwater to have one or two wells with persistent low concentrations of contaminant.  Low concentrations of contaminants can be difficult to biodegrade because a threshold concentration is required to support growth of the degraders.  Another potential issue in </a:t>
            </a:r>
            <a:r>
              <a:rPr lang="en-US" i="1" baseline="0" dirty="0" smtClean="0"/>
              <a:t>in situ </a:t>
            </a:r>
            <a:r>
              <a:rPr lang="en-US" baseline="0" dirty="0" smtClean="0"/>
              <a:t>bioremediation of groundwater is very high contaminant concentrations that can inhibit growth and slow biodegradation.  In addition to simply making it easier to implement </a:t>
            </a:r>
            <a:r>
              <a:rPr lang="en-US" i="1" baseline="0" dirty="0" smtClean="0"/>
              <a:t>in situ </a:t>
            </a:r>
            <a:r>
              <a:rPr lang="en-US" baseline="0" dirty="0" smtClean="0"/>
              <a:t>bioremediation the Bio-Sep ISBRs can help you address both of these common limitations.</a:t>
            </a:r>
            <a:endParaRPr lang="en-US" dirty="0"/>
          </a:p>
        </p:txBody>
      </p:sp>
      <p:sp>
        <p:nvSpPr>
          <p:cNvPr id="4" name="Slide Number Placeholder 3"/>
          <p:cNvSpPr>
            <a:spLocks noGrp="1"/>
          </p:cNvSpPr>
          <p:nvPr>
            <p:ph type="sldNum" sz="quarter" idx="10"/>
          </p:nvPr>
        </p:nvSpPr>
        <p:spPr/>
        <p:txBody>
          <a:bodyPr/>
          <a:lstStyle/>
          <a:p>
            <a:fld id="{B4760A8D-51F8-4B83-811A-21182345AFEE}" type="slidenum">
              <a:rPr lang="en-US" altLang="en-US" smtClean="0"/>
              <a:pPr/>
              <a:t>9</a:t>
            </a:fld>
            <a:endParaRPr lang="en-US" altLang="en-US"/>
          </a:p>
        </p:txBody>
      </p:sp>
    </p:spTree>
    <p:extLst>
      <p:ext uri="{BB962C8B-B14F-4D97-AF65-F5344CB8AC3E}">
        <p14:creationId xmlns:p14="http://schemas.microsoft.com/office/powerpoint/2010/main" val="2620276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60A8D-51F8-4B83-811A-21182345AFEE}" type="slidenum">
              <a:rPr lang="en-US" altLang="en-US" smtClean="0"/>
              <a:pPr/>
              <a:t>21</a:t>
            </a:fld>
            <a:endParaRPr lang="en-US" altLang="en-US"/>
          </a:p>
        </p:txBody>
      </p:sp>
    </p:spTree>
    <p:extLst>
      <p:ext uri="{BB962C8B-B14F-4D97-AF65-F5344CB8AC3E}">
        <p14:creationId xmlns:p14="http://schemas.microsoft.com/office/powerpoint/2010/main" val="1673764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attention.  Here is contact information</a:t>
            </a:r>
            <a:r>
              <a:rPr lang="en-US" baseline="0" dirty="0" smtClean="0"/>
              <a:t> for Eric and Kerry if you need additional information.</a:t>
            </a:r>
            <a:endParaRPr lang="en-US" dirty="0"/>
          </a:p>
        </p:txBody>
      </p:sp>
      <p:sp>
        <p:nvSpPr>
          <p:cNvPr id="4" name="Slide Number Placeholder 3"/>
          <p:cNvSpPr>
            <a:spLocks noGrp="1"/>
          </p:cNvSpPr>
          <p:nvPr>
            <p:ph type="sldNum" sz="quarter" idx="10"/>
          </p:nvPr>
        </p:nvSpPr>
        <p:spPr/>
        <p:txBody>
          <a:bodyPr/>
          <a:lstStyle/>
          <a:p>
            <a:fld id="{B4760A8D-51F8-4B83-811A-21182345AFEE}" type="slidenum">
              <a:rPr lang="en-US" altLang="en-US" smtClean="0"/>
              <a:pPr/>
              <a:t>23</a:t>
            </a:fld>
            <a:endParaRPr lang="en-US" altLang="en-US"/>
          </a:p>
        </p:txBody>
      </p:sp>
    </p:spTree>
    <p:extLst>
      <p:ext uri="{BB962C8B-B14F-4D97-AF65-F5344CB8AC3E}">
        <p14:creationId xmlns:p14="http://schemas.microsoft.com/office/powerpoint/2010/main" val="3546226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ISBR does require O&amp;M.  Check power and amendment levels every 2-4 wks.  Make sure the ISBR</a:t>
            </a:r>
            <a:r>
              <a:rPr lang="en-US" baseline="0" dirty="0" smtClean="0"/>
              <a:t> is submerged.  If not, groundwater will not circulate through the Bio-Sep bed.  Costs are based on a life of project rental with the cost per unit decreasing with increasing number of units.</a:t>
            </a:r>
            <a:endParaRPr lang="en-US" dirty="0"/>
          </a:p>
        </p:txBody>
      </p:sp>
      <p:sp>
        <p:nvSpPr>
          <p:cNvPr id="4" name="Slide Number Placeholder 3"/>
          <p:cNvSpPr>
            <a:spLocks noGrp="1"/>
          </p:cNvSpPr>
          <p:nvPr>
            <p:ph type="sldNum" sz="quarter" idx="10"/>
          </p:nvPr>
        </p:nvSpPr>
        <p:spPr/>
        <p:txBody>
          <a:bodyPr/>
          <a:lstStyle/>
          <a:p>
            <a:fld id="{B4760A8D-51F8-4B83-811A-21182345AFEE}" type="slidenum">
              <a:rPr lang="en-US" altLang="en-US" smtClean="0"/>
              <a:pPr/>
              <a:t>25</a:t>
            </a:fld>
            <a:endParaRPr lang="en-US" altLang="en-US"/>
          </a:p>
        </p:txBody>
      </p:sp>
    </p:spTree>
    <p:extLst>
      <p:ext uri="{BB962C8B-B14F-4D97-AF65-F5344CB8AC3E}">
        <p14:creationId xmlns:p14="http://schemas.microsoft.com/office/powerpoint/2010/main" val="95028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15120938 h 1912"/>
              <a:gd name="T4" fmla="*/ 0 w 1588"/>
              <a:gd name="T5" fmla="*/ 15120938 h 1912"/>
              <a:gd name="T6" fmla="*/ 0 w 1588"/>
              <a:gd name="T7" fmla="*/ 151209375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pPr>
              <a:defRPr/>
            </a:pPr>
            <a:endParaRPr lang="en-US">
              <a:cs typeface="Arial" charset="0"/>
            </a:endParaRPr>
          </a:p>
        </p:txBody>
      </p:sp>
      <p:sp>
        <p:nvSpPr>
          <p:cNvPr id="22016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22016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fld id="{0B7326EA-9307-480C-B214-6CF8AC6EA164}" type="slidenum">
              <a:rPr lang="en-US" altLang="en-US"/>
              <a:pPr/>
              <a:t>‹#›</a:t>
            </a:fld>
            <a:endParaRPr lang="en-US" alt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22657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BA98FD9-5BC4-47FA-B192-BC83C4011011}" type="slidenum">
              <a:rPr lang="en-US" altLang="en-US"/>
              <a:pPr/>
              <a:t>‹#›</a:t>
            </a:fld>
            <a:endParaRPr lang="en-US" altLang="en-US"/>
          </a:p>
        </p:txBody>
      </p:sp>
    </p:spTree>
    <p:extLst>
      <p:ext uri="{BB962C8B-B14F-4D97-AF65-F5344CB8AC3E}">
        <p14:creationId xmlns:p14="http://schemas.microsoft.com/office/powerpoint/2010/main" val="274104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96FB0A3-0920-45A1-B9A2-973B68D03C22}" type="slidenum">
              <a:rPr lang="en-US" altLang="en-US"/>
              <a:pPr/>
              <a:t>‹#›</a:t>
            </a:fld>
            <a:endParaRPr lang="en-US" altLang="en-US"/>
          </a:p>
        </p:txBody>
      </p:sp>
    </p:spTree>
    <p:extLst>
      <p:ext uri="{BB962C8B-B14F-4D97-AF65-F5344CB8AC3E}">
        <p14:creationId xmlns:p14="http://schemas.microsoft.com/office/powerpoint/2010/main" val="197673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553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955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102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01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34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751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995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658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7A9454-20EC-41EB-B5CF-474CB0949AE0}" type="slidenum">
              <a:rPr lang="en-US" altLang="en-US"/>
              <a:pPr/>
              <a:t>‹#›</a:t>
            </a:fld>
            <a:endParaRPr lang="en-US" altLang="en-US"/>
          </a:p>
        </p:txBody>
      </p:sp>
    </p:spTree>
    <p:extLst>
      <p:ext uri="{BB962C8B-B14F-4D97-AF65-F5344CB8AC3E}">
        <p14:creationId xmlns:p14="http://schemas.microsoft.com/office/powerpoint/2010/main" val="3151695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509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84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328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73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299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48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936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056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52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029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22C1247-AD8E-4E28-8AC6-3E6DFB668166}" type="slidenum">
              <a:rPr lang="en-US" altLang="en-US"/>
              <a:pPr/>
              <a:t>‹#›</a:t>
            </a:fld>
            <a:endParaRPr lang="en-US" altLang="en-US"/>
          </a:p>
        </p:txBody>
      </p:sp>
    </p:spTree>
    <p:extLst>
      <p:ext uri="{BB962C8B-B14F-4D97-AF65-F5344CB8AC3E}">
        <p14:creationId xmlns:p14="http://schemas.microsoft.com/office/powerpoint/2010/main" val="3296810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234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96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29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17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9713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005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644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5660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843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852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386826E-9FBB-47BF-A6C6-0F9B51D64139}" type="slidenum">
              <a:rPr lang="en-US" altLang="en-US"/>
              <a:pPr/>
              <a:t>‹#›</a:t>
            </a:fld>
            <a:endParaRPr lang="en-US" altLang="en-US"/>
          </a:p>
        </p:txBody>
      </p:sp>
    </p:spTree>
    <p:extLst>
      <p:ext uri="{BB962C8B-B14F-4D97-AF65-F5344CB8AC3E}">
        <p14:creationId xmlns:p14="http://schemas.microsoft.com/office/powerpoint/2010/main" val="15485338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8031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075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7973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8537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23D55-A66A-9B48-89F6-CF2FE9764C68}" type="datetimeFigureOut">
              <a:rPr lang="en-US" smtClean="0">
                <a:solidFill>
                  <a:prstClr val="black">
                    <a:tint val="75000"/>
                  </a:prstClr>
                </a:solidFill>
              </a:rPr>
              <a:p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9FAA9-E6EA-EA42-902A-6F50A05ECD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36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13C0399-D71E-4F92-BA57-BB53D0A39957}" type="slidenum">
              <a:rPr lang="en-US" altLang="en-US"/>
              <a:pPr/>
              <a:t>‹#›</a:t>
            </a:fld>
            <a:endParaRPr lang="en-US" altLang="en-US"/>
          </a:p>
        </p:txBody>
      </p:sp>
    </p:spTree>
    <p:extLst>
      <p:ext uri="{BB962C8B-B14F-4D97-AF65-F5344CB8AC3E}">
        <p14:creationId xmlns:p14="http://schemas.microsoft.com/office/powerpoint/2010/main" val="309344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3D7D21E-2FE4-4587-9430-969F3B2E5241}" type="slidenum">
              <a:rPr lang="en-US" altLang="en-US"/>
              <a:pPr/>
              <a:t>‹#›</a:t>
            </a:fld>
            <a:endParaRPr lang="en-US" altLang="en-US"/>
          </a:p>
        </p:txBody>
      </p:sp>
    </p:spTree>
    <p:extLst>
      <p:ext uri="{BB962C8B-B14F-4D97-AF65-F5344CB8AC3E}">
        <p14:creationId xmlns:p14="http://schemas.microsoft.com/office/powerpoint/2010/main" val="6642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2AB22E-E94D-44E2-A803-2EB8BB717B7C}" type="slidenum">
              <a:rPr lang="en-US" altLang="en-US"/>
              <a:pPr/>
              <a:t>‹#›</a:t>
            </a:fld>
            <a:endParaRPr lang="en-US" altLang="en-US"/>
          </a:p>
        </p:txBody>
      </p:sp>
    </p:spTree>
    <p:extLst>
      <p:ext uri="{BB962C8B-B14F-4D97-AF65-F5344CB8AC3E}">
        <p14:creationId xmlns:p14="http://schemas.microsoft.com/office/powerpoint/2010/main" val="1584880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DBBFDA6-3692-42F1-B795-A5BC1B3D801C}" type="slidenum">
              <a:rPr lang="en-US" altLang="en-US"/>
              <a:pPr/>
              <a:t>‹#›</a:t>
            </a:fld>
            <a:endParaRPr lang="en-US" altLang="en-US"/>
          </a:p>
        </p:txBody>
      </p:sp>
    </p:spTree>
    <p:extLst>
      <p:ext uri="{BB962C8B-B14F-4D97-AF65-F5344CB8AC3E}">
        <p14:creationId xmlns:p14="http://schemas.microsoft.com/office/powerpoint/2010/main" val="401421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41388E-16E9-4141-9350-6E2DADB4187A}" type="slidenum">
              <a:rPr lang="en-US" altLang="en-US"/>
              <a:pPr/>
              <a:t>‹#›</a:t>
            </a:fld>
            <a:endParaRPr lang="en-US" altLang="en-US"/>
          </a:p>
        </p:txBody>
      </p:sp>
    </p:spTree>
    <p:extLst>
      <p:ext uri="{BB962C8B-B14F-4D97-AF65-F5344CB8AC3E}">
        <p14:creationId xmlns:p14="http://schemas.microsoft.com/office/powerpoint/2010/main" val="3072186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913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9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Narrow" pitchFamily="34" charset="0"/>
                <a:cs typeface="Arial" charset="0"/>
              </a:defRPr>
            </a:lvl1pPr>
          </a:lstStyle>
          <a:p>
            <a:pPr>
              <a:defRPr/>
            </a:pPr>
            <a:endParaRPr lang="en-US"/>
          </a:p>
        </p:txBody>
      </p:sp>
      <p:sp>
        <p:nvSpPr>
          <p:cNvPr id="219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Narrow" pitchFamily="34" charset="0"/>
                <a:cs typeface="Arial" charset="0"/>
              </a:defRPr>
            </a:lvl1pPr>
          </a:lstStyle>
          <a:p>
            <a:pPr>
              <a:defRPr/>
            </a:pPr>
            <a:endParaRPr lang="en-US"/>
          </a:p>
        </p:txBody>
      </p:sp>
      <p:sp>
        <p:nvSpPr>
          <p:cNvPr id="219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Narrow" panose="020B0606020202030204" pitchFamily="34" charset="0"/>
              </a:defRPr>
            </a:lvl1pPr>
          </a:lstStyle>
          <a:p>
            <a:fld id="{2379C43E-CD5C-4E7E-AC70-048C0D145298}" type="slidenum">
              <a:rPr lang="en-US" altLang="en-US"/>
              <a:pPr/>
              <a:t>‹#›</a:t>
            </a:fld>
            <a:endParaRPr lang="en-US" altLang="en-US"/>
          </a:p>
        </p:txBody>
      </p:sp>
      <p:sp>
        <p:nvSpPr>
          <p:cNvPr id="219153" name="Oval 17"/>
          <p:cNvSpPr>
            <a:spLocks noChangeArrowheads="1"/>
          </p:cNvSpPr>
          <p:nvPr userDrawn="1"/>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pPr>
              <a:defRPr/>
            </a:pPr>
            <a:endParaRPr lang="en-US">
              <a:cs typeface="Arial" charset="0"/>
            </a:endParaRPr>
          </a:p>
        </p:txBody>
      </p:sp>
      <p:sp>
        <p:nvSpPr>
          <p:cNvPr id="219154" name="Oval 18"/>
          <p:cNvSpPr>
            <a:spLocks noChangeArrowheads="1"/>
          </p:cNvSpPr>
          <p:nvPr userDrawn="1"/>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pPr>
              <a:defRPr/>
            </a:pPr>
            <a:endParaRPr lang="en-US">
              <a:cs typeface="Arial" charset="0"/>
            </a:endParaRPr>
          </a:p>
        </p:txBody>
      </p:sp>
      <p:sp>
        <p:nvSpPr>
          <p:cNvPr id="1033" name="Rectangle 19"/>
          <p:cNvSpPr>
            <a:spLocks noChangeArrowheads="1"/>
          </p:cNvSpPr>
          <p:nvPr userDrawn="1"/>
        </p:nvSpPr>
        <p:spPr bwMode="auto">
          <a:xfrm>
            <a:off x="457200" y="1739900"/>
            <a:ext cx="8751888" cy="190500"/>
          </a:xfrm>
          <a:prstGeom prst="rect">
            <a:avLst/>
          </a:prstGeom>
          <a:noFill/>
          <a:ln w="9525">
            <a:noFill/>
            <a:miter lim="800000"/>
            <a:headEnd/>
            <a:tailEnd/>
          </a:ln>
        </p:spPr>
        <p:txBody>
          <a:bodyPr wrap="none" anchor="ctr"/>
          <a:lstStyle/>
          <a:p>
            <a:pPr>
              <a:defRPr/>
            </a:pPr>
            <a:endParaRPr lang="en-US">
              <a:cs typeface="Arial" charset="0"/>
            </a:endParaRPr>
          </a:p>
        </p:txBody>
      </p:sp>
    </p:spTree>
  </p:cSld>
  <p:clrMap bg1="dk2" tx1="lt1" bg2="dk1" tx2="lt2" accent1="accent1" accent2="accent2" accent3="accent3" accent4="accent4" accent5="accent5" accent6="accent6" hlink="hlink" folHlink="folHlink"/>
  <p:sldLayoutIdLst>
    <p:sldLayoutId id="2147483746"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9153"/>
                                        </p:tgtEl>
                                        <p:attrNameLst>
                                          <p:attrName>style.visibility</p:attrName>
                                        </p:attrNameLst>
                                      </p:cBhvr>
                                      <p:to>
                                        <p:strVal val="visible"/>
                                      </p:to>
                                    </p:set>
                                    <p:anim calcmode="lin" valueType="num">
                                      <p:cBhvr additive="base">
                                        <p:cTn id="7" dur="500" fill="hold"/>
                                        <p:tgtEl>
                                          <p:spTgt spid="219153"/>
                                        </p:tgtEl>
                                        <p:attrNameLst>
                                          <p:attrName>ppt_x</p:attrName>
                                        </p:attrNameLst>
                                      </p:cBhvr>
                                      <p:tavLst>
                                        <p:tav tm="0">
                                          <p:val>
                                            <p:strVal val="#ppt_x"/>
                                          </p:val>
                                        </p:tav>
                                        <p:tav tm="100000">
                                          <p:val>
                                            <p:strVal val="#ppt_x"/>
                                          </p:val>
                                        </p:tav>
                                      </p:tavLst>
                                    </p:anim>
                                    <p:anim calcmode="lin" valueType="num">
                                      <p:cBhvr additive="base">
                                        <p:cTn id="8" dur="500" fill="hold"/>
                                        <p:tgtEl>
                                          <p:spTgt spid="219153"/>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19153"/>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19154"/>
                                        </p:tgtEl>
                                        <p:attrNameLst>
                                          <p:attrName>style.visibility</p:attrName>
                                        </p:attrNameLst>
                                      </p:cBhvr>
                                      <p:to>
                                        <p:strVal val="visible"/>
                                      </p:to>
                                    </p:set>
                                    <p:anim calcmode="lin" valueType="num">
                                      <p:cBhvr additive="base">
                                        <p:cTn id="12" dur="500" fill="hold"/>
                                        <p:tgtEl>
                                          <p:spTgt spid="219154"/>
                                        </p:tgtEl>
                                        <p:attrNameLst>
                                          <p:attrName>ppt_x</p:attrName>
                                        </p:attrNameLst>
                                      </p:cBhvr>
                                      <p:tavLst>
                                        <p:tav tm="0">
                                          <p:val>
                                            <p:strVal val="0-#ppt_w/2"/>
                                          </p:val>
                                        </p:tav>
                                        <p:tav tm="100000">
                                          <p:val>
                                            <p:strVal val="#ppt_x"/>
                                          </p:val>
                                        </p:tav>
                                      </p:tavLst>
                                    </p:anim>
                                    <p:anim calcmode="lin" valueType="num">
                                      <p:cBhvr additive="base">
                                        <p:cTn id="13" dur="500" fill="hold"/>
                                        <p:tgtEl>
                                          <p:spTgt spid="2191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53" grpId="0" animBg="1"/>
      <p:bldP spid="219154" grpId="0" animBg="1"/>
    </p:bld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D0823D55-A66A-9B48-89F6-CF2FE9764C68}" type="datetimeFigureOut">
              <a:rPr lang="en-US" smtClean="0">
                <a:solidFill>
                  <a:prstClr val="black">
                    <a:tint val="75000"/>
                  </a:prstClr>
                </a:solidFill>
                <a:latin typeface="Calibri" panose="020F0502020204030204"/>
                <a:cs typeface="+mn-cs"/>
              </a:rPr>
              <a:pPr fontAlgn="auto">
                <a:spcBef>
                  <a:spcPts val="0"/>
                </a:spcBef>
                <a:spcAft>
                  <a:spcPts val="0"/>
                </a:spcAft>
              </a:pPr>
              <a:t>4/17/2019</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E169FAA9-E6EA-EA42-902A-6F50A05ECD78}"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50797852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D0823D55-A66A-9B48-89F6-CF2FE9764C68}" type="datetimeFigureOut">
              <a:rPr lang="en-US" smtClean="0">
                <a:solidFill>
                  <a:prstClr val="black">
                    <a:tint val="75000"/>
                  </a:prstClr>
                </a:solidFill>
                <a:latin typeface="Calibri" panose="020F0502020204030204"/>
                <a:cs typeface="+mn-cs"/>
              </a:rPr>
              <a:pPr fontAlgn="auto">
                <a:spcBef>
                  <a:spcPts val="0"/>
                </a:spcBef>
                <a:spcAft>
                  <a:spcPts val="0"/>
                </a:spcAft>
              </a:pPr>
              <a:t>4/17/2019</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E169FAA9-E6EA-EA42-902A-6F50A05ECD78}"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50124593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D0823D55-A66A-9B48-89F6-CF2FE9764C68}" type="datetimeFigureOut">
              <a:rPr lang="en-US" smtClean="0">
                <a:solidFill>
                  <a:prstClr val="black">
                    <a:tint val="75000"/>
                  </a:prstClr>
                </a:solidFill>
                <a:latin typeface="Calibri" panose="020F0502020204030204"/>
                <a:cs typeface="+mn-cs"/>
              </a:rPr>
              <a:pPr fontAlgn="auto">
                <a:spcBef>
                  <a:spcPts val="0"/>
                </a:spcBef>
                <a:spcAft>
                  <a:spcPts val="0"/>
                </a:spcAft>
              </a:pPr>
              <a:t>4/17/2019</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E169FAA9-E6EA-EA42-902A-6F50A05ECD78}"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94173608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28600" y="609600"/>
            <a:ext cx="8573779" cy="1905000"/>
          </a:xfrm>
        </p:spPr>
        <p:txBody>
          <a:bodyPr/>
          <a:lstStyle/>
          <a:p>
            <a:pPr eaLnBrk="1" hangingPunct="1"/>
            <a:r>
              <a:rPr lang="en-US" sz="3600" b="1" dirty="0" smtClean="0">
                <a:solidFill>
                  <a:srgbClr val="FFCC00"/>
                </a:solidFill>
                <a:effectLst>
                  <a:outerShdw blurRad="38100" dist="38100" dir="2700000" algn="tl">
                    <a:srgbClr val="000000">
                      <a:alpha val="43137"/>
                    </a:srgbClr>
                  </a:outerShdw>
                </a:effectLst>
                <a:latin typeface="Comic Sans MS" panose="030F0702030302020204" pitchFamily="66" charset="0"/>
                <a:cs typeface="Andalus" panose="02020603050405020304" pitchFamily="18" charset="-78"/>
              </a:rPr>
              <a:t>Evaluating </a:t>
            </a:r>
            <a:r>
              <a:rPr lang="en-US" sz="3600" b="1" dirty="0">
                <a:solidFill>
                  <a:srgbClr val="FFCC00"/>
                </a:solidFill>
                <a:effectLst>
                  <a:outerShdw blurRad="38100" dist="38100" dir="2700000" algn="tl">
                    <a:srgbClr val="000000">
                      <a:alpha val="43137"/>
                    </a:srgbClr>
                  </a:outerShdw>
                </a:effectLst>
                <a:latin typeface="Comic Sans MS" panose="030F0702030302020204" pitchFamily="66" charset="0"/>
                <a:cs typeface="Andalus" panose="02020603050405020304" pitchFamily="18" charset="-78"/>
              </a:rPr>
              <a:t>the Remedial Effectiveness of Four Emulsified Substrates in Anaerobic In situ </a:t>
            </a:r>
            <a:r>
              <a:rPr lang="en-US" sz="3600" b="1" dirty="0" smtClean="0">
                <a:solidFill>
                  <a:srgbClr val="FFCC00"/>
                </a:solidFill>
                <a:effectLst>
                  <a:outerShdw blurRad="38100" dist="38100" dir="2700000" algn="tl">
                    <a:srgbClr val="000000">
                      <a:alpha val="43137"/>
                    </a:srgbClr>
                  </a:outerShdw>
                </a:effectLst>
                <a:latin typeface="Comic Sans MS" panose="030F0702030302020204" pitchFamily="66" charset="0"/>
                <a:cs typeface="Andalus" panose="02020603050405020304" pitchFamily="18" charset="-78"/>
              </a:rPr>
              <a:t>Bioreactors</a:t>
            </a:r>
            <a:endParaRPr lang="en-US" altLang="en-US" sz="3600" b="1" dirty="0">
              <a:solidFill>
                <a:srgbClr val="FFCC00"/>
              </a:solidFill>
              <a:effectLst>
                <a:outerShdw blurRad="38100" dist="38100" dir="2700000" algn="tl">
                  <a:srgbClr val="000000">
                    <a:alpha val="43137"/>
                  </a:srgbClr>
                </a:outerShdw>
              </a:effectLst>
              <a:latin typeface="Comic Sans MS" panose="030F0702030302020204" pitchFamily="66" charset="0"/>
              <a:cs typeface="Andalus" panose="02020603050405020304" pitchFamily="18" charset="-78"/>
            </a:endParaRPr>
          </a:p>
        </p:txBody>
      </p:sp>
      <p:sp>
        <p:nvSpPr>
          <p:cNvPr id="4099" name="Rectangle 3"/>
          <p:cNvSpPr>
            <a:spLocks noGrp="1" noChangeArrowheads="1"/>
          </p:cNvSpPr>
          <p:nvPr>
            <p:ph type="subTitle" idx="1"/>
          </p:nvPr>
        </p:nvSpPr>
        <p:spPr>
          <a:xfrm>
            <a:off x="533400" y="2514600"/>
            <a:ext cx="8001000" cy="3352800"/>
          </a:xfrm>
        </p:spPr>
        <p:txBody>
          <a:bodyPr/>
          <a:lstStyle/>
          <a:p>
            <a:pPr marL="457200" indent="-457200" eaLnBrk="1" hangingPunct="1">
              <a:lnSpc>
                <a:spcPct val="90000"/>
              </a:lnSpc>
              <a:defRPr/>
            </a:pPr>
            <a:endParaRPr lang="en-US" sz="2400" dirty="0" smtClean="0">
              <a:solidFill>
                <a:srgbClr val="FFCC00"/>
              </a:solidFill>
              <a:effectLst/>
              <a:latin typeface="CG Times" pitchFamily="18" charset="0"/>
            </a:endParaRPr>
          </a:p>
          <a:p>
            <a:pPr marL="457200" indent="-457200" eaLnBrk="1" hangingPunct="1">
              <a:lnSpc>
                <a:spcPct val="90000"/>
              </a:lnSpc>
              <a:defRPr/>
            </a:pPr>
            <a:r>
              <a:rPr lang="en-US" sz="2400" dirty="0" smtClean="0">
                <a:solidFill>
                  <a:srgbClr val="FFCC00"/>
                </a:solidFill>
                <a:effectLst/>
                <a:latin typeface="CG Times" pitchFamily="18" charset="0"/>
              </a:rPr>
              <a:t>Eric </a:t>
            </a:r>
            <a:r>
              <a:rPr lang="en-US" sz="2400" dirty="0">
                <a:solidFill>
                  <a:srgbClr val="FFCC00"/>
                </a:solidFill>
                <a:effectLst/>
                <a:latin typeface="CG Times" pitchFamily="18" charset="0"/>
              </a:rPr>
              <a:t>J. Raes, P.E., LSRP</a:t>
            </a:r>
          </a:p>
          <a:p>
            <a:pPr marL="457200" indent="-457200" eaLnBrk="1" hangingPunct="1">
              <a:lnSpc>
                <a:spcPct val="90000"/>
              </a:lnSpc>
              <a:defRPr/>
            </a:pPr>
            <a:r>
              <a:rPr lang="en-US" sz="2400" dirty="0" smtClean="0">
                <a:effectLst/>
                <a:latin typeface="CG Times" pitchFamily="18" charset="0"/>
              </a:rPr>
              <a:t>Bio-Enhance/E&amp;LP </a:t>
            </a:r>
            <a:endParaRPr lang="en-US" sz="2400" dirty="0">
              <a:effectLst/>
              <a:latin typeface="CG Times" pitchFamily="18" charset="0"/>
            </a:endParaRPr>
          </a:p>
          <a:p>
            <a:pPr marL="457200" indent="-457200" eaLnBrk="1" hangingPunct="1">
              <a:lnSpc>
                <a:spcPct val="90000"/>
              </a:lnSpc>
              <a:defRPr/>
            </a:pPr>
            <a:r>
              <a:rPr lang="en-US" sz="2400" dirty="0">
                <a:solidFill>
                  <a:srgbClr val="FFCC00"/>
                </a:solidFill>
                <a:effectLst/>
                <a:latin typeface="CG Times" pitchFamily="18" charset="0"/>
              </a:rPr>
              <a:t>Dora </a:t>
            </a:r>
            <a:r>
              <a:rPr lang="en-US" sz="2400" dirty="0" smtClean="0">
                <a:solidFill>
                  <a:srgbClr val="FFCC00"/>
                </a:solidFill>
                <a:effectLst/>
                <a:latin typeface="CG Times" pitchFamily="18" charset="0"/>
              </a:rPr>
              <a:t>Taggart, </a:t>
            </a:r>
            <a:r>
              <a:rPr lang="en-US" sz="2400" dirty="0">
                <a:solidFill>
                  <a:srgbClr val="FFCC00"/>
                </a:solidFill>
                <a:effectLst/>
                <a:latin typeface="CG Times" pitchFamily="18" charset="0"/>
              </a:rPr>
              <a:t>Brett Baldwin, Kate Clark &amp; Anita Biernacki</a:t>
            </a:r>
          </a:p>
          <a:p>
            <a:pPr marL="457200" indent="-457200" eaLnBrk="1" hangingPunct="1">
              <a:lnSpc>
                <a:spcPct val="90000"/>
              </a:lnSpc>
              <a:defRPr/>
            </a:pPr>
            <a:r>
              <a:rPr lang="en-US" sz="2400" dirty="0">
                <a:effectLst/>
                <a:latin typeface="CG Times" pitchFamily="18" charset="0"/>
                <a:cs typeface="Times New Roman" pitchFamily="18" charset="0"/>
              </a:rPr>
              <a:t>Microbial Insights Inc.</a:t>
            </a:r>
          </a:p>
          <a:p>
            <a:pPr marL="457200" indent="-457200" eaLnBrk="1" hangingPunct="1">
              <a:lnSpc>
                <a:spcPct val="90000"/>
              </a:lnSpc>
              <a:defRPr/>
            </a:pPr>
            <a:r>
              <a:rPr lang="en-US" sz="2400" dirty="0">
                <a:solidFill>
                  <a:srgbClr val="FFCC00"/>
                </a:solidFill>
                <a:effectLst/>
                <a:latin typeface="CG Times" pitchFamily="18" charset="0"/>
                <a:cs typeface="Times New Roman" pitchFamily="18" charset="0"/>
              </a:rPr>
              <a:t>Kerry Sublette, Ph.D</a:t>
            </a:r>
            <a:r>
              <a:rPr lang="en-US" sz="2400" dirty="0" smtClean="0">
                <a:solidFill>
                  <a:srgbClr val="FFCC00"/>
                </a:solidFill>
                <a:effectLst/>
                <a:latin typeface="CG Times" pitchFamily="18" charset="0"/>
                <a:cs typeface="Times New Roman" pitchFamily="18" charset="0"/>
              </a:rPr>
              <a:t>. </a:t>
            </a:r>
            <a:endParaRPr lang="en-US" sz="2400" dirty="0">
              <a:solidFill>
                <a:srgbClr val="FFCC00"/>
              </a:solidFill>
              <a:effectLst/>
              <a:latin typeface="CG Times" pitchFamily="18" charset="0"/>
              <a:cs typeface="Times New Roman" pitchFamily="18" charset="0"/>
            </a:endParaRPr>
          </a:p>
          <a:p>
            <a:pPr marL="457200" indent="-457200" eaLnBrk="1" hangingPunct="1">
              <a:lnSpc>
                <a:spcPct val="90000"/>
              </a:lnSpc>
              <a:defRPr/>
            </a:pPr>
            <a:r>
              <a:rPr lang="en-US" sz="2400" dirty="0">
                <a:effectLst/>
                <a:latin typeface="CG Times" pitchFamily="18" charset="0"/>
                <a:cs typeface="Times New Roman" pitchFamily="18" charset="0"/>
              </a:rPr>
              <a:t>University of Tulsa</a:t>
            </a:r>
            <a:endParaRPr lang="en-US" sz="2400" b="1" dirty="0">
              <a:solidFill>
                <a:srgbClr val="FFCC00"/>
              </a:solidFill>
              <a:effectLst/>
              <a:latin typeface="Comic Sans MS" panose="030F0702030302020204" pitchFamily="66" charset="0"/>
            </a:endParaRPr>
          </a:p>
          <a:p>
            <a:pPr marL="457200" indent="-457200" eaLnBrk="1" hangingPunct="1">
              <a:lnSpc>
                <a:spcPct val="90000"/>
              </a:lnSpc>
              <a:defRPr/>
            </a:pPr>
            <a:r>
              <a:rPr lang="en-US" sz="2400" dirty="0" smtClean="0">
                <a:effectLst/>
                <a:latin typeface="CG Times" pitchFamily="18"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5486400"/>
            <a:ext cx="2177243" cy="10412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xdr="http://schemas.openxmlformats.org/drawingml/2006/spreadsheetDrawing" xmlns:a16="http://schemas.microsoft.com/office/drawing/2014/main" xmlns="" xmlns:lc="http://schemas.openxmlformats.org/drawingml/2006/lockedCanvas" id="{E1DD9DBE-D681-48CA-BED9-B1F61C2DFB84}"/>
              </a:ext>
            </a:extLst>
          </p:cNvPr>
          <p:cNvGraphicFramePr>
            <a:graphicFrameLocks/>
          </p:cNvGraphicFramePr>
          <p:nvPr>
            <p:extLst>
              <p:ext uri="{D42A27DB-BD31-4B8C-83A1-F6EECF244321}">
                <p14:modId xmlns:p14="http://schemas.microsoft.com/office/powerpoint/2010/main" val="4043372612"/>
              </p:ext>
            </p:extLst>
          </p:nvPr>
        </p:nvGraphicFramePr>
        <p:xfrm>
          <a:off x="-984" y="857250"/>
          <a:ext cx="9144000" cy="514350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336087" y="3719333"/>
            <a:ext cx="461142" cy="369332"/>
          </a:xfrm>
          <a:prstGeom prst="rect">
            <a:avLst/>
          </a:prstGeom>
          <a:noFill/>
        </p:spPr>
        <p:txBody>
          <a:bodyPr wrap="square" rtlCol="0">
            <a:spAutoFit/>
          </a:bodyPr>
          <a:lstStyle/>
          <a:p>
            <a:pPr fontAlgn="auto">
              <a:spcBef>
                <a:spcPts val="0"/>
              </a:spcBef>
              <a:spcAft>
                <a:spcPts val="0"/>
              </a:spcAft>
            </a:pPr>
            <a:r>
              <a:rPr lang="en-US" b="1" smtClean="0">
                <a:solidFill>
                  <a:prstClr val="black"/>
                </a:solidFill>
                <a:latin typeface="Calibri" panose="020F0502020204030204"/>
                <a:cs typeface="+mn-cs"/>
              </a:rPr>
              <a:t>VC</a:t>
            </a:r>
            <a:endParaRPr lang="en-US" b="1" dirty="0">
              <a:solidFill>
                <a:prstClr val="black"/>
              </a:solidFill>
              <a:latin typeface="Calibri" panose="020F0502020204030204"/>
              <a:cs typeface="+mn-cs"/>
            </a:endParaRPr>
          </a:p>
        </p:txBody>
      </p:sp>
      <p:sp>
        <p:nvSpPr>
          <p:cNvPr id="4" name="TextBox 3"/>
          <p:cNvSpPr txBox="1"/>
          <p:nvPr/>
        </p:nvSpPr>
        <p:spPr>
          <a:xfrm>
            <a:off x="2173671" y="2058259"/>
            <a:ext cx="785976" cy="369332"/>
          </a:xfrm>
          <a:prstGeom prst="rect">
            <a:avLst/>
          </a:prstGeom>
          <a:noFill/>
        </p:spPr>
        <p:txBody>
          <a:bodyPr wrap="square" rtlCol="0">
            <a:spAutoFit/>
          </a:bodyPr>
          <a:lstStyle/>
          <a:p>
            <a:pPr fontAlgn="auto">
              <a:spcBef>
                <a:spcPts val="0"/>
              </a:spcBef>
              <a:spcAft>
                <a:spcPts val="0"/>
              </a:spcAft>
            </a:pPr>
            <a:r>
              <a:rPr lang="en-US" b="1" dirty="0" err="1" smtClean="0">
                <a:solidFill>
                  <a:prstClr val="black"/>
                </a:solidFill>
                <a:latin typeface="Calibri" panose="020F0502020204030204"/>
                <a:cs typeface="+mn-cs"/>
              </a:rPr>
              <a:t>cDCE</a:t>
            </a:r>
            <a:endParaRPr lang="en-US" b="1" dirty="0">
              <a:solidFill>
                <a:prstClr val="black"/>
              </a:solidFill>
              <a:latin typeface="Calibri" panose="020F0502020204030204"/>
              <a:cs typeface="+mn-cs"/>
            </a:endParaRPr>
          </a:p>
        </p:txBody>
      </p:sp>
      <p:sp>
        <p:nvSpPr>
          <p:cNvPr id="5" name="TextBox 4"/>
          <p:cNvSpPr txBox="1"/>
          <p:nvPr/>
        </p:nvSpPr>
        <p:spPr>
          <a:xfrm>
            <a:off x="2336087" y="3449474"/>
            <a:ext cx="569529" cy="369332"/>
          </a:xfrm>
          <a:prstGeom prst="rect">
            <a:avLst/>
          </a:prstGeom>
          <a:noFill/>
        </p:spPr>
        <p:txBody>
          <a:bodyPr wrap="square" rtlCol="0">
            <a:spAutoFit/>
          </a:bodyPr>
          <a:lstStyle/>
          <a:p>
            <a:pPr fontAlgn="auto">
              <a:spcBef>
                <a:spcPts val="0"/>
              </a:spcBef>
              <a:spcAft>
                <a:spcPts val="0"/>
              </a:spcAft>
            </a:pPr>
            <a:r>
              <a:rPr lang="en-US" b="1" dirty="0">
                <a:solidFill>
                  <a:prstClr val="black"/>
                </a:solidFill>
                <a:latin typeface="Calibri" panose="020F0502020204030204"/>
                <a:cs typeface="+mn-cs"/>
              </a:rPr>
              <a:t>T</a:t>
            </a:r>
            <a:r>
              <a:rPr lang="en-US" b="1" dirty="0" smtClean="0">
                <a:solidFill>
                  <a:prstClr val="black"/>
                </a:solidFill>
                <a:latin typeface="Calibri" panose="020F0502020204030204"/>
                <a:cs typeface="+mn-cs"/>
              </a:rPr>
              <a:t>CE</a:t>
            </a:r>
            <a:endParaRPr lang="en-US" b="1" dirty="0">
              <a:solidFill>
                <a:prstClr val="black"/>
              </a:solidFill>
              <a:latin typeface="Calibri" panose="020F0502020204030204"/>
              <a:cs typeface="+mn-cs"/>
            </a:endParaRPr>
          </a:p>
        </p:txBody>
      </p:sp>
      <p:sp>
        <p:nvSpPr>
          <p:cNvPr id="6" name="TextBox 5"/>
          <p:cNvSpPr txBox="1"/>
          <p:nvPr/>
        </p:nvSpPr>
        <p:spPr>
          <a:xfrm>
            <a:off x="2281894" y="3165642"/>
            <a:ext cx="569529" cy="369332"/>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Calibri" panose="020F0502020204030204"/>
                <a:cs typeface="+mn-cs"/>
              </a:rPr>
              <a:t>PCE</a:t>
            </a:r>
            <a:endParaRPr lang="en-US" b="1" dirty="0">
              <a:solidFill>
                <a:prstClr val="black"/>
              </a:solidFill>
              <a:latin typeface="Calibri" panose="020F0502020204030204"/>
              <a:cs typeface="+mn-cs"/>
            </a:endParaRPr>
          </a:p>
        </p:txBody>
      </p:sp>
    </p:spTree>
    <p:extLst>
      <p:ext uri="{BB962C8B-B14F-4D97-AF65-F5344CB8AC3E}">
        <p14:creationId xmlns:p14="http://schemas.microsoft.com/office/powerpoint/2010/main" val="2864676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856488"/>
            <a:ext cx="9144000" cy="5145024"/>
          </a:xfrm>
          <a:prstGeom prst="rect">
            <a:avLst/>
          </a:prstGeom>
        </p:spPr>
      </p:pic>
    </p:spTree>
    <p:extLst>
      <p:ext uri="{BB962C8B-B14F-4D97-AF65-F5344CB8AC3E}">
        <p14:creationId xmlns:p14="http://schemas.microsoft.com/office/powerpoint/2010/main" val="3982216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lc="http://schemas.openxmlformats.org/drawingml/2006/lockedCanvas" xmlns="" xmlns:a16="http://schemas.microsoft.com/office/drawing/2014/main" xmlns:xdr="http://schemas.openxmlformats.org/drawingml/2006/spreadsheetDrawing" id="{00000000-0008-0000-0000-00000F000000}"/>
              </a:ext>
            </a:extLst>
          </p:cNvPr>
          <p:cNvGraphicFramePr>
            <a:graphicFrameLocks/>
          </p:cNvGraphicFramePr>
          <p:nvPr>
            <p:extLst>
              <p:ext uri="{D42A27DB-BD31-4B8C-83A1-F6EECF244321}">
                <p14:modId xmlns:p14="http://schemas.microsoft.com/office/powerpoint/2010/main" val="3532038406"/>
              </p:ext>
            </p:extLst>
          </p:nvPr>
        </p:nvGraphicFramePr>
        <p:xfrm>
          <a:off x="0" y="152400"/>
          <a:ext cx="9143999"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6577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xdr="http://schemas.openxmlformats.org/drawingml/2006/spreadsheetDrawing" xmlns:a16="http://schemas.microsoft.com/office/drawing/2014/main" xmlns="" xmlns:lc="http://schemas.openxmlformats.org/drawingml/2006/lockedCanvas" id="{D678C2B0-079C-4465-BB45-4C05AEB074A6}"/>
              </a:ext>
            </a:extLst>
          </p:cNvPr>
          <p:cNvGraphicFramePr>
            <a:graphicFrameLocks/>
          </p:cNvGraphicFramePr>
          <p:nvPr>
            <p:extLst>
              <p:ext uri="{D42A27DB-BD31-4B8C-83A1-F6EECF244321}">
                <p14:modId xmlns:p14="http://schemas.microsoft.com/office/powerpoint/2010/main" val="340435454"/>
              </p:ext>
            </p:extLst>
          </p:nvPr>
        </p:nvGraphicFramePr>
        <p:xfrm>
          <a:off x="1" y="909298"/>
          <a:ext cx="9143999" cy="503940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14400" y="76200"/>
            <a:ext cx="7239000" cy="646331"/>
          </a:xfrm>
          <a:prstGeom prst="rect">
            <a:avLst/>
          </a:prstGeom>
          <a:noFill/>
        </p:spPr>
        <p:txBody>
          <a:bodyPr wrap="square" rtlCol="0">
            <a:spAutoFit/>
          </a:bodyPr>
          <a:lstStyle/>
          <a:p>
            <a:r>
              <a:rPr lang="en-US" b="1" dirty="0" smtClean="0">
                <a:latin typeface="Comic Sans MS" charset="0"/>
                <a:ea typeface="Comic Sans MS" charset="0"/>
                <a:cs typeface="Comic Sans MS" charset="0"/>
              </a:rPr>
              <a:t>ISBR </a:t>
            </a:r>
            <a:r>
              <a:rPr lang="en-US" b="1" dirty="0">
                <a:latin typeface="Comic Sans MS" charset="0"/>
                <a:ea typeface="Comic Sans MS" charset="0"/>
                <a:cs typeface="Comic Sans MS" charset="0"/>
              </a:rPr>
              <a:t> </a:t>
            </a:r>
            <a:r>
              <a:rPr lang="en-US" b="1" dirty="0" smtClean="0">
                <a:latin typeface="Comic Sans MS" charset="0"/>
                <a:ea typeface="Comic Sans MS" charset="0"/>
                <a:cs typeface="Comic Sans MS" charset="0"/>
              </a:rPr>
              <a:t>resulting in sustained indigenous microbial community for reductive dehalogenation</a:t>
            </a:r>
            <a:endParaRPr lang="en-US" b="1" dirty="0">
              <a:latin typeface="Comic Sans MS" charset="0"/>
              <a:ea typeface="Comic Sans MS" charset="0"/>
              <a:cs typeface="Comic Sans MS" charset="0"/>
            </a:endParaRPr>
          </a:p>
        </p:txBody>
      </p:sp>
    </p:spTree>
    <p:extLst>
      <p:ext uri="{BB962C8B-B14F-4D97-AF65-F5344CB8AC3E}">
        <p14:creationId xmlns:p14="http://schemas.microsoft.com/office/powerpoint/2010/main" val="2997982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xdr="http://schemas.openxmlformats.org/drawingml/2006/spreadsheetDrawing" xmlns:a16="http://schemas.microsoft.com/office/drawing/2014/main" xmlns="" xmlns:lc="http://schemas.openxmlformats.org/drawingml/2006/lockedCanvas" id="{D678C2B0-079C-4465-BB45-4C05AEB074A6}"/>
              </a:ext>
            </a:extLst>
          </p:cNvPr>
          <p:cNvGraphicFramePr>
            <a:graphicFrameLocks/>
          </p:cNvGraphicFramePr>
          <p:nvPr>
            <p:extLst>
              <p:ext uri="{D42A27DB-BD31-4B8C-83A1-F6EECF244321}">
                <p14:modId xmlns:p14="http://schemas.microsoft.com/office/powerpoint/2010/main" val="340435454"/>
              </p:ext>
            </p:extLst>
          </p:nvPr>
        </p:nvGraphicFramePr>
        <p:xfrm>
          <a:off x="1" y="909298"/>
          <a:ext cx="9143999" cy="503940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14400" y="76200"/>
            <a:ext cx="7239000" cy="646331"/>
          </a:xfrm>
          <a:prstGeom prst="rect">
            <a:avLst/>
          </a:prstGeom>
          <a:noFill/>
        </p:spPr>
        <p:txBody>
          <a:bodyPr wrap="square" rtlCol="0">
            <a:spAutoFit/>
          </a:bodyPr>
          <a:lstStyle/>
          <a:p>
            <a:r>
              <a:rPr lang="en-US" b="1" dirty="0" smtClean="0">
                <a:latin typeface="Comic Sans MS" charset="0"/>
                <a:ea typeface="Comic Sans MS" charset="0"/>
                <a:cs typeface="Comic Sans MS" charset="0"/>
              </a:rPr>
              <a:t>ISBR </a:t>
            </a:r>
            <a:r>
              <a:rPr lang="en-US" b="1" dirty="0">
                <a:latin typeface="Comic Sans MS" charset="0"/>
                <a:ea typeface="Comic Sans MS" charset="0"/>
                <a:cs typeface="Comic Sans MS" charset="0"/>
              </a:rPr>
              <a:t> </a:t>
            </a:r>
            <a:r>
              <a:rPr lang="en-US" b="1" dirty="0" smtClean="0">
                <a:latin typeface="Comic Sans MS" charset="0"/>
                <a:ea typeface="Comic Sans MS" charset="0"/>
                <a:cs typeface="Comic Sans MS" charset="0"/>
              </a:rPr>
              <a:t>resulting in sustained indigenous microbial community for reductive dehalogenation</a:t>
            </a:r>
            <a:endParaRPr lang="en-US" b="1" dirty="0">
              <a:latin typeface="Comic Sans MS" charset="0"/>
              <a:ea typeface="Comic Sans MS" charset="0"/>
              <a:cs typeface="Comic Sans MS" charset="0"/>
            </a:endParaRPr>
          </a:p>
        </p:txBody>
      </p:sp>
      <p:sp>
        <p:nvSpPr>
          <p:cNvPr id="4" name="Oval 3"/>
          <p:cNvSpPr/>
          <p:nvPr/>
        </p:nvSpPr>
        <p:spPr>
          <a:xfrm>
            <a:off x="3962400" y="3429000"/>
            <a:ext cx="4876800" cy="457200"/>
          </a:xfrm>
          <a:prstGeom prst="ellipse">
            <a:avLst/>
          </a:prstGeom>
          <a:noFill/>
          <a:ln w="412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06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xdr="http://schemas.openxmlformats.org/drawingml/2006/spreadsheetDrawing" xmlns:a16="http://schemas.microsoft.com/office/drawing/2014/main" xmlns="" xmlns:lc="http://schemas.openxmlformats.org/drawingml/2006/lockedCanvas" id="{998B70B7-21AA-41C7-8927-8A0D522E498A}"/>
              </a:ext>
            </a:extLst>
          </p:cNvPr>
          <p:cNvGraphicFramePr>
            <a:graphicFrameLocks/>
          </p:cNvGraphicFramePr>
          <p:nvPr>
            <p:extLst>
              <p:ext uri="{D42A27DB-BD31-4B8C-83A1-F6EECF244321}">
                <p14:modId xmlns:p14="http://schemas.microsoft.com/office/powerpoint/2010/main" val="3506486805"/>
              </p:ext>
            </p:extLst>
          </p:nvPr>
        </p:nvGraphicFramePr>
        <p:xfrm>
          <a:off x="0" y="975492"/>
          <a:ext cx="9144000" cy="502525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172200" y="1600200"/>
            <a:ext cx="1820918" cy="1477328"/>
          </a:xfrm>
          <a:prstGeom prst="rect">
            <a:avLst/>
          </a:prstGeom>
          <a:noFill/>
        </p:spPr>
        <p:txBody>
          <a:bodyPr wrap="square" rtlCol="0">
            <a:spAutoFit/>
          </a:bodyPr>
          <a:lstStyle/>
          <a:p>
            <a:r>
              <a:rPr lang="en-US" b="1" dirty="0" smtClean="0">
                <a:latin typeface="Comic Sans MS" charset="0"/>
                <a:ea typeface="Comic Sans MS" charset="0"/>
                <a:cs typeface="Comic Sans MS" charset="0"/>
              </a:rPr>
              <a:t>Depleting CVOCs results in decrease in concentrations of degraders</a:t>
            </a:r>
            <a:endParaRPr lang="en-US" b="1" dirty="0">
              <a:latin typeface="Comic Sans MS" charset="0"/>
              <a:ea typeface="Comic Sans MS" charset="0"/>
              <a:cs typeface="Comic Sans MS" charset="0"/>
            </a:endParaRPr>
          </a:p>
        </p:txBody>
      </p:sp>
    </p:spTree>
    <p:extLst>
      <p:ext uri="{BB962C8B-B14F-4D97-AF65-F5344CB8AC3E}">
        <p14:creationId xmlns:p14="http://schemas.microsoft.com/office/powerpoint/2010/main" val="1838788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 xmlns:xdr="http://schemas.openxmlformats.org/drawingml/2006/spreadsheetDrawing" xmlns:a16="http://schemas.microsoft.com/office/drawing/2014/main" xmlns:lc="http://schemas.openxmlformats.org/drawingml/2006/lockedCanvas" id="{00000000-0008-0000-0000-00000C000000}"/>
              </a:ext>
            </a:extLst>
          </p:cNvPr>
          <p:cNvGraphicFramePr>
            <a:graphicFrameLocks noChangeAspect="1"/>
          </p:cNvGraphicFramePr>
          <p:nvPr>
            <p:extLst>
              <p:ext uri="{D42A27DB-BD31-4B8C-83A1-F6EECF244321}">
                <p14:modId xmlns:p14="http://schemas.microsoft.com/office/powerpoint/2010/main" val="4023074110"/>
              </p:ext>
            </p:extLst>
          </p:nvPr>
        </p:nvGraphicFramePr>
        <p:xfrm>
          <a:off x="-12608" y="685801"/>
          <a:ext cx="9169218" cy="548640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Connector 2"/>
          <p:cNvCxnSpPr/>
          <p:nvPr/>
        </p:nvCxnSpPr>
        <p:spPr>
          <a:xfrm flipV="1">
            <a:off x="1295400" y="1752600"/>
            <a:ext cx="0" cy="3429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4267200" y="1714500"/>
            <a:ext cx="0" cy="3429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7239000" y="1752600"/>
            <a:ext cx="0" cy="3429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673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713807917"/>
              </p:ext>
            </p:extLst>
          </p:nvPr>
        </p:nvGraphicFramePr>
        <p:xfrm>
          <a:off x="838200" y="990600"/>
          <a:ext cx="73152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txBox="1">
            <a:spLocks/>
          </p:cNvSpPr>
          <p:nvPr/>
        </p:nvSpPr>
        <p:spPr>
          <a:xfrm>
            <a:off x="381000" y="228600"/>
            <a:ext cx="8594178" cy="99417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sz="2700" b="1" dirty="0" smtClean="0">
                <a:latin typeface="Comic Sans MS" charset="0"/>
                <a:ea typeface="Comic Sans MS" charset="0"/>
                <a:cs typeface="Comic Sans MS" charset="0"/>
              </a:rPr>
              <a:t>EVO-1 % Mass Reduction PCE</a:t>
            </a:r>
            <a:endParaRPr lang="en-US" sz="2700" b="1" dirty="0">
              <a:latin typeface="Comic Sans MS" charset="0"/>
              <a:ea typeface="Comic Sans MS" charset="0"/>
              <a:cs typeface="Comic Sans MS" charset="0"/>
            </a:endParaRPr>
          </a:p>
        </p:txBody>
      </p:sp>
    </p:spTree>
    <p:extLst>
      <p:ext uri="{BB962C8B-B14F-4D97-AF65-F5344CB8AC3E}">
        <p14:creationId xmlns:p14="http://schemas.microsoft.com/office/powerpoint/2010/main" val="3703320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lc="http://schemas.openxmlformats.org/drawingml/2006/lockedCanvas" xmlns="" xmlns:a16="http://schemas.microsoft.com/office/drawing/2014/main" xmlns:xdr="http://schemas.openxmlformats.org/drawingml/2006/spreadsheetDrawing" id="{16D57A02-3821-4636-A705-DCF0B0D74A9B}"/>
              </a:ext>
            </a:extLst>
          </p:cNvPr>
          <p:cNvGraphicFramePr>
            <a:graphicFrameLocks/>
          </p:cNvGraphicFramePr>
          <p:nvPr>
            <p:extLst/>
          </p:nvPr>
        </p:nvGraphicFramePr>
        <p:xfrm>
          <a:off x="0" y="951843"/>
          <a:ext cx="9144000" cy="504890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182955" y="1995343"/>
            <a:ext cx="705506" cy="369332"/>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Calibri" panose="020F0502020204030204"/>
                <a:cs typeface="+mn-cs"/>
              </a:rPr>
              <a:t>DHC</a:t>
            </a:r>
            <a:endParaRPr lang="en-US" b="1" dirty="0">
              <a:solidFill>
                <a:prstClr val="black"/>
              </a:solidFill>
              <a:latin typeface="Calibri" panose="020F0502020204030204"/>
              <a:cs typeface="+mn-cs"/>
            </a:endParaRPr>
          </a:p>
        </p:txBody>
      </p:sp>
      <p:sp>
        <p:nvSpPr>
          <p:cNvPr id="4" name="TextBox 3"/>
          <p:cNvSpPr txBox="1"/>
          <p:nvPr/>
        </p:nvSpPr>
        <p:spPr>
          <a:xfrm>
            <a:off x="1562238" y="3972854"/>
            <a:ext cx="615512" cy="369332"/>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Calibri" panose="020F0502020204030204"/>
                <a:cs typeface="+mn-cs"/>
              </a:rPr>
              <a:t>VC</a:t>
            </a:r>
            <a:endParaRPr lang="en-US" b="1" dirty="0">
              <a:solidFill>
                <a:prstClr val="black"/>
              </a:solidFill>
              <a:latin typeface="Calibri" panose="020F0502020204030204"/>
              <a:cs typeface="+mn-cs"/>
            </a:endParaRPr>
          </a:p>
        </p:txBody>
      </p:sp>
      <p:sp>
        <p:nvSpPr>
          <p:cNvPr id="5" name="TextBox 4"/>
          <p:cNvSpPr txBox="1"/>
          <p:nvPr/>
        </p:nvSpPr>
        <p:spPr>
          <a:xfrm>
            <a:off x="1530154" y="3632725"/>
            <a:ext cx="812028" cy="369332"/>
          </a:xfrm>
          <a:prstGeom prst="rect">
            <a:avLst/>
          </a:prstGeom>
          <a:noFill/>
        </p:spPr>
        <p:txBody>
          <a:bodyPr wrap="square" rtlCol="0">
            <a:spAutoFit/>
          </a:bodyPr>
          <a:lstStyle/>
          <a:p>
            <a:pPr fontAlgn="auto">
              <a:spcBef>
                <a:spcPts val="0"/>
              </a:spcBef>
              <a:spcAft>
                <a:spcPts val="0"/>
              </a:spcAft>
            </a:pPr>
            <a:r>
              <a:rPr lang="en-US" b="1" dirty="0" err="1" smtClean="0">
                <a:solidFill>
                  <a:prstClr val="black"/>
                </a:solidFill>
                <a:latin typeface="Calibri" panose="020F0502020204030204"/>
                <a:cs typeface="+mn-cs"/>
              </a:rPr>
              <a:t>cDCE</a:t>
            </a:r>
            <a:endParaRPr lang="en-US" b="1" dirty="0">
              <a:solidFill>
                <a:prstClr val="black"/>
              </a:solidFill>
              <a:latin typeface="Calibri" panose="020F0502020204030204"/>
              <a:cs typeface="+mn-cs"/>
            </a:endParaRPr>
          </a:p>
        </p:txBody>
      </p:sp>
      <p:sp>
        <p:nvSpPr>
          <p:cNvPr id="6" name="TextBox 5"/>
          <p:cNvSpPr txBox="1"/>
          <p:nvPr/>
        </p:nvSpPr>
        <p:spPr>
          <a:xfrm>
            <a:off x="1478018" y="1478569"/>
            <a:ext cx="579382" cy="369332"/>
          </a:xfrm>
          <a:prstGeom prst="rect">
            <a:avLst/>
          </a:prstGeom>
          <a:noFill/>
        </p:spPr>
        <p:txBody>
          <a:bodyPr wrap="square" rtlCol="0">
            <a:spAutoFit/>
          </a:bodyPr>
          <a:lstStyle/>
          <a:p>
            <a:pPr fontAlgn="auto">
              <a:spcBef>
                <a:spcPts val="0"/>
              </a:spcBef>
              <a:spcAft>
                <a:spcPts val="0"/>
              </a:spcAft>
            </a:pPr>
            <a:r>
              <a:rPr lang="en-US" b="1" dirty="0">
                <a:solidFill>
                  <a:prstClr val="black"/>
                </a:solidFill>
                <a:latin typeface="Calibri" panose="020F0502020204030204"/>
                <a:cs typeface="+mn-cs"/>
              </a:rPr>
              <a:t>T</a:t>
            </a:r>
            <a:r>
              <a:rPr lang="en-US" b="1" dirty="0" smtClean="0">
                <a:solidFill>
                  <a:prstClr val="black"/>
                </a:solidFill>
                <a:latin typeface="Calibri" panose="020F0502020204030204"/>
                <a:cs typeface="+mn-cs"/>
              </a:rPr>
              <a:t>CE</a:t>
            </a:r>
            <a:endParaRPr lang="en-US" b="1" dirty="0">
              <a:solidFill>
                <a:prstClr val="black"/>
              </a:solidFill>
              <a:latin typeface="Calibri" panose="020F0502020204030204"/>
              <a:cs typeface="+mn-cs"/>
            </a:endParaRPr>
          </a:p>
        </p:txBody>
      </p:sp>
      <p:sp>
        <p:nvSpPr>
          <p:cNvPr id="7" name="TextBox 6"/>
          <p:cNvSpPr txBox="1"/>
          <p:nvPr/>
        </p:nvSpPr>
        <p:spPr>
          <a:xfrm>
            <a:off x="1478017" y="2003364"/>
            <a:ext cx="579383" cy="369332"/>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Calibri" panose="020F0502020204030204"/>
                <a:cs typeface="+mn-cs"/>
              </a:rPr>
              <a:t>PCE</a:t>
            </a:r>
            <a:endParaRPr lang="en-US" b="1" dirty="0">
              <a:solidFill>
                <a:prstClr val="black"/>
              </a:solidFill>
              <a:latin typeface="Calibri" panose="020F0502020204030204"/>
              <a:cs typeface="+mn-cs"/>
            </a:endParaRPr>
          </a:p>
        </p:txBody>
      </p:sp>
      <p:sp>
        <p:nvSpPr>
          <p:cNvPr id="8" name="TextBox 7"/>
          <p:cNvSpPr txBox="1"/>
          <p:nvPr/>
        </p:nvSpPr>
        <p:spPr>
          <a:xfrm>
            <a:off x="4495800" y="1847901"/>
            <a:ext cx="697623" cy="369332"/>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Calibri" panose="020F0502020204030204"/>
                <a:cs typeface="+mn-cs"/>
              </a:rPr>
              <a:t>DHC</a:t>
            </a:r>
            <a:endParaRPr lang="en-US" b="1" dirty="0">
              <a:solidFill>
                <a:prstClr val="black"/>
              </a:solidFill>
              <a:latin typeface="Calibri" panose="020F0502020204030204"/>
              <a:cs typeface="+mn-cs"/>
            </a:endParaRPr>
          </a:p>
        </p:txBody>
      </p:sp>
      <p:sp>
        <p:nvSpPr>
          <p:cNvPr id="9" name="TextBox 8"/>
          <p:cNvSpPr txBox="1"/>
          <p:nvPr/>
        </p:nvSpPr>
        <p:spPr>
          <a:xfrm>
            <a:off x="2861443" y="2519300"/>
            <a:ext cx="658209" cy="369332"/>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Calibri" panose="020F0502020204030204"/>
                <a:cs typeface="+mn-cs"/>
              </a:rPr>
              <a:t>DHC</a:t>
            </a:r>
            <a:endParaRPr lang="en-US" b="1" dirty="0">
              <a:solidFill>
                <a:prstClr val="black"/>
              </a:solidFill>
              <a:latin typeface="Calibri" panose="020F0502020204030204"/>
              <a:cs typeface="+mn-cs"/>
            </a:endParaRPr>
          </a:p>
        </p:txBody>
      </p:sp>
      <p:cxnSp>
        <p:nvCxnSpPr>
          <p:cNvPr id="10" name="Straight Connector 9"/>
          <p:cNvCxnSpPr/>
          <p:nvPr/>
        </p:nvCxnSpPr>
        <p:spPr>
          <a:xfrm flipV="1">
            <a:off x="2861443" y="1752600"/>
            <a:ext cx="0" cy="24003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294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815" y="941908"/>
            <a:ext cx="8594178" cy="994172"/>
          </a:xfrm>
        </p:spPr>
        <p:txBody>
          <a:bodyPr>
            <a:normAutofit fontScale="90000"/>
          </a:bodyPr>
          <a:lstStyle/>
          <a:p>
            <a:pPr algn="ctr"/>
            <a:r>
              <a:rPr lang="en-US" sz="2700" b="1" dirty="0">
                <a:latin typeface="Comic Sans MS" charset="0"/>
                <a:ea typeface="Comic Sans MS" charset="0"/>
                <a:cs typeface="Comic Sans MS" charset="0"/>
              </a:rPr>
              <a:t>CVOC concentration reductions by EVO product</a:t>
            </a:r>
            <a:br>
              <a:rPr lang="en-US" sz="2700" b="1" dirty="0">
                <a:latin typeface="Comic Sans MS" charset="0"/>
                <a:ea typeface="Comic Sans MS" charset="0"/>
                <a:cs typeface="Comic Sans MS" charset="0"/>
              </a:rPr>
            </a:br>
            <a:r>
              <a:rPr lang="en-US" sz="2700" b="1" dirty="0">
                <a:latin typeface="Comic Sans MS" charset="0"/>
                <a:ea typeface="Comic Sans MS" charset="0"/>
                <a:cs typeface="Comic Sans MS" charset="0"/>
              </a:rPr>
              <a:t>Results of ANOVA analysis for first 3 months of treatment</a:t>
            </a:r>
          </a:p>
        </p:txBody>
      </p:sp>
      <p:graphicFrame>
        <p:nvGraphicFramePr>
          <p:cNvPr id="5" name="Table 4"/>
          <p:cNvGraphicFramePr>
            <a:graphicFrameLocks noGrp="1"/>
          </p:cNvGraphicFramePr>
          <p:nvPr>
            <p:extLst/>
          </p:nvPr>
        </p:nvGraphicFramePr>
        <p:xfrm>
          <a:off x="744921" y="2737288"/>
          <a:ext cx="7626570" cy="1988820"/>
        </p:xfrm>
        <a:graphic>
          <a:graphicData uri="http://schemas.openxmlformats.org/drawingml/2006/table">
            <a:tbl>
              <a:tblPr firstRow="1" bandRow="1">
                <a:tableStyleId>{5C22544A-7EE6-4342-B048-85BDC9FD1C3A}</a:tableStyleId>
              </a:tblPr>
              <a:tblGrid>
                <a:gridCol w="2542190"/>
                <a:gridCol w="2542190"/>
                <a:gridCol w="2542190"/>
              </a:tblGrid>
              <a:tr h="617220">
                <a:tc>
                  <a:txBody>
                    <a:bodyPr/>
                    <a:lstStyle/>
                    <a:p>
                      <a:pPr algn="ctr"/>
                      <a:r>
                        <a:rPr lang="en-US" sz="1800" dirty="0" smtClean="0"/>
                        <a:t>EVO Product</a:t>
                      </a:r>
                      <a:endParaRPr lang="en-US" sz="1800" dirty="0"/>
                    </a:p>
                  </a:txBody>
                  <a:tcPr marL="68580" marR="68580" marT="34290" marB="34290"/>
                </a:tc>
                <a:tc>
                  <a:txBody>
                    <a:bodyPr/>
                    <a:lstStyle/>
                    <a:p>
                      <a:pPr algn="ctr"/>
                      <a:r>
                        <a:rPr lang="en-US" sz="1800" dirty="0" smtClean="0"/>
                        <a:t> % Removal of </a:t>
                      </a:r>
                      <a:r>
                        <a:rPr lang="en-US" sz="1800" dirty="0" err="1" smtClean="0"/>
                        <a:t>CVOCcs</a:t>
                      </a:r>
                      <a:r>
                        <a:rPr lang="en-US" sz="1800" baseline="0" dirty="0" smtClean="0"/>
                        <a:t> (mean  +/-  </a:t>
                      </a:r>
                      <a:r>
                        <a:rPr lang="en-US" sz="1800" baseline="0" dirty="0" err="1" smtClean="0"/>
                        <a:t>std</a:t>
                      </a:r>
                      <a:r>
                        <a:rPr lang="en-US" sz="1800" baseline="0" dirty="0" smtClean="0"/>
                        <a:t> dev)</a:t>
                      </a:r>
                      <a:endParaRPr lang="en-US" sz="1800" dirty="0"/>
                    </a:p>
                  </a:txBody>
                  <a:tcPr marL="68580" marR="68580" marT="34290" marB="34290"/>
                </a:tc>
                <a:tc>
                  <a:txBody>
                    <a:bodyPr/>
                    <a:lstStyle/>
                    <a:p>
                      <a:pPr algn="ctr"/>
                      <a:r>
                        <a:rPr lang="en-US" sz="1800" dirty="0" smtClean="0"/>
                        <a:t>Homogenous groups </a:t>
                      </a:r>
                    </a:p>
                    <a:p>
                      <a:pPr algn="ctr"/>
                      <a:r>
                        <a:rPr lang="en-US" sz="1800" dirty="0" smtClean="0"/>
                        <a:t>(p&lt; 0.05)</a:t>
                      </a:r>
                      <a:endParaRPr lang="en-US" sz="1800" dirty="0"/>
                    </a:p>
                  </a:txBody>
                  <a:tcPr marL="68580" marR="68580" marT="34290" marB="34290"/>
                </a:tc>
              </a:tr>
              <a:tr h="342900">
                <a:tc>
                  <a:txBody>
                    <a:bodyPr/>
                    <a:lstStyle/>
                    <a:p>
                      <a:pPr algn="ctr"/>
                      <a:r>
                        <a:rPr lang="en-US" sz="1800" dirty="0" smtClean="0"/>
                        <a:t>1</a:t>
                      </a:r>
                      <a:endParaRPr lang="en-US" sz="1800" dirty="0"/>
                    </a:p>
                  </a:txBody>
                  <a:tcPr marL="68580" marR="68580" marT="34290" marB="34290"/>
                </a:tc>
                <a:tc>
                  <a:txBody>
                    <a:bodyPr/>
                    <a:lstStyle/>
                    <a:p>
                      <a:pPr algn="ctr"/>
                      <a:r>
                        <a:rPr lang="en-US" sz="1800" dirty="0" smtClean="0"/>
                        <a:t>83.1 +/- 7.8</a:t>
                      </a:r>
                      <a:endParaRPr lang="en-US" sz="1800" dirty="0"/>
                    </a:p>
                  </a:txBody>
                  <a:tcPr marL="68580" marR="68580" marT="34290" marB="34290"/>
                </a:tc>
                <a:tc>
                  <a:txBody>
                    <a:bodyPr/>
                    <a:lstStyle/>
                    <a:p>
                      <a:pPr algn="ctr"/>
                      <a:r>
                        <a:rPr lang="en-US" sz="1800" dirty="0" smtClean="0"/>
                        <a:t>a</a:t>
                      </a:r>
                      <a:endParaRPr lang="en-US" sz="1800" dirty="0"/>
                    </a:p>
                  </a:txBody>
                  <a:tcPr marL="68580" marR="68580" marT="34290" marB="34290"/>
                </a:tc>
              </a:tr>
              <a:tr h="342900">
                <a:tc>
                  <a:txBody>
                    <a:bodyPr/>
                    <a:lstStyle/>
                    <a:p>
                      <a:pPr algn="ctr"/>
                      <a:r>
                        <a:rPr lang="en-US" sz="1800" dirty="0" smtClean="0"/>
                        <a:t>2</a:t>
                      </a:r>
                      <a:endParaRPr lang="en-US" sz="1800" dirty="0"/>
                    </a:p>
                  </a:txBody>
                  <a:tcPr marL="68580" marR="68580" marT="34290" marB="34290"/>
                </a:tc>
                <a:tc>
                  <a:txBody>
                    <a:bodyPr/>
                    <a:lstStyle/>
                    <a:p>
                      <a:pPr algn="ctr"/>
                      <a:r>
                        <a:rPr lang="en-US" sz="1800" dirty="0" smtClean="0"/>
                        <a:t>85.5 +/- 12.8</a:t>
                      </a:r>
                      <a:endParaRPr lang="en-US" sz="1800" dirty="0"/>
                    </a:p>
                  </a:txBody>
                  <a:tcPr marL="68580" marR="68580" marT="34290" marB="34290"/>
                </a:tc>
                <a:tc>
                  <a:txBody>
                    <a:bodyPr/>
                    <a:lstStyle/>
                    <a:p>
                      <a:pPr algn="ctr"/>
                      <a:r>
                        <a:rPr lang="en-US" sz="1800" dirty="0" smtClean="0"/>
                        <a:t>a</a:t>
                      </a:r>
                      <a:endParaRPr lang="en-US" sz="1800" dirty="0"/>
                    </a:p>
                  </a:txBody>
                  <a:tcPr marL="68580" marR="68580" marT="34290" marB="34290"/>
                </a:tc>
              </a:tr>
              <a:tr h="342900">
                <a:tc>
                  <a:txBody>
                    <a:bodyPr/>
                    <a:lstStyle/>
                    <a:p>
                      <a:pPr algn="ctr"/>
                      <a:r>
                        <a:rPr lang="en-US" sz="1800" dirty="0" smtClean="0"/>
                        <a:t>3</a:t>
                      </a:r>
                      <a:endParaRPr lang="en-US" sz="1800" dirty="0"/>
                    </a:p>
                  </a:txBody>
                  <a:tcPr marL="68580" marR="68580" marT="34290" marB="34290"/>
                </a:tc>
                <a:tc>
                  <a:txBody>
                    <a:bodyPr/>
                    <a:lstStyle/>
                    <a:p>
                      <a:pPr algn="ctr"/>
                      <a:r>
                        <a:rPr lang="en-US" sz="1800" dirty="0" smtClean="0"/>
                        <a:t>81.5 +/- 16.5</a:t>
                      </a:r>
                      <a:endParaRPr lang="en-US" sz="1800" dirty="0"/>
                    </a:p>
                  </a:txBody>
                  <a:tcPr marL="68580" marR="68580" marT="34290" marB="34290"/>
                </a:tc>
                <a:tc>
                  <a:txBody>
                    <a:bodyPr/>
                    <a:lstStyle/>
                    <a:p>
                      <a:pPr algn="ctr"/>
                      <a:r>
                        <a:rPr lang="en-US" sz="1800" dirty="0" smtClean="0"/>
                        <a:t>a</a:t>
                      </a:r>
                      <a:endParaRPr lang="en-US" sz="1800" dirty="0"/>
                    </a:p>
                  </a:txBody>
                  <a:tcPr marL="68580" marR="68580" marT="34290" marB="34290"/>
                </a:tc>
              </a:tr>
              <a:tr h="342900">
                <a:tc>
                  <a:txBody>
                    <a:bodyPr/>
                    <a:lstStyle/>
                    <a:p>
                      <a:pPr algn="ctr"/>
                      <a:r>
                        <a:rPr lang="en-US" sz="1800" dirty="0" smtClean="0"/>
                        <a:t>4</a:t>
                      </a:r>
                      <a:endParaRPr lang="en-US" sz="1800" dirty="0"/>
                    </a:p>
                  </a:txBody>
                  <a:tcPr marL="68580" marR="68580" marT="34290" marB="34290"/>
                </a:tc>
                <a:tc>
                  <a:txBody>
                    <a:bodyPr/>
                    <a:lstStyle/>
                    <a:p>
                      <a:pPr algn="ctr"/>
                      <a:r>
                        <a:rPr lang="en-US" sz="1800" dirty="0" smtClean="0"/>
                        <a:t>76.8+/- 23.2</a:t>
                      </a:r>
                      <a:endParaRPr lang="en-US" sz="1800" dirty="0"/>
                    </a:p>
                  </a:txBody>
                  <a:tcPr marL="68580" marR="68580" marT="34290" marB="34290"/>
                </a:tc>
                <a:tc>
                  <a:txBody>
                    <a:bodyPr/>
                    <a:lstStyle/>
                    <a:p>
                      <a:pPr algn="ctr"/>
                      <a:r>
                        <a:rPr lang="en-US" sz="1800" dirty="0" smtClean="0"/>
                        <a:t>a</a:t>
                      </a:r>
                      <a:endParaRPr lang="en-US" sz="1800" dirty="0"/>
                    </a:p>
                  </a:txBody>
                  <a:tcPr marL="68580" marR="68580" marT="34290" marB="34290"/>
                </a:tc>
              </a:tr>
            </a:tbl>
          </a:graphicData>
        </a:graphic>
      </p:graphicFrame>
      <p:sp>
        <p:nvSpPr>
          <p:cNvPr id="3" name="TextBox 2"/>
          <p:cNvSpPr txBox="1"/>
          <p:nvPr/>
        </p:nvSpPr>
        <p:spPr>
          <a:xfrm>
            <a:off x="4028583" y="2198184"/>
            <a:ext cx="938527" cy="369332"/>
          </a:xfrm>
          <a:prstGeom prst="rect">
            <a:avLst/>
          </a:prstGeom>
          <a:noFill/>
        </p:spPr>
        <p:txBody>
          <a:bodyPr wrap="none" rtlCol="0">
            <a:spAutoFit/>
          </a:bodyPr>
          <a:lstStyle/>
          <a:p>
            <a:pPr fontAlgn="auto">
              <a:spcBef>
                <a:spcPts val="0"/>
              </a:spcBef>
              <a:spcAft>
                <a:spcPts val="0"/>
              </a:spcAft>
            </a:pPr>
            <a:r>
              <a:rPr lang="en-US" b="1" dirty="0" smtClean="0">
                <a:solidFill>
                  <a:prstClr val="black"/>
                </a:solidFill>
                <a:latin typeface="Calibri" panose="020F0502020204030204"/>
                <a:cs typeface="+mn-cs"/>
              </a:rPr>
              <a:t>All Data</a:t>
            </a:r>
            <a:endParaRPr lang="en-US" b="1" dirty="0">
              <a:solidFill>
                <a:prstClr val="black"/>
              </a:solidFill>
              <a:latin typeface="Calibri" panose="020F0502020204030204"/>
              <a:cs typeface="+mn-cs"/>
            </a:endParaRPr>
          </a:p>
        </p:txBody>
      </p:sp>
    </p:spTree>
    <p:extLst>
      <p:ext uri="{BB962C8B-B14F-4D97-AF65-F5344CB8AC3E}">
        <p14:creationId xmlns:p14="http://schemas.microsoft.com/office/powerpoint/2010/main" val="3273762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432212" y="60960"/>
            <a:ext cx="8229600" cy="1384300"/>
          </a:xfrm>
        </p:spPr>
        <p:txBody>
          <a:bodyPr/>
          <a:lstStyle/>
          <a:p>
            <a:r>
              <a:rPr lang="en-US" altLang="en-US" sz="3600" b="1" dirty="0" smtClean="0">
                <a:solidFill>
                  <a:srgbClr val="FFFF00"/>
                </a:solidFill>
                <a:effectLst>
                  <a:outerShdw blurRad="38100" dist="38100" dir="2700000" algn="tl">
                    <a:srgbClr val="000000">
                      <a:alpha val="43137"/>
                    </a:srgbClr>
                  </a:outerShdw>
                </a:effectLst>
                <a:latin typeface="Comic Sans MS" panose="030F0702030302020204" pitchFamily="66" charset="0"/>
                <a:cs typeface="Andalus" panose="02020603050405020304" pitchFamily="18" charset="-78"/>
              </a:rPr>
              <a:t>In the beginning…..</a:t>
            </a:r>
            <a:endParaRPr lang="en-US" altLang="en-US" sz="3600" b="1" dirty="0" smtClean="0">
              <a:solidFill>
                <a:srgbClr val="FF0000"/>
              </a:solidFill>
              <a:effectLst>
                <a:outerShdw blurRad="38100" dist="38100" dir="2700000" algn="tl">
                  <a:srgbClr val="000000">
                    <a:alpha val="43137"/>
                  </a:srgbClr>
                </a:outerShdw>
              </a:effectLst>
              <a:latin typeface="Comic Sans MS" panose="030F0702030302020204" pitchFamily="66" charset="0"/>
              <a:cs typeface="Andalus" panose="02020603050405020304" pitchFamily="18" charset="-78"/>
            </a:endParaRPr>
          </a:p>
        </p:txBody>
      </p:sp>
      <p:pic>
        <p:nvPicPr>
          <p:cNvPr id="4" name="Picture 2"/>
          <p:cNvPicPr>
            <a:picLocks noChangeAspect="1" noChangeArrowheads="1"/>
          </p:cNvPicPr>
          <p:nvPr/>
        </p:nvPicPr>
        <p:blipFill rotWithShape="1">
          <a:blip r:embed="rId3" cstate="print"/>
          <a:srcRect b="7051"/>
          <a:stretch/>
        </p:blipFill>
        <p:spPr bwMode="auto">
          <a:xfrm>
            <a:off x="374343" y="1371600"/>
            <a:ext cx="3303218" cy="2209800"/>
          </a:xfrm>
          <a:prstGeom prst="rect">
            <a:avLst/>
          </a:prstGeom>
          <a:noFill/>
          <a:ln w="9525">
            <a:noFill/>
            <a:miter lim="800000"/>
            <a:headEnd/>
            <a:tailEnd/>
          </a:ln>
        </p:spPr>
      </p:pic>
      <p:sp>
        <p:nvSpPr>
          <p:cNvPr id="5" name="TextBox 4"/>
          <p:cNvSpPr txBox="1"/>
          <p:nvPr/>
        </p:nvSpPr>
        <p:spPr>
          <a:xfrm>
            <a:off x="367895" y="3763526"/>
            <a:ext cx="4685169" cy="2231380"/>
          </a:xfrm>
          <a:prstGeom prst="rect">
            <a:avLst/>
          </a:prstGeom>
          <a:noFill/>
        </p:spPr>
        <p:txBody>
          <a:bodyPr wrap="square" rtlCol="0">
            <a:spAutoFit/>
          </a:bodyPr>
          <a:lstStyle/>
          <a:p>
            <a:pPr lvl="0" fontAlgn="base">
              <a:spcBef>
                <a:spcPct val="0"/>
              </a:spcBef>
              <a:spcAft>
                <a:spcPts val="600"/>
              </a:spcAft>
              <a:tabLst>
                <a:tab pos="-457200" algn="l"/>
              </a:tabLst>
            </a:pPr>
            <a:r>
              <a:rPr lang="en-US" sz="2400" b="1" dirty="0" smtClean="0">
                <a:solidFill>
                  <a:srgbClr val="FFFF00"/>
                </a:solidFill>
                <a:effectLst>
                  <a:outerShdw blurRad="38100" dist="38100" dir="2700000" algn="tl">
                    <a:srgbClr val="000000">
                      <a:alpha val="43137"/>
                    </a:srgbClr>
                  </a:outerShdw>
                </a:effectLst>
                <a:latin typeface="Comic Sans MS" panose="030F0702030302020204" pitchFamily="66" charset="0"/>
                <a:cs typeface="Calibri" pitchFamily="34" charset="0"/>
              </a:rPr>
              <a:t>The Bio-Trap®</a:t>
            </a:r>
            <a:r>
              <a:rPr lang="en-US" sz="2400" b="1" dirty="0" smtClean="0">
                <a:solidFill>
                  <a:srgbClr val="FFFF00"/>
                </a:solidFill>
                <a:effectLst>
                  <a:outerShdw blurRad="38100" dist="38100" dir="2700000" algn="tl">
                    <a:srgbClr val="000000">
                      <a:alpha val="43137"/>
                    </a:srgbClr>
                  </a:outerShdw>
                </a:effectLst>
                <a:latin typeface="Comic Sans MS" panose="030F0702030302020204" pitchFamily="66" charset="0"/>
                <a:ea typeface="Times New Roman" pitchFamily="18" charset="0"/>
                <a:cs typeface="Calibri" pitchFamily="34" charset="0"/>
              </a:rPr>
              <a:t> Sampler:</a:t>
            </a:r>
            <a:endParaRPr lang="en-US" sz="2400" b="1" dirty="0" smtClean="0">
              <a:solidFill>
                <a:srgbClr val="FFFF00"/>
              </a:solidFill>
              <a:effectLst>
                <a:outerShdw blurRad="38100" dist="38100" dir="2700000" algn="tl">
                  <a:srgbClr val="000000">
                    <a:alpha val="43137"/>
                  </a:srgbClr>
                </a:outerShdw>
              </a:effectLst>
              <a:latin typeface="Comic Sans MS" panose="030F0702030302020204" pitchFamily="66" charset="0"/>
              <a:cs typeface="Calibri" pitchFamily="34" charset="0"/>
            </a:endParaRPr>
          </a:p>
          <a:p>
            <a:pPr marL="342900" lvl="0" indent="-342900" eaLnBrk="0" fontAlgn="base" hangingPunct="0">
              <a:spcBef>
                <a:spcPts val="600"/>
              </a:spcBef>
              <a:spcAft>
                <a:spcPct val="0"/>
              </a:spcAft>
              <a:buFont typeface="Arial" panose="020B0604020202020204" pitchFamily="34" charset="0"/>
              <a:buChar char="•"/>
              <a:tabLst>
                <a:tab pos="-457200" algn="l"/>
              </a:tabLst>
            </a:pPr>
            <a:r>
              <a:rPr lang="en-US" sz="2000" dirty="0" smtClean="0">
                <a:solidFill>
                  <a:srgbClr val="FFFF00"/>
                </a:solidFill>
                <a:effectLst>
                  <a:outerShdw blurRad="38100" dist="38100" dir="2700000" algn="tl">
                    <a:srgbClr val="000000">
                      <a:alpha val="43137"/>
                    </a:srgbClr>
                  </a:outerShdw>
                </a:effectLst>
                <a:latin typeface="Comic Sans MS" panose="030F0702030302020204" pitchFamily="66" charset="0"/>
                <a:ea typeface="Times New Roman" pitchFamily="18" charset="0"/>
                <a:cs typeface="Calibri" pitchFamily="34" charset="0"/>
              </a:rPr>
              <a:t>Rapidly colonized by indigenous bacteria forming active biofilms</a:t>
            </a:r>
          </a:p>
          <a:p>
            <a:pPr marL="342900" lvl="0" indent="-342900" eaLnBrk="0" fontAlgn="base" hangingPunct="0">
              <a:spcBef>
                <a:spcPts val="600"/>
              </a:spcBef>
              <a:spcAft>
                <a:spcPct val="0"/>
              </a:spcAft>
              <a:buFont typeface="Arial" panose="020B0604020202020204" pitchFamily="34" charset="0"/>
              <a:buChar char="•"/>
              <a:tabLst>
                <a:tab pos="-457200" algn="l"/>
              </a:tabLst>
            </a:pPr>
            <a:r>
              <a:rPr lang="en-US" sz="2000" dirty="0" smtClean="0">
                <a:solidFill>
                  <a:srgbClr val="FFFF00"/>
                </a:solidFill>
                <a:effectLst>
                  <a:outerShdw blurRad="38100" dist="38100" dir="2700000" algn="tl">
                    <a:srgbClr val="000000">
                      <a:alpha val="43137"/>
                    </a:srgbClr>
                  </a:outerShdw>
                </a:effectLst>
                <a:latin typeface="Comic Sans MS" panose="030F0702030302020204" pitchFamily="66" charset="0"/>
                <a:ea typeface="Times New Roman" pitchFamily="18" charset="0"/>
                <a:cs typeface="Calibri" pitchFamily="34" charset="0"/>
              </a:rPr>
              <a:t>Thousands used worldwide for over a decade for forensic analysis of groundwater microbiology</a:t>
            </a:r>
            <a:endParaRPr lang="en-US" sz="2000" dirty="0">
              <a:solidFill>
                <a:srgbClr val="FFFF00"/>
              </a:solidFill>
              <a:effectLst>
                <a:outerShdw blurRad="38100" dist="38100" dir="2700000" algn="tl">
                  <a:srgbClr val="000000">
                    <a:alpha val="43137"/>
                  </a:srgbClr>
                </a:outerShdw>
              </a:effectLst>
              <a:latin typeface="Comic Sans MS" panose="030F0702030302020204" pitchFamily="66" charset="0"/>
              <a:ea typeface="Times New Roman" pitchFamily="18" charset="0"/>
              <a:cs typeface="Calibri" pitchFamily="34" charset="0"/>
            </a:endParaRPr>
          </a:p>
        </p:txBody>
      </p:sp>
      <p:grpSp>
        <p:nvGrpSpPr>
          <p:cNvPr id="19" name="Group 18"/>
          <p:cNvGrpSpPr/>
          <p:nvPr/>
        </p:nvGrpSpPr>
        <p:grpSpPr>
          <a:xfrm>
            <a:off x="5165327" y="3843807"/>
            <a:ext cx="3818828" cy="2419833"/>
            <a:chOff x="5105401" y="1146327"/>
            <a:chExt cx="3818828" cy="2419833"/>
          </a:xfrm>
        </p:grpSpPr>
        <p:pic>
          <p:nvPicPr>
            <p:cNvPr id="15" name="Picture 4" descr="Bead_12C_005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1" y="1371600"/>
              <a:ext cx="3818828"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5274424" y="1146327"/>
              <a:ext cx="3480781" cy="365760"/>
            </a:xfrm>
            <a:prstGeom prst="round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b="1" dirty="0" smtClean="0">
                  <a:solidFill>
                    <a:srgbClr val="000000"/>
                  </a:solidFill>
                  <a:latin typeface="Comic Sans MS" panose="030F0702030302020204" pitchFamily="66" charset="0"/>
                </a:rPr>
                <a:t>Cell division inside of Bio-Sep</a:t>
              </a:r>
              <a:r>
                <a:rPr lang="en-US" sz="800" b="1" baseline="30000" dirty="0" smtClean="0">
                  <a:solidFill>
                    <a:srgbClr val="000000"/>
                  </a:solidFill>
                  <a:latin typeface="Comic Sans MS" panose="030F0702030302020204" pitchFamily="66" charset="0"/>
                </a:rPr>
                <a:t>®</a:t>
              </a:r>
              <a:r>
                <a:rPr lang="en-US" sz="800" b="1" dirty="0" smtClean="0">
                  <a:solidFill>
                    <a:srgbClr val="000000"/>
                  </a:solidFill>
                  <a:latin typeface="Comic Sans MS" panose="030F0702030302020204" pitchFamily="66" charset="0"/>
                </a:rPr>
                <a:t> Bead within a Bio-Trap Sampler</a:t>
              </a:r>
              <a:endParaRPr lang="en-US" sz="800" b="1" dirty="0">
                <a:solidFill>
                  <a:srgbClr val="000000"/>
                </a:solidFill>
                <a:latin typeface="Comic Sans MS" panose="030F0702030302020204" pitchFamily="66" charset="0"/>
              </a:endParaRPr>
            </a:p>
          </p:txBody>
        </p:sp>
      </p:grpSp>
      <p:grpSp>
        <p:nvGrpSpPr>
          <p:cNvPr id="23" name="Group 22"/>
          <p:cNvGrpSpPr>
            <a:grpSpLocks noChangeAspect="1"/>
          </p:cNvGrpSpPr>
          <p:nvPr/>
        </p:nvGrpSpPr>
        <p:grpSpPr>
          <a:xfrm>
            <a:off x="4946613" y="1627386"/>
            <a:ext cx="4034524" cy="1554480"/>
            <a:chOff x="4676034" y="1508760"/>
            <a:chExt cx="4271849" cy="1645920"/>
          </a:xfrm>
        </p:grpSpPr>
        <p:grpSp>
          <p:nvGrpSpPr>
            <p:cNvPr id="14" name="Group 13"/>
            <p:cNvGrpSpPr/>
            <p:nvPr/>
          </p:nvGrpSpPr>
          <p:grpSpPr>
            <a:xfrm>
              <a:off x="4676034" y="1508760"/>
              <a:ext cx="2074041" cy="1645920"/>
              <a:chOff x="5528919" y="4492465"/>
              <a:chExt cx="1554480" cy="1233607"/>
            </a:xfrm>
          </p:grpSpPr>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r="922" b="50354"/>
              <a:stretch>
                <a:fillRect/>
              </a:stretch>
            </p:blipFill>
            <p:spPr bwMode="auto">
              <a:xfrm>
                <a:off x="5533818" y="4720232"/>
                <a:ext cx="1544682"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p:cNvSpPr/>
              <p:nvPr/>
            </p:nvSpPr>
            <p:spPr>
              <a:xfrm>
                <a:off x="5528919" y="4492465"/>
                <a:ext cx="1554480" cy="222440"/>
              </a:xfrm>
              <a:prstGeom prst="round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b="1" dirty="0" smtClean="0">
                    <a:solidFill>
                      <a:srgbClr val="000000"/>
                    </a:solidFill>
                    <a:latin typeface="Comic Sans MS" panose="030F0702030302020204" pitchFamily="66" charset="0"/>
                  </a:rPr>
                  <a:t>X-Section of Bio-Sep</a:t>
                </a:r>
                <a:r>
                  <a:rPr lang="en-US" sz="800" b="1" baseline="30000" dirty="0" smtClean="0">
                    <a:solidFill>
                      <a:srgbClr val="000000"/>
                    </a:solidFill>
                    <a:latin typeface="Comic Sans MS" panose="030F0702030302020204" pitchFamily="66" charset="0"/>
                  </a:rPr>
                  <a:t>®</a:t>
                </a:r>
                <a:r>
                  <a:rPr lang="en-US" sz="800" b="1" dirty="0" smtClean="0">
                    <a:solidFill>
                      <a:srgbClr val="000000"/>
                    </a:solidFill>
                    <a:latin typeface="Comic Sans MS" panose="030F0702030302020204" pitchFamily="66" charset="0"/>
                  </a:rPr>
                  <a:t> Bead</a:t>
                </a:r>
                <a:endParaRPr lang="en-US" sz="800" b="1" dirty="0">
                  <a:solidFill>
                    <a:srgbClr val="000000"/>
                  </a:solidFill>
                  <a:latin typeface="Comic Sans MS" panose="030F0702030302020204" pitchFamily="66" charset="0"/>
                </a:endParaRPr>
              </a:p>
            </p:txBody>
          </p:sp>
        </p:grpSp>
        <p:grpSp>
          <p:nvGrpSpPr>
            <p:cNvPr id="22" name="Group 21"/>
            <p:cNvGrpSpPr/>
            <p:nvPr/>
          </p:nvGrpSpPr>
          <p:grpSpPr>
            <a:xfrm>
              <a:off x="6873842" y="1508760"/>
              <a:ext cx="2074041" cy="1645920"/>
              <a:chOff x="6873842" y="1508760"/>
              <a:chExt cx="2074041" cy="1645920"/>
            </a:xfrm>
          </p:grpSpPr>
          <p:pic>
            <p:nvPicPr>
              <p:cNvPr id="1030" name="Picture 6"/>
              <p:cNvPicPr>
                <a:picLocks noChangeArrowheads="1"/>
              </p:cNvPicPr>
              <p:nvPr/>
            </p:nvPicPr>
            <p:blipFill rotWithShape="1">
              <a:blip r:embed="rId5" cstate="print">
                <a:extLst>
                  <a:ext uri="{28A0092B-C50C-407E-A947-70E740481C1C}">
                    <a14:useLocalDpi xmlns:a14="http://schemas.microsoft.com/office/drawing/2010/main" val="0"/>
                  </a:ext>
                </a:extLst>
              </a:blip>
              <a:srcRect t="51344"/>
              <a:stretch/>
            </p:blipFill>
            <p:spPr bwMode="auto">
              <a:xfrm>
                <a:off x="6882162" y="1812654"/>
                <a:ext cx="2057400" cy="134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20"/>
              <p:cNvSpPr/>
              <p:nvPr/>
            </p:nvSpPr>
            <p:spPr>
              <a:xfrm>
                <a:off x="6873842" y="1508760"/>
                <a:ext cx="2074041" cy="296787"/>
              </a:xfrm>
              <a:prstGeom prst="round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b="1" dirty="0" smtClean="0">
                    <a:solidFill>
                      <a:srgbClr val="000000"/>
                    </a:solidFill>
                    <a:latin typeface="Comic Sans MS" panose="030F0702030302020204" pitchFamily="66" charset="0"/>
                  </a:rPr>
                  <a:t>Interior of Bio-Sep</a:t>
                </a:r>
                <a:r>
                  <a:rPr lang="en-US" sz="800" b="1" baseline="30000" dirty="0" smtClean="0">
                    <a:solidFill>
                      <a:srgbClr val="000000"/>
                    </a:solidFill>
                    <a:latin typeface="Comic Sans MS" panose="030F0702030302020204" pitchFamily="66" charset="0"/>
                  </a:rPr>
                  <a:t>®</a:t>
                </a:r>
                <a:r>
                  <a:rPr lang="en-US" sz="800" b="1" dirty="0" smtClean="0">
                    <a:solidFill>
                      <a:srgbClr val="000000"/>
                    </a:solidFill>
                    <a:latin typeface="Comic Sans MS" panose="030F0702030302020204" pitchFamily="66" charset="0"/>
                  </a:rPr>
                  <a:t> Bead</a:t>
                </a:r>
                <a:endParaRPr lang="en-US" sz="800" b="1" dirty="0">
                  <a:solidFill>
                    <a:srgbClr val="000000"/>
                  </a:solidFill>
                  <a:latin typeface="Comic Sans MS" panose="030F0702030302020204" pitchFamily="66" charset="0"/>
                </a:endParaRPr>
              </a:p>
            </p:txBody>
          </p:sp>
        </p:grpSp>
      </p:grpSp>
      <p:sp>
        <p:nvSpPr>
          <p:cNvPr id="25" name="Rounded Rectangle 24"/>
          <p:cNvSpPr/>
          <p:nvPr/>
        </p:nvSpPr>
        <p:spPr>
          <a:xfrm>
            <a:off x="238485" y="1262380"/>
            <a:ext cx="3574934" cy="365760"/>
          </a:xfrm>
          <a:prstGeom prst="round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solidFill>
                  <a:srgbClr val="000000"/>
                </a:solidFill>
                <a:latin typeface="Comic Sans MS" panose="030F0702030302020204" pitchFamily="66" charset="0"/>
              </a:rPr>
              <a:t>Bio-Trap</a:t>
            </a:r>
            <a:r>
              <a:rPr lang="en-US" sz="1200" b="1" baseline="30000" dirty="0" smtClean="0">
                <a:solidFill>
                  <a:srgbClr val="000000"/>
                </a:solidFill>
                <a:latin typeface="Comic Sans MS" panose="030F0702030302020204" pitchFamily="66" charset="0"/>
              </a:rPr>
              <a:t>®</a:t>
            </a:r>
            <a:r>
              <a:rPr lang="en-US" sz="1200" b="1" dirty="0" smtClean="0">
                <a:solidFill>
                  <a:srgbClr val="000000"/>
                </a:solidFill>
                <a:latin typeface="Comic Sans MS" panose="030F0702030302020204" pitchFamily="66" charset="0"/>
              </a:rPr>
              <a:t> Sampler with Bio-Sep</a:t>
            </a:r>
            <a:r>
              <a:rPr lang="en-US" sz="1200" b="1" baseline="30000" dirty="0" smtClean="0">
                <a:solidFill>
                  <a:srgbClr val="000000"/>
                </a:solidFill>
                <a:latin typeface="Comic Sans MS" panose="030F0702030302020204" pitchFamily="66" charset="0"/>
              </a:rPr>
              <a:t>®</a:t>
            </a:r>
            <a:r>
              <a:rPr lang="en-US" sz="1200" b="1" dirty="0" smtClean="0">
                <a:solidFill>
                  <a:srgbClr val="000000"/>
                </a:solidFill>
                <a:latin typeface="Comic Sans MS" panose="030F0702030302020204" pitchFamily="66" charset="0"/>
              </a:rPr>
              <a:t> Beads</a:t>
            </a:r>
            <a:endParaRPr lang="en-US" sz="1200" b="1" dirty="0">
              <a:solidFill>
                <a:srgbClr val="000000"/>
              </a:solidFill>
              <a:latin typeface="Comic Sans MS" panose="030F0702030302020204" pitchFamily="66" charset="0"/>
            </a:endParaRPr>
          </a:p>
        </p:txBody>
      </p:sp>
      <p:pic>
        <p:nvPicPr>
          <p:cNvPr id="29" name="Picture 4" descr="C:\Users\esullivan\AppData\Local\Microsoft\Windows\Temporary Internet Files\Content.Outlook\YDPYKGD0\PastedGraphic-1.tiff"/>
          <p:cNvPicPr>
            <a:picLocks noChangeAspect="1" noChangeArrowheads="1"/>
          </p:cNvPicPr>
          <p:nvPr/>
        </p:nvPicPr>
        <p:blipFill>
          <a:blip r:embed="rId6" cstate="print"/>
          <a:srcRect/>
          <a:stretch>
            <a:fillRect/>
          </a:stretch>
        </p:blipFill>
        <p:spPr bwMode="auto">
          <a:xfrm>
            <a:off x="76200" y="6363530"/>
            <a:ext cx="1647825" cy="457200"/>
          </a:xfrm>
          <a:prstGeom prst="rect">
            <a:avLst/>
          </a:prstGeom>
          <a:noFill/>
          <a:ln w="9525">
            <a:noFill/>
            <a:miter lim="800000"/>
            <a:headEnd/>
            <a:tailEnd/>
          </a:ln>
        </p:spPr>
      </p:pic>
      <p:pic>
        <p:nvPicPr>
          <p:cNvPr id="30" name="Picture 5" descr="C:\Users\esullivan\AppData\Local\Microsoft\Windows\Temporary Internet Files\Content.Outlook\YDPYKGD0\University_of_Tulsa.jpg"/>
          <p:cNvPicPr>
            <a:picLocks noChangeAspect="1" noChangeArrowheads="1"/>
          </p:cNvPicPr>
          <p:nvPr/>
        </p:nvPicPr>
        <p:blipFill>
          <a:blip r:embed="rId7" cstate="print"/>
          <a:srcRect l="19082" t="10032" r="15496"/>
          <a:stretch>
            <a:fillRect/>
          </a:stretch>
        </p:blipFill>
        <p:spPr bwMode="auto">
          <a:xfrm>
            <a:off x="8215445" y="6145688"/>
            <a:ext cx="864096" cy="692696"/>
          </a:xfrm>
          <a:prstGeom prst="rect">
            <a:avLst/>
          </a:prstGeom>
          <a:noFill/>
          <a:ln w="9525">
            <a:noFill/>
            <a:miter lim="800000"/>
            <a:headEnd/>
            <a:tailEnd/>
          </a:ln>
        </p:spPr>
      </p:pic>
      <p:sp>
        <p:nvSpPr>
          <p:cNvPr id="2" name="TextBox 1"/>
          <p:cNvSpPr txBox="1"/>
          <p:nvPr/>
        </p:nvSpPr>
        <p:spPr>
          <a:xfrm>
            <a:off x="3773938" y="2089811"/>
            <a:ext cx="1279126" cy="646331"/>
          </a:xfrm>
          <a:prstGeom prst="rect">
            <a:avLst/>
          </a:prstGeom>
          <a:noFill/>
        </p:spPr>
        <p:txBody>
          <a:bodyPr wrap="square" rtlCol="0">
            <a:spAutoFit/>
          </a:bodyPr>
          <a:lstStyle/>
          <a:p>
            <a:r>
              <a:rPr lang="en-US" dirty="0" err="1" smtClean="0">
                <a:solidFill>
                  <a:srgbClr val="FFFF00"/>
                </a:solidFill>
                <a:effectLst>
                  <a:outerShdw blurRad="38100" dist="38100" dir="2700000" algn="tl">
                    <a:srgbClr val="000000">
                      <a:alpha val="43137"/>
                    </a:srgbClr>
                  </a:outerShdw>
                </a:effectLst>
                <a:latin typeface="Comic Sans MS" panose="030F0702030302020204" pitchFamily="66" charset="0"/>
              </a:rPr>
              <a:t>Nomex</a:t>
            </a:r>
            <a:r>
              <a:rPr lang="en-US" dirty="0" smtClean="0">
                <a:solidFill>
                  <a:srgbClr val="FFFF00"/>
                </a:solidFill>
                <a:effectLst>
                  <a:outerShdw blurRad="38100" dist="38100" dir="2700000" algn="tl">
                    <a:srgbClr val="000000">
                      <a:alpha val="43137"/>
                    </a:srgbClr>
                  </a:outerShdw>
                </a:effectLst>
                <a:latin typeface="Comic Sans MS" panose="030F0702030302020204" pitchFamily="66" charset="0"/>
              </a:rPr>
              <a:t> and PAC</a:t>
            </a:r>
            <a:endParaRPr lang="en-US"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cxnSp>
        <p:nvCxnSpPr>
          <p:cNvPr id="6" name="Straight Arrow Connector 5"/>
          <p:cNvCxnSpPr/>
          <p:nvPr/>
        </p:nvCxnSpPr>
        <p:spPr>
          <a:xfrm flipH="1">
            <a:off x="2971800" y="2281227"/>
            <a:ext cx="836685" cy="195273"/>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33126" y="2272767"/>
            <a:ext cx="508413" cy="74576"/>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0818"/>
                                        </p:tgtEl>
                                        <p:attrNameLst>
                                          <p:attrName>style.visibility</p:attrName>
                                        </p:attrNameLst>
                                      </p:cBhvr>
                                      <p:to>
                                        <p:strVal val="visible"/>
                                      </p:to>
                                    </p:set>
                                    <p:animEffect transition="in" filter="fade">
                                      <p:cBhvr>
                                        <p:cTn id="7" dur="2000"/>
                                        <p:tgtEl>
                                          <p:spTgt spid="290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435979552"/>
              </p:ext>
            </p:extLst>
          </p:nvPr>
        </p:nvGraphicFramePr>
        <p:xfrm>
          <a:off x="685800" y="838200"/>
          <a:ext cx="77724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14400" y="76200"/>
            <a:ext cx="7239000" cy="369332"/>
          </a:xfrm>
          <a:prstGeom prst="rect">
            <a:avLst/>
          </a:prstGeom>
          <a:noFill/>
        </p:spPr>
        <p:txBody>
          <a:bodyPr wrap="square" rtlCol="0">
            <a:spAutoFit/>
          </a:bodyPr>
          <a:lstStyle/>
          <a:p>
            <a:r>
              <a:rPr lang="en-US" b="1" dirty="0" smtClean="0">
                <a:latin typeface="Comic Sans MS" charset="0"/>
                <a:ea typeface="Comic Sans MS" charset="0"/>
                <a:cs typeface="Comic Sans MS" charset="0"/>
              </a:rPr>
              <a:t>% Mass Reduction – PCE Down Gradient Wells</a:t>
            </a:r>
            <a:endParaRPr lang="en-US" b="1" dirty="0">
              <a:latin typeface="Comic Sans MS" charset="0"/>
              <a:ea typeface="Comic Sans MS" charset="0"/>
              <a:cs typeface="Comic Sans MS" charset="0"/>
            </a:endParaRPr>
          </a:p>
        </p:txBody>
      </p:sp>
    </p:spTree>
    <p:extLst>
      <p:ext uri="{BB962C8B-B14F-4D97-AF65-F5344CB8AC3E}">
        <p14:creationId xmlns:p14="http://schemas.microsoft.com/office/powerpoint/2010/main" val="2477246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lc="http://schemas.openxmlformats.org/drawingml/2006/lockedCanvas" xmlns="" xmlns:a16="http://schemas.microsoft.com/office/drawing/2014/main" xmlns:xdr="http://schemas.openxmlformats.org/drawingml/2006/spreadsheetDrawing" id="{16D57A02-3821-4636-A705-DCF0B0D74A9B}"/>
              </a:ext>
            </a:extLst>
          </p:cNvPr>
          <p:cNvGraphicFramePr>
            <a:graphicFrameLocks/>
          </p:cNvGraphicFramePr>
          <p:nvPr>
            <p:extLst/>
          </p:nvPr>
        </p:nvGraphicFramePr>
        <p:xfrm>
          <a:off x="0" y="951843"/>
          <a:ext cx="9144000" cy="504890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182955" y="1995343"/>
            <a:ext cx="705506" cy="369332"/>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Calibri" panose="020F0502020204030204"/>
                <a:cs typeface="+mn-cs"/>
              </a:rPr>
              <a:t>DHC</a:t>
            </a:r>
            <a:endParaRPr lang="en-US" b="1" dirty="0">
              <a:solidFill>
                <a:prstClr val="black"/>
              </a:solidFill>
              <a:latin typeface="Calibri" panose="020F0502020204030204"/>
              <a:cs typeface="+mn-cs"/>
            </a:endParaRPr>
          </a:p>
        </p:txBody>
      </p:sp>
      <p:sp>
        <p:nvSpPr>
          <p:cNvPr id="4" name="TextBox 3"/>
          <p:cNvSpPr txBox="1"/>
          <p:nvPr/>
        </p:nvSpPr>
        <p:spPr>
          <a:xfrm>
            <a:off x="1562238" y="3972854"/>
            <a:ext cx="615512" cy="369332"/>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Calibri" panose="020F0502020204030204"/>
                <a:cs typeface="+mn-cs"/>
              </a:rPr>
              <a:t>VC</a:t>
            </a:r>
            <a:endParaRPr lang="en-US" b="1" dirty="0">
              <a:solidFill>
                <a:prstClr val="black"/>
              </a:solidFill>
              <a:latin typeface="Calibri" panose="020F0502020204030204"/>
              <a:cs typeface="+mn-cs"/>
            </a:endParaRPr>
          </a:p>
        </p:txBody>
      </p:sp>
      <p:sp>
        <p:nvSpPr>
          <p:cNvPr id="5" name="TextBox 4"/>
          <p:cNvSpPr txBox="1"/>
          <p:nvPr/>
        </p:nvSpPr>
        <p:spPr>
          <a:xfrm>
            <a:off x="1530154" y="3632725"/>
            <a:ext cx="812028" cy="369332"/>
          </a:xfrm>
          <a:prstGeom prst="rect">
            <a:avLst/>
          </a:prstGeom>
          <a:noFill/>
        </p:spPr>
        <p:txBody>
          <a:bodyPr wrap="square" rtlCol="0">
            <a:spAutoFit/>
          </a:bodyPr>
          <a:lstStyle/>
          <a:p>
            <a:pPr fontAlgn="auto">
              <a:spcBef>
                <a:spcPts val="0"/>
              </a:spcBef>
              <a:spcAft>
                <a:spcPts val="0"/>
              </a:spcAft>
            </a:pPr>
            <a:r>
              <a:rPr lang="en-US" b="1" dirty="0" err="1" smtClean="0">
                <a:solidFill>
                  <a:prstClr val="black"/>
                </a:solidFill>
                <a:latin typeface="Calibri" panose="020F0502020204030204"/>
                <a:cs typeface="+mn-cs"/>
              </a:rPr>
              <a:t>cDCE</a:t>
            </a:r>
            <a:endParaRPr lang="en-US" b="1" dirty="0">
              <a:solidFill>
                <a:prstClr val="black"/>
              </a:solidFill>
              <a:latin typeface="Calibri" panose="020F0502020204030204"/>
              <a:cs typeface="+mn-cs"/>
            </a:endParaRPr>
          </a:p>
        </p:txBody>
      </p:sp>
      <p:sp>
        <p:nvSpPr>
          <p:cNvPr id="6" name="TextBox 5"/>
          <p:cNvSpPr txBox="1"/>
          <p:nvPr/>
        </p:nvSpPr>
        <p:spPr>
          <a:xfrm>
            <a:off x="1478018" y="1478569"/>
            <a:ext cx="579382" cy="369332"/>
          </a:xfrm>
          <a:prstGeom prst="rect">
            <a:avLst/>
          </a:prstGeom>
          <a:noFill/>
        </p:spPr>
        <p:txBody>
          <a:bodyPr wrap="square" rtlCol="0">
            <a:spAutoFit/>
          </a:bodyPr>
          <a:lstStyle/>
          <a:p>
            <a:pPr fontAlgn="auto">
              <a:spcBef>
                <a:spcPts val="0"/>
              </a:spcBef>
              <a:spcAft>
                <a:spcPts val="0"/>
              </a:spcAft>
            </a:pPr>
            <a:r>
              <a:rPr lang="en-US" b="1" dirty="0">
                <a:solidFill>
                  <a:prstClr val="black"/>
                </a:solidFill>
                <a:latin typeface="Calibri" panose="020F0502020204030204"/>
                <a:cs typeface="+mn-cs"/>
              </a:rPr>
              <a:t>T</a:t>
            </a:r>
            <a:r>
              <a:rPr lang="en-US" b="1" dirty="0" smtClean="0">
                <a:solidFill>
                  <a:prstClr val="black"/>
                </a:solidFill>
                <a:latin typeface="Calibri" panose="020F0502020204030204"/>
                <a:cs typeface="+mn-cs"/>
              </a:rPr>
              <a:t>CE</a:t>
            </a:r>
            <a:endParaRPr lang="en-US" b="1" dirty="0">
              <a:solidFill>
                <a:prstClr val="black"/>
              </a:solidFill>
              <a:latin typeface="Calibri" panose="020F0502020204030204"/>
              <a:cs typeface="+mn-cs"/>
            </a:endParaRPr>
          </a:p>
        </p:txBody>
      </p:sp>
      <p:sp>
        <p:nvSpPr>
          <p:cNvPr id="7" name="TextBox 6"/>
          <p:cNvSpPr txBox="1"/>
          <p:nvPr/>
        </p:nvSpPr>
        <p:spPr>
          <a:xfrm>
            <a:off x="1478017" y="2003364"/>
            <a:ext cx="579383" cy="369332"/>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Calibri" panose="020F0502020204030204"/>
                <a:cs typeface="+mn-cs"/>
              </a:rPr>
              <a:t>PCE</a:t>
            </a:r>
            <a:endParaRPr lang="en-US" b="1" dirty="0">
              <a:solidFill>
                <a:prstClr val="black"/>
              </a:solidFill>
              <a:latin typeface="Calibri" panose="020F0502020204030204"/>
              <a:cs typeface="+mn-cs"/>
            </a:endParaRPr>
          </a:p>
        </p:txBody>
      </p:sp>
      <p:sp>
        <p:nvSpPr>
          <p:cNvPr id="8" name="TextBox 7"/>
          <p:cNvSpPr txBox="1"/>
          <p:nvPr/>
        </p:nvSpPr>
        <p:spPr>
          <a:xfrm>
            <a:off x="4495800" y="1847901"/>
            <a:ext cx="697623" cy="369332"/>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Calibri" panose="020F0502020204030204"/>
                <a:cs typeface="+mn-cs"/>
              </a:rPr>
              <a:t>DHC</a:t>
            </a:r>
            <a:endParaRPr lang="en-US" b="1" dirty="0">
              <a:solidFill>
                <a:prstClr val="black"/>
              </a:solidFill>
              <a:latin typeface="Calibri" panose="020F0502020204030204"/>
              <a:cs typeface="+mn-cs"/>
            </a:endParaRPr>
          </a:p>
        </p:txBody>
      </p:sp>
      <p:sp>
        <p:nvSpPr>
          <p:cNvPr id="9" name="TextBox 8"/>
          <p:cNvSpPr txBox="1"/>
          <p:nvPr/>
        </p:nvSpPr>
        <p:spPr>
          <a:xfrm>
            <a:off x="2861443" y="2519300"/>
            <a:ext cx="658209" cy="369332"/>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Calibri" panose="020F0502020204030204"/>
                <a:cs typeface="+mn-cs"/>
              </a:rPr>
              <a:t>DHC</a:t>
            </a:r>
            <a:endParaRPr lang="en-US" b="1" dirty="0">
              <a:solidFill>
                <a:prstClr val="black"/>
              </a:solidFill>
              <a:latin typeface="Calibri" panose="020F0502020204030204"/>
              <a:cs typeface="+mn-cs"/>
            </a:endParaRPr>
          </a:p>
        </p:txBody>
      </p:sp>
      <p:cxnSp>
        <p:nvCxnSpPr>
          <p:cNvPr id="10" name="Straight Connector 9"/>
          <p:cNvCxnSpPr/>
          <p:nvPr/>
        </p:nvCxnSpPr>
        <p:spPr>
          <a:xfrm flipV="1">
            <a:off x="2861443" y="1752600"/>
            <a:ext cx="0" cy="24003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943600" y="1478568"/>
            <a:ext cx="1859261" cy="32458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5867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b="1" dirty="0">
                <a:latin typeface="Comic Sans MS" charset="0"/>
                <a:ea typeface="Comic Sans MS" charset="0"/>
                <a:cs typeface="Comic Sans MS" charset="0"/>
              </a:rPr>
              <a:t>             Preliminary conclusions</a:t>
            </a:r>
          </a:p>
        </p:txBody>
      </p:sp>
      <p:sp>
        <p:nvSpPr>
          <p:cNvPr id="3" name="Content Placeholder 2"/>
          <p:cNvSpPr>
            <a:spLocks noGrp="1"/>
          </p:cNvSpPr>
          <p:nvPr>
            <p:ph idx="1"/>
          </p:nvPr>
        </p:nvSpPr>
        <p:spPr/>
        <p:txBody>
          <a:bodyPr/>
          <a:lstStyle/>
          <a:p>
            <a:r>
              <a:rPr lang="en-US" dirty="0">
                <a:latin typeface="Comic Sans MS" charset="0"/>
                <a:ea typeface="Comic Sans MS" charset="0"/>
                <a:cs typeface="Comic Sans MS" charset="0"/>
              </a:rPr>
              <a:t>The </a:t>
            </a:r>
            <a:r>
              <a:rPr lang="en-US" dirty="0" err="1">
                <a:latin typeface="Comic Sans MS" charset="0"/>
                <a:ea typeface="Comic Sans MS" charset="0"/>
                <a:cs typeface="Comic Sans MS" charset="0"/>
              </a:rPr>
              <a:t>bioaugmented</a:t>
            </a:r>
            <a:r>
              <a:rPr lang="en-US" dirty="0">
                <a:latin typeface="Comic Sans MS" charset="0"/>
                <a:ea typeface="Comic Sans MS" charset="0"/>
                <a:cs typeface="Comic Sans MS" charset="0"/>
              </a:rPr>
              <a:t> ISBR </a:t>
            </a:r>
            <a:r>
              <a:rPr lang="en-US" dirty="0" smtClean="0">
                <a:latin typeface="Comic Sans MS" charset="0"/>
                <a:ea typeface="Comic Sans MS" charset="0"/>
                <a:cs typeface="Comic Sans MS" charset="0"/>
              </a:rPr>
              <a:t>has so far resulted </a:t>
            </a:r>
            <a:r>
              <a:rPr lang="en-US" dirty="0">
                <a:latin typeface="Comic Sans MS" charset="0"/>
                <a:ea typeface="Comic Sans MS" charset="0"/>
                <a:cs typeface="Comic Sans MS" charset="0"/>
              </a:rPr>
              <a:t>in a more sustained microbial community for reductive </a:t>
            </a:r>
            <a:r>
              <a:rPr lang="en-US" dirty="0" smtClean="0">
                <a:latin typeface="Comic Sans MS" charset="0"/>
                <a:ea typeface="Comic Sans MS" charset="0"/>
                <a:cs typeface="Comic Sans MS" charset="0"/>
              </a:rPr>
              <a:t>dehalogenation than traditional injection of EVO and commercial culture</a:t>
            </a:r>
          </a:p>
          <a:p>
            <a:r>
              <a:rPr lang="en-US" dirty="0" smtClean="0">
                <a:latin typeface="Comic Sans MS" charset="0"/>
                <a:ea typeface="Comic Sans MS" charset="0"/>
                <a:cs typeface="Comic Sans MS" charset="0"/>
              </a:rPr>
              <a:t>ISBRs without </a:t>
            </a:r>
            <a:r>
              <a:rPr lang="en-US" dirty="0" err="1" smtClean="0">
                <a:latin typeface="Comic Sans MS" charset="0"/>
                <a:ea typeface="Comic Sans MS" charset="0"/>
                <a:cs typeface="Comic Sans MS" charset="0"/>
              </a:rPr>
              <a:t>bioaugmentation</a:t>
            </a:r>
            <a:r>
              <a:rPr lang="en-US" dirty="0" smtClean="0">
                <a:latin typeface="Comic Sans MS" charset="0"/>
                <a:ea typeface="Comic Sans MS" charset="0"/>
                <a:cs typeface="Comic Sans MS" charset="0"/>
              </a:rPr>
              <a:t> have resulted in </a:t>
            </a:r>
            <a:r>
              <a:rPr lang="en-US" dirty="0">
                <a:latin typeface="Comic Sans MS" charset="0"/>
                <a:ea typeface="Comic Sans MS" charset="0"/>
                <a:cs typeface="Comic Sans MS" charset="0"/>
              </a:rPr>
              <a:t>sustained indigenous microbial community for reductive </a:t>
            </a:r>
            <a:r>
              <a:rPr lang="en-US" dirty="0" smtClean="0">
                <a:latin typeface="Comic Sans MS" charset="0"/>
                <a:ea typeface="Comic Sans MS" charset="0"/>
                <a:cs typeface="Comic Sans MS" charset="0"/>
              </a:rPr>
              <a:t>dehalogenation</a:t>
            </a:r>
          </a:p>
          <a:p>
            <a:r>
              <a:rPr lang="en-US" dirty="0" smtClean="0">
                <a:latin typeface="Comic Sans MS" charset="0"/>
                <a:ea typeface="Comic Sans MS" charset="0"/>
                <a:cs typeface="Comic Sans MS" charset="0"/>
              </a:rPr>
              <a:t>At 3 months of treatment there was no statistically significant differences in performance of the four commercial EVOs in terms of total CVOC removal</a:t>
            </a:r>
          </a:p>
          <a:p>
            <a:r>
              <a:rPr lang="en-US" dirty="0" smtClean="0">
                <a:latin typeface="Comic Sans MS" charset="0"/>
                <a:ea typeface="Comic Sans MS" charset="0"/>
                <a:cs typeface="Comic Sans MS" charset="0"/>
              </a:rPr>
              <a:t>Study will continue for a total of 24 months</a:t>
            </a:r>
          </a:p>
          <a:p>
            <a:endParaRPr lang="en-US" dirty="0">
              <a:latin typeface="Comic Sans MS" charset="0"/>
              <a:ea typeface="Comic Sans MS" charset="0"/>
              <a:cs typeface="Comic Sans MS" charset="0"/>
            </a:endParaRPr>
          </a:p>
        </p:txBody>
      </p:sp>
    </p:spTree>
    <p:extLst>
      <p:ext uri="{BB962C8B-B14F-4D97-AF65-F5344CB8AC3E}">
        <p14:creationId xmlns:p14="http://schemas.microsoft.com/office/powerpoint/2010/main" val="1827779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0"/>
            <a:ext cx="4301838" cy="2057400"/>
          </a:xfrm>
          <a:prstGeom prst="rect">
            <a:avLst/>
          </a:prstGeom>
        </p:spPr>
      </p:pic>
      <p:sp>
        <p:nvSpPr>
          <p:cNvPr id="5" name="TextBox 4"/>
          <p:cNvSpPr txBox="1"/>
          <p:nvPr/>
        </p:nvSpPr>
        <p:spPr>
          <a:xfrm>
            <a:off x="1905000" y="2209800"/>
            <a:ext cx="2971800" cy="1200329"/>
          </a:xfrm>
          <a:prstGeom prst="rect">
            <a:avLst/>
          </a:prstGeom>
          <a:noFill/>
        </p:spPr>
        <p:txBody>
          <a:bodyPr wrap="square" rtlCol="0">
            <a:spAutoFit/>
          </a:bodyPr>
          <a:lstStyle/>
          <a:p>
            <a:r>
              <a:rPr lang="en-US" dirty="0" smtClean="0">
                <a:solidFill>
                  <a:srgbClr val="FFFF00"/>
                </a:solidFill>
                <a:effectLst>
                  <a:outerShdw blurRad="38100" dist="38100" dir="2700000" algn="tl">
                    <a:srgbClr val="000000">
                      <a:alpha val="43137"/>
                    </a:srgbClr>
                  </a:outerShdw>
                </a:effectLst>
                <a:latin typeface="Comic Sans MS" panose="030F0702030302020204" pitchFamily="66" charset="0"/>
              </a:rPr>
              <a:t>Eric Raes</a:t>
            </a:r>
          </a:p>
          <a:p>
            <a:r>
              <a:rPr lang="en-US" dirty="0" err="1" smtClean="0">
                <a:solidFill>
                  <a:srgbClr val="FFFF00"/>
                </a:solidFill>
                <a:effectLst>
                  <a:outerShdw blurRad="38100" dist="38100" dir="2700000" algn="tl">
                    <a:srgbClr val="000000">
                      <a:alpha val="43137"/>
                    </a:srgbClr>
                  </a:outerShdw>
                </a:effectLst>
                <a:latin typeface="Comic Sans MS" panose="030F0702030302020204" pitchFamily="66" charset="0"/>
              </a:rPr>
              <a:t>BioEnhance</a:t>
            </a:r>
            <a:r>
              <a:rPr lang="en-US" dirty="0" smtClean="0">
                <a:solidFill>
                  <a:srgbClr val="FFFF00"/>
                </a:solidFill>
                <a:effectLst>
                  <a:outerShdw blurRad="38100" dist="38100" dir="2700000" algn="tl">
                    <a:srgbClr val="000000">
                      <a:alpha val="43137"/>
                    </a:srgbClr>
                  </a:outerShdw>
                </a:effectLst>
                <a:latin typeface="Comic Sans MS" panose="030F0702030302020204" pitchFamily="66" charset="0"/>
              </a:rPr>
              <a:t>, LLC</a:t>
            </a:r>
          </a:p>
          <a:p>
            <a:r>
              <a:rPr lang="en-US" dirty="0" smtClean="0">
                <a:solidFill>
                  <a:srgbClr val="FFFF00"/>
                </a:solidFill>
                <a:effectLst>
                  <a:outerShdw blurRad="38100" dist="38100" dir="2700000" algn="tl">
                    <a:srgbClr val="000000">
                      <a:alpha val="43137"/>
                    </a:srgbClr>
                  </a:outerShdw>
                </a:effectLst>
                <a:latin typeface="Comic Sans MS" panose="030F0702030302020204" pitchFamily="66" charset="0"/>
              </a:rPr>
              <a:t>eric@bio-enhance.com</a:t>
            </a:r>
          </a:p>
          <a:p>
            <a:r>
              <a:rPr lang="en-US" dirty="0" smtClean="0">
                <a:solidFill>
                  <a:srgbClr val="FFFF00"/>
                </a:solidFill>
                <a:effectLst>
                  <a:outerShdw blurRad="38100" dist="38100" dir="2700000" algn="tl">
                    <a:srgbClr val="000000">
                      <a:alpha val="43137"/>
                    </a:srgbClr>
                  </a:outerShdw>
                </a:effectLst>
                <a:latin typeface="Comic Sans MS" panose="030F0702030302020204" pitchFamily="66" charset="0"/>
              </a:rPr>
              <a:t>(973)219-6185</a:t>
            </a:r>
            <a:endParaRPr lang="en-US"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TextBox 5"/>
          <p:cNvSpPr txBox="1"/>
          <p:nvPr/>
        </p:nvSpPr>
        <p:spPr>
          <a:xfrm>
            <a:off x="5257800" y="2212868"/>
            <a:ext cx="2971800" cy="1200329"/>
          </a:xfrm>
          <a:prstGeom prst="rect">
            <a:avLst/>
          </a:prstGeom>
          <a:noFill/>
        </p:spPr>
        <p:txBody>
          <a:bodyPr wrap="square" rtlCol="0">
            <a:spAutoFit/>
          </a:bodyPr>
          <a:lstStyle/>
          <a:p>
            <a:r>
              <a:rPr lang="en-US" dirty="0" smtClean="0">
                <a:solidFill>
                  <a:srgbClr val="FFFF00"/>
                </a:solidFill>
                <a:effectLst>
                  <a:outerShdw blurRad="38100" dist="38100" dir="2700000" algn="tl">
                    <a:srgbClr val="000000">
                      <a:alpha val="43137"/>
                    </a:srgbClr>
                  </a:outerShdw>
                </a:effectLst>
                <a:latin typeface="Comic Sans MS" panose="030F0702030302020204" pitchFamily="66" charset="0"/>
              </a:rPr>
              <a:t>Kerry Sublette</a:t>
            </a:r>
          </a:p>
          <a:p>
            <a:r>
              <a:rPr lang="en-US" dirty="0" err="1" smtClean="0">
                <a:solidFill>
                  <a:srgbClr val="FFFF00"/>
                </a:solidFill>
                <a:effectLst>
                  <a:outerShdw blurRad="38100" dist="38100" dir="2700000" algn="tl">
                    <a:srgbClr val="000000">
                      <a:alpha val="43137"/>
                    </a:srgbClr>
                  </a:outerShdw>
                </a:effectLst>
                <a:latin typeface="Comic Sans MS" panose="030F0702030302020204" pitchFamily="66" charset="0"/>
              </a:rPr>
              <a:t>BioEnhance</a:t>
            </a:r>
            <a:r>
              <a:rPr lang="en-US" dirty="0" smtClean="0">
                <a:solidFill>
                  <a:srgbClr val="FFFF00"/>
                </a:solidFill>
                <a:effectLst>
                  <a:outerShdw blurRad="38100" dist="38100" dir="2700000" algn="tl">
                    <a:srgbClr val="000000">
                      <a:alpha val="43137"/>
                    </a:srgbClr>
                  </a:outerShdw>
                </a:effectLst>
                <a:latin typeface="Comic Sans MS" panose="030F0702030302020204" pitchFamily="66" charset="0"/>
              </a:rPr>
              <a:t>, LLC</a:t>
            </a:r>
          </a:p>
          <a:p>
            <a:r>
              <a:rPr lang="en-US" dirty="0" smtClean="0">
                <a:solidFill>
                  <a:srgbClr val="FFFF00"/>
                </a:solidFill>
                <a:effectLst>
                  <a:outerShdw blurRad="38100" dist="38100" dir="2700000" algn="tl">
                    <a:srgbClr val="000000">
                      <a:alpha val="43137"/>
                    </a:srgbClr>
                  </a:outerShdw>
                </a:effectLst>
                <a:latin typeface="Comic Sans MS" panose="030F0702030302020204" pitchFamily="66" charset="0"/>
              </a:rPr>
              <a:t>ksublette@microbe.com</a:t>
            </a:r>
          </a:p>
          <a:p>
            <a:r>
              <a:rPr lang="en-US" dirty="0" smtClean="0">
                <a:solidFill>
                  <a:srgbClr val="FFFF00"/>
                </a:solidFill>
                <a:effectLst>
                  <a:outerShdw blurRad="38100" dist="38100" dir="2700000" algn="tl">
                    <a:srgbClr val="000000">
                      <a:alpha val="43137"/>
                    </a:srgbClr>
                  </a:outerShdw>
                </a:effectLst>
                <a:latin typeface="Comic Sans MS" panose="030F0702030302020204" pitchFamily="66" charset="0"/>
              </a:rPr>
              <a:t>(918)691-0639</a:t>
            </a:r>
            <a:endParaRPr lang="en-US"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pic>
        <p:nvPicPr>
          <p:cNvPr id="4098" name="Picture 2" descr="Eric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3860491"/>
            <a:ext cx="3005833" cy="200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3850967"/>
            <a:ext cx="3014055" cy="2005906"/>
          </a:xfrm>
          <a:prstGeom prst="rect">
            <a:avLst/>
          </a:prstGeom>
        </p:spPr>
      </p:pic>
    </p:spTree>
    <p:extLst>
      <p:ext uri="{BB962C8B-B14F-4D97-AF65-F5344CB8AC3E}">
        <p14:creationId xmlns:p14="http://schemas.microsoft.com/office/powerpoint/2010/main" val="2687414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967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algn="ctr">
              <a:defRPr/>
            </a:pPr>
            <a:r>
              <a:rPr lang="en-US" sz="3600" b="1" dirty="0" smtClean="0">
                <a:solidFill>
                  <a:srgbClr val="FFFF00"/>
                </a:solidFill>
                <a:effectLst>
                  <a:outerShdw blurRad="38100" dist="38100" dir="2700000" algn="tl">
                    <a:srgbClr val="000000">
                      <a:alpha val="43137"/>
                    </a:srgbClr>
                  </a:outerShdw>
                </a:effectLst>
                <a:latin typeface="Comic Sans MS" panose="030F0702030302020204" pitchFamily="66" charset="0"/>
                <a:cs typeface="Andalus" panose="02020603050405020304" pitchFamily="18" charset="-78"/>
              </a:rPr>
              <a:t>ISBR O&amp;M and Costs</a:t>
            </a:r>
            <a:endParaRPr lang="en-US" sz="3600" b="1" dirty="0">
              <a:solidFill>
                <a:srgbClr val="FFFF00"/>
              </a:solidFill>
              <a:effectLst>
                <a:outerShdw blurRad="38100" dist="38100" dir="2700000" algn="tl">
                  <a:srgbClr val="000000">
                    <a:alpha val="43137"/>
                  </a:srgbClr>
                </a:outerShdw>
              </a:effectLst>
              <a:latin typeface="Comic Sans MS" panose="030F0702030302020204" pitchFamily="66" charset="0"/>
              <a:cs typeface="Andalus" panose="02020603050405020304" pitchFamily="18" charset="-78"/>
            </a:endParaRPr>
          </a:p>
        </p:txBody>
      </p:sp>
      <p:sp>
        <p:nvSpPr>
          <p:cNvPr id="7" name="Rectangle 2"/>
          <p:cNvSpPr txBox="1">
            <a:spLocks/>
          </p:cNvSpPr>
          <p:nvPr/>
        </p:nvSpPr>
        <p:spPr bwMode="auto">
          <a:xfrm>
            <a:off x="533400" y="1905000"/>
            <a:ext cx="8458200" cy="4209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Char char="v"/>
              <a:defRPr sz="2000">
                <a:solidFill>
                  <a:schemeClr val="tx1"/>
                </a:solidFill>
                <a:effectLst>
                  <a:outerShdw blurRad="38100" dist="38100" dir="2700000" algn="tl">
                    <a:srgbClr val="000000"/>
                  </a:outerShdw>
                </a:effectLst>
                <a:latin typeface="+mn-lt"/>
              </a:defRPr>
            </a:lvl9pPr>
          </a:lstStyle>
          <a:p>
            <a:pPr>
              <a:lnSpc>
                <a:spcPct val="90000"/>
              </a:lnSpc>
              <a:spcBef>
                <a:spcPts val="1200"/>
              </a:spcBef>
              <a:spcAft>
                <a:spcPts val="600"/>
              </a:spcAft>
              <a:buFont typeface="Arial" pitchFamily="34" charset="0"/>
              <a:buChar char="•"/>
            </a:pPr>
            <a:r>
              <a:rPr lang="en-US" sz="1800" kern="0" dirty="0" smtClean="0">
                <a:solidFill>
                  <a:srgbClr val="FFFF00"/>
                </a:solidFill>
                <a:effectLst>
                  <a:outerShdw blurRad="38100" dist="38100" dir="2700000" algn="tl">
                    <a:srgbClr val="000000">
                      <a:alpha val="43137"/>
                    </a:srgbClr>
                  </a:outerShdw>
                </a:effectLst>
                <a:latin typeface="Comic Sans MS" panose="030F0702030302020204" pitchFamily="66" charset="0"/>
                <a:cs typeface="Calibri" pitchFamily="34" charset="0"/>
              </a:rPr>
              <a:t>O&amp;M</a:t>
            </a:r>
          </a:p>
          <a:p>
            <a:pPr lvl="1">
              <a:lnSpc>
                <a:spcPct val="90000"/>
              </a:lnSpc>
              <a:spcBef>
                <a:spcPts val="600"/>
              </a:spcBef>
              <a:spcAft>
                <a:spcPts val="600"/>
              </a:spcAft>
              <a:buFont typeface="Arial" pitchFamily="34" charset="0"/>
              <a:buChar char="•"/>
            </a:pPr>
            <a:r>
              <a:rPr lang="en-US" sz="1800" kern="0" dirty="0" smtClean="0">
                <a:solidFill>
                  <a:srgbClr val="FFFF00"/>
                </a:solidFill>
                <a:effectLst>
                  <a:outerShdw blurRad="38100" dist="38100" dir="2700000" algn="tl">
                    <a:srgbClr val="000000">
                      <a:alpha val="43137"/>
                    </a:srgbClr>
                  </a:outerShdw>
                </a:effectLst>
                <a:latin typeface="Comic Sans MS" panose="030F0702030302020204" pitchFamily="66" charset="0"/>
                <a:cs typeface="Calibri" pitchFamily="34" charset="0"/>
              </a:rPr>
              <a:t>System checks every 2-4 </a:t>
            </a:r>
            <a:r>
              <a:rPr lang="en-US" sz="1800" kern="0" dirty="0" err="1" smtClean="0">
                <a:solidFill>
                  <a:srgbClr val="FFFF00"/>
                </a:solidFill>
                <a:effectLst>
                  <a:outerShdw blurRad="38100" dist="38100" dir="2700000" algn="tl">
                    <a:srgbClr val="000000">
                      <a:alpha val="43137"/>
                    </a:srgbClr>
                  </a:outerShdw>
                </a:effectLst>
                <a:latin typeface="Comic Sans MS" panose="030F0702030302020204" pitchFamily="66" charset="0"/>
                <a:cs typeface="Calibri" pitchFamily="34" charset="0"/>
              </a:rPr>
              <a:t>wks</a:t>
            </a:r>
            <a:endParaRPr lang="en-US" sz="1800" kern="0" dirty="0" smtClean="0">
              <a:solidFill>
                <a:srgbClr val="FFFF00"/>
              </a:solidFill>
              <a:effectLst>
                <a:outerShdw blurRad="38100" dist="38100" dir="2700000" algn="tl">
                  <a:srgbClr val="000000">
                    <a:alpha val="43137"/>
                  </a:srgbClr>
                </a:outerShdw>
              </a:effectLst>
              <a:latin typeface="Comic Sans MS" panose="030F0702030302020204" pitchFamily="66" charset="0"/>
              <a:cs typeface="Calibri" pitchFamily="34" charset="0"/>
            </a:endParaRPr>
          </a:p>
          <a:p>
            <a:pPr lvl="1">
              <a:lnSpc>
                <a:spcPct val="90000"/>
              </a:lnSpc>
              <a:spcBef>
                <a:spcPts val="600"/>
              </a:spcBef>
              <a:spcAft>
                <a:spcPts val="600"/>
              </a:spcAft>
              <a:buFont typeface="Arial" pitchFamily="34" charset="0"/>
              <a:buChar char="•"/>
            </a:pPr>
            <a:r>
              <a:rPr lang="en-US" sz="1800" kern="0" dirty="0" smtClean="0">
                <a:solidFill>
                  <a:srgbClr val="FFFF00"/>
                </a:solidFill>
                <a:effectLst>
                  <a:outerShdw blurRad="38100" dist="38100" dir="2700000" algn="tl">
                    <a:srgbClr val="000000">
                      <a:alpha val="43137"/>
                    </a:srgbClr>
                  </a:outerShdw>
                </a:effectLst>
                <a:latin typeface="Comic Sans MS" panose="030F0702030302020204" pitchFamily="66" charset="0"/>
                <a:cs typeface="Calibri" pitchFamily="34" charset="0"/>
              </a:rPr>
              <a:t>Power</a:t>
            </a:r>
          </a:p>
          <a:p>
            <a:pPr lvl="1">
              <a:lnSpc>
                <a:spcPct val="90000"/>
              </a:lnSpc>
              <a:spcBef>
                <a:spcPts val="600"/>
              </a:spcBef>
              <a:spcAft>
                <a:spcPts val="600"/>
              </a:spcAft>
              <a:buFont typeface="Arial" pitchFamily="34" charset="0"/>
              <a:buChar char="•"/>
            </a:pPr>
            <a:r>
              <a:rPr lang="en-US" sz="1800" kern="0" dirty="0" smtClean="0">
                <a:solidFill>
                  <a:srgbClr val="FFFF00"/>
                </a:solidFill>
                <a:effectLst>
                  <a:outerShdw blurRad="38100" dist="38100" dir="2700000" algn="tl">
                    <a:srgbClr val="000000">
                      <a:alpha val="43137"/>
                    </a:srgbClr>
                  </a:outerShdw>
                </a:effectLst>
                <a:latin typeface="Comic Sans MS" panose="030F0702030302020204" pitchFamily="66" charset="0"/>
                <a:cs typeface="Calibri" pitchFamily="34" charset="0"/>
              </a:rPr>
              <a:t>Nutrients/Donor Replenishment</a:t>
            </a:r>
          </a:p>
          <a:p>
            <a:pPr lvl="1">
              <a:lnSpc>
                <a:spcPct val="90000"/>
              </a:lnSpc>
              <a:spcBef>
                <a:spcPts val="600"/>
              </a:spcBef>
              <a:spcAft>
                <a:spcPts val="600"/>
              </a:spcAft>
              <a:buFont typeface="Arial" pitchFamily="34" charset="0"/>
              <a:buChar char="•"/>
            </a:pPr>
            <a:r>
              <a:rPr lang="en-US" sz="1800" kern="0" dirty="0" smtClean="0">
                <a:solidFill>
                  <a:srgbClr val="FFFF00"/>
                </a:solidFill>
                <a:effectLst>
                  <a:outerShdw blurRad="38100" dist="38100" dir="2700000" algn="tl">
                    <a:srgbClr val="000000">
                      <a:alpha val="43137"/>
                    </a:srgbClr>
                  </a:outerShdw>
                </a:effectLst>
                <a:latin typeface="Comic Sans MS" panose="030F0702030302020204" pitchFamily="66" charset="0"/>
                <a:cs typeface="Calibri" pitchFamily="34" charset="0"/>
              </a:rPr>
              <a:t>Water level (ISBR must be totally submerged to function)</a:t>
            </a:r>
          </a:p>
          <a:p>
            <a:pPr>
              <a:lnSpc>
                <a:spcPct val="90000"/>
              </a:lnSpc>
              <a:spcBef>
                <a:spcPts val="1200"/>
              </a:spcBef>
              <a:spcAft>
                <a:spcPts val="600"/>
              </a:spcAft>
              <a:buFont typeface="Arial" pitchFamily="34" charset="0"/>
              <a:buChar char="•"/>
            </a:pPr>
            <a:r>
              <a:rPr lang="en-US" sz="1800" kern="0" dirty="0" smtClean="0">
                <a:solidFill>
                  <a:srgbClr val="FFFF00"/>
                </a:solidFill>
                <a:effectLst>
                  <a:outerShdw blurRad="38100" dist="38100" dir="2700000" algn="tl">
                    <a:srgbClr val="000000">
                      <a:alpha val="43137"/>
                    </a:srgbClr>
                  </a:outerShdw>
                </a:effectLst>
                <a:latin typeface="Comic Sans MS" panose="030F0702030302020204" pitchFamily="66" charset="0"/>
                <a:cs typeface="Calibri" pitchFamily="34" charset="0"/>
              </a:rPr>
              <a:t>Costs</a:t>
            </a:r>
          </a:p>
          <a:p>
            <a:pPr lvl="1">
              <a:lnSpc>
                <a:spcPct val="90000"/>
              </a:lnSpc>
              <a:spcBef>
                <a:spcPts val="1200"/>
              </a:spcBef>
              <a:spcAft>
                <a:spcPts val="600"/>
              </a:spcAft>
              <a:buFont typeface="Arial" pitchFamily="34" charset="0"/>
              <a:buChar char="•"/>
            </a:pPr>
            <a:r>
              <a:rPr lang="en-US" sz="1800" kern="0" dirty="0" smtClean="0">
                <a:solidFill>
                  <a:srgbClr val="FFFF00"/>
                </a:solidFill>
                <a:effectLst>
                  <a:outerShdw blurRad="38100" dist="38100" dir="2700000" algn="tl">
                    <a:srgbClr val="000000">
                      <a:alpha val="43137"/>
                    </a:srgbClr>
                  </a:outerShdw>
                </a:effectLst>
                <a:latin typeface="Comic Sans MS" panose="030F0702030302020204" pitchFamily="66" charset="0"/>
                <a:cs typeface="Calibri" pitchFamily="34" charset="0"/>
              </a:rPr>
              <a:t>Life of project rental</a:t>
            </a:r>
          </a:p>
          <a:p>
            <a:pPr lvl="2">
              <a:lnSpc>
                <a:spcPct val="90000"/>
              </a:lnSpc>
              <a:spcBef>
                <a:spcPts val="1200"/>
              </a:spcBef>
              <a:spcAft>
                <a:spcPts val="600"/>
              </a:spcAft>
              <a:buFont typeface="Arial" pitchFamily="34" charset="0"/>
              <a:buChar char="•"/>
            </a:pPr>
            <a:r>
              <a:rPr lang="en-US" sz="1800" b="1" kern="0" dirty="0" smtClean="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cs typeface="Calibri" pitchFamily="34" charset="0"/>
              </a:rPr>
              <a:t>$11,000 </a:t>
            </a:r>
            <a:r>
              <a:rPr lang="en-US" sz="1800" kern="0" dirty="0" smtClean="0">
                <a:solidFill>
                  <a:srgbClr val="FFFF00"/>
                </a:solidFill>
                <a:effectLst>
                  <a:outerShdw blurRad="38100" dist="38100" dir="2700000" algn="tl">
                    <a:srgbClr val="000000">
                      <a:alpha val="43137"/>
                    </a:srgbClr>
                  </a:outerShdw>
                </a:effectLst>
                <a:latin typeface="Comic Sans MS" panose="030F0702030302020204" pitchFamily="66" charset="0"/>
                <a:cs typeface="Calibri" pitchFamily="34" charset="0"/>
              </a:rPr>
              <a:t>for one unit (ISBR and controller)</a:t>
            </a:r>
          </a:p>
          <a:p>
            <a:pPr lvl="2">
              <a:lnSpc>
                <a:spcPct val="90000"/>
              </a:lnSpc>
              <a:spcBef>
                <a:spcPts val="1200"/>
              </a:spcBef>
              <a:spcAft>
                <a:spcPts val="600"/>
              </a:spcAft>
              <a:buFont typeface="Arial" pitchFamily="34" charset="0"/>
              <a:buChar char="•"/>
            </a:pPr>
            <a:r>
              <a:rPr lang="en-US" sz="1800" b="1" kern="0" dirty="0" smtClean="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cs typeface="Calibri" pitchFamily="34" charset="0"/>
              </a:rPr>
              <a:t>$15,000 </a:t>
            </a:r>
            <a:r>
              <a:rPr lang="en-US" sz="1800" kern="0" dirty="0" smtClean="0">
                <a:solidFill>
                  <a:srgbClr val="FFFF00"/>
                </a:solidFill>
                <a:effectLst>
                  <a:outerShdw blurRad="38100" dist="38100" dir="2700000" algn="tl">
                    <a:srgbClr val="000000">
                      <a:alpha val="43137"/>
                    </a:srgbClr>
                  </a:outerShdw>
                </a:effectLst>
                <a:latin typeface="Comic Sans MS" panose="030F0702030302020204" pitchFamily="66" charset="0"/>
                <a:cs typeface="Calibri" pitchFamily="34" charset="0"/>
              </a:rPr>
              <a:t>for two units</a:t>
            </a:r>
          </a:p>
          <a:p>
            <a:pPr lvl="2">
              <a:lnSpc>
                <a:spcPct val="90000"/>
              </a:lnSpc>
              <a:spcBef>
                <a:spcPts val="1200"/>
              </a:spcBef>
              <a:spcAft>
                <a:spcPts val="600"/>
              </a:spcAft>
              <a:buFont typeface="Arial" pitchFamily="34" charset="0"/>
              <a:buChar char="•"/>
            </a:pPr>
            <a:r>
              <a:rPr lang="en-US" sz="1800" kern="0" dirty="0" smtClean="0">
                <a:solidFill>
                  <a:srgbClr val="FFFF00"/>
                </a:solidFill>
                <a:effectLst>
                  <a:outerShdw blurRad="38100" dist="38100" dir="2700000" algn="tl">
                    <a:srgbClr val="000000">
                      <a:alpha val="43137"/>
                    </a:srgbClr>
                  </a:outerShdw>
                </a:effectLst>
                <a:latin typeface="Comic Sans MS" panose="030F0702030302020204" pitchFamily="66" charset="0"/>
                <a:cs typeface="Calibri" pitchFamily="34" charset="0"/>
              </a:rPr>
              <a:t>Decreasing per unit costs with addition of more units at a given site</a:t>
            </a:r>
          </a:p>
          <a:p>
            <a:pPr marL="0" indent="0">
              <a:lnSpc>
                <a:spcPct val="90000"/>
              </a:lnSpc>
              <a:spcBef>
                <a:spcPts val="1200"/>
              </a:spcBef>
              <a:spcAft>
                <a:spcPts val="600"/>
              </a:spcAft>
              <a:buNone/>
            </a:pPr>
            <a:endParaRPr lang="en-US" sz="2400" kern="0" dirty="0" smtClean="0">
              <a:solidFill>
                <a:srgbClr val="FFFF00"/>
              </a:solidFill>
              <a:effectLst>
                <a:outerShdw blurRad="38100" dist="38100" dir="2700000" algn="tl">
                  <a:srgbClr val="000000">
                    <a:alpha val="43137"/>
                  </a:srgbClr>
                </a:outerShdw>
              </a:effectLst>
              <a:latin typeface="Comic Sans MS" panose="030F0702030302020204" pitchFamily="66" charset="0"/>
              <a:cs typeface="Calibri" pitchFamily="34" charset="0"/>
            </a:endParaRPr>
          </a:p>
          <a:p>
            <a:pPr marL="457200" lvl="1" indent="0">
              <a:lnSpc>
                <a:spcPct val="90000"/>
              </a:lnSpc>
              <a:spcBef>
                <a:spcPts val="1200"/>
              </a:spcBef>
              <a:spcAft>
                <a:spcPts val="600"/>
              </a:spcAft>
              <a:buNone/>
            </a:pPr>
            <a:endParaRPr lang="en-US" sz="2400" kern="0" dirty="0" smtClean="0">
              <a:solidFill>
                <a:srgbClr val="FFCC00"/>
              </a:solidFill>
              <a:latin typeface="Calibri" pitchFamily="34" charset="0"/>
              <a:cs typeface="Calibri" pitchFamily="34" charset="0"/>
            </a:endParaRPr>
          </a:p>
          <a:p>
            <a:pPr marL="344488" lvl="1" indent="-176213">
              <a:spcBef>
                <a:spcPts val="0"/>
              </a:spcBef>
              <a:buFontTx/>
              <a:buNone/>
            </a:pPr>
            <a:endParaRPr lang="en-US" sz="2400" kern="0" dirty="0" smtClean="0"/>
          </a:p>
          <a:p>
            <a:pPr marL="168275" indent="-168275">
              <a:spcBef>
                <a:spcPts val="0"/>
              </a:spcBef>
              <a:buFont typeface="Arial" pitchFamily="34" charset="0"/>
              <a:buChar char="•"/>
            </a:pPr>
            <a:endParaRPr lang="en-US" sz="2400" kern="0" dirty="0" smtClean="0"/>
          </a:p>
          <a:p>
            <a:pPr marL="168275" indent="-168275">
              <a:spcBef>
                <a:spcPts val="0"/>
              </a:spcBef>
              <a:buFont typeface="Arial" pitchFamily="34" charset="0"/>
              <a:buChar char="•"/>
            </a:pPr>
            <a:endParaRPr lang="en-US" sz="2400" kern="0" dirty="0" smtClean="0"/>
          </a:p>
          <a:p>
            <a:pPr marL="0" indent="0">
              <a:lnSpc>
                <a:spcPct val="120000"/>
              </a:lnSpc>
              <a:spcBef>
                <a:spcPts val="0"/>
              </a:spcBef>
              <a:spcAft>
                <a:spcPts val="600"/>
              </a:spcAft>
              <a:buNone/>
            </a:pPr>
            <a:r>
              <a:rPr lang="en-US" sz="2400" kern="0" dirty="0" smtClean="0"/>
              <a:t> </a:t>
            </a:r>
            <a:endParaRPr lang="en-US" sz="2400" kern="0" dirty="0"/>
          </a:p>
        </p:txBody>
      </p:sp>
    </p:spTree>
    <p:extLst>
      <p:ext uri="{BB962C8B-B14F-4D97-AF65-F5344CB8AC3E}">
        <p14:creationId xmlns:p14="http://schemas.microsoft.com/office/powerpoint/2010/main" val="291242616"/>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algn="ctr">
              <a:defRPr/>
            </a:pPr>
            <a:r>
              <a:rPr lang="en-US" sz="3600" b="1" dirty="0" smtClean="0">
                <a:solidFill>
                  <a:srgbClr val="FFFF00"/>
                </a:solidFill>
                <a:effectLst>
                  <a:outerShdw blurRad="38100" dist="38100" dir="2700000" algn="tl">
                    <a:srgbClr val="000000">
                      <a:alpha val="43137"/>
                    </a:srgbClr>
                  </a:outerShdw>
                </a:effectLst>
                <a:latin typeface="Comic Sans MS" panose="030F0702030302020204" pitchFamily="66" charset="0"/>
                <a:cs typeface="Andalus" panose="02020603050405020304" pitchFamily="18" charset="-78"/>
              </a:rPr>
              <a:t>INSERT D-16</a:t>
            </a:r>
            <a:endParaRPr lang="en-US" sz="3600" b="1" dirty="0">
              <a:solidFill>
                <a:srgbClr val="FFFF00"/>
              </a:solidFill>
              <a:effectLst>
                <a:outerShdw blurRad="38100" dist="38100" dir="2700000" algn="tl">
                  <a:srgbClr val="000000">
                    <a:alpha val="43137"/>
                  </a:srgbClr>
                </a:outerShdw>
              </a:effectLst>
              <a:latin typeface="Comic Sans MS" panose="030F0702030302020204" pitchFamily="66" charset="0"/>
              <a:cs typeface="Andalus" panose="02020603050405020304" pitchFamily="18" charset="-78"/>
            </a:endParaRPr>
          </a:p>
        </p:txBody>
      </p:sp>
      <p:pic>
        <p:nvPicPr>
          <p:cNvPr id="2" name="Picture 1"/>
          <p:cNvPicPr>
            <a:picLocks noChangeAspect="1"/>
          </p:cNvPicPr>
          <p:nvPr/>
        </p:nvPicPr>
        <p:blipFill>
          <a:blip r:embed="rId3"/>
          <a:stretch>
            <a:fillRect/>
          </a:stretch>
        </p:blipFill>
        <p:spPr>
          <a:xfrm>
            <a:off x="242726" y="0"/>
            <a:ext cx="8604399" cy="6857999"/>
          </a:xfrm>
          <a:prstGeom prst="rect">
            <a:avLst/>
          </a:prstGeom>
        </p:spPr>
      </p:pic>
    </p:spTree>
    <p:extLst>
      <p:ext uri="{BB962C8B-B14F-4D97-AF65-F5344CB8AC3E}">
        <p14:creationId xmlns:p14="http://schemas.microsoft.com/office/powerpoint/2010/main" val="1219641358"/>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FF00"/>
                </a:solidFill>
              </a:rPr>
              <a:t>Bio-Enhance ISBR</a:t>
            </a:r>
            <a:endParaRPr lang="en-US" sz="4000" b="1" dirty="0">
              <a:solidFill>
                <a:srgbClr val="FFFF00"/>
              </a:solidFill>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82600" y="1447800"/>
            <a:ext cx="3657600" cy="4608576"/>
          </a:xfrm>
        </p:spPr>
      </p:pic>
      <p:sp>
        <p:nvSpPr>
          <p:cNvPr id="13" name="Rectangular Callout 12"/>
          <p:cNvSpPr/>
          <p:nvPr/>
        </p:nvSpPr>
        <p:spPr>
          <a:xfrm>
            <a:off x="685800" y="1752600"/>
            <a:ext cx="1066799" cy="753141"/>
          </a:xfrm>
          <a:prstGeom prst="wedgeRectCallout">
            <a:avLst>
              <a:gd name="adj1" fmla="val 98691"/>
              <a:gd name="adj2" fmla="val 1327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Nutrientsupply</a:t>
            </a:r>
            <a:endParaRPr lang="en-US" b="1" dirty="0"/>
          </a:p>
        </p:txBody>
      </p:sp>
      <p:sp>
        <p:nvSpPr>
          <p:cNvPr id="15" name="Rectangular Callout 14"/>
          <p:cNvSpPr/>
          <p:nvPr/>
        </p:nvSpPr>
        <p:spPr>
          <a:xfrm>
            <a:off x="3348382" y="3563341"/>
            <a:ext cx="791818" cy="627659"/>
          </a:xfrm>
          <a:prstGeom prst="wedgeRectCallout">
            <a:avLst>
              <a:gd name="adj1" fmla="val -83511"/>
              <a:gd name="adj2" fmla="val -1455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a:t>
            </a:r>
            <a:r>
              <a:rPr lang="en-US" sz="2400" b="1" baseline="-25000" dirty="0" smtClean="0"/>
              <a:t>2</a:t>
            </a:r>
            <a:r>
              <a:rPr lang="en-US" b="1" dirty="0" smtClean="0"/>
              <a:t> </a:t>
            </a:r>
            <a:endParaRPr lang="en-US" b="1" dirty="0"/>
          </a:p>
        </p:txBody>
      </p:sp>
      <p:pic>
        <p:nvPicPr>
          <p:cNvPr id="17" name="Picture 1" descr="Bioreact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2800" y="1501140"/>
            <a:ext cx="4038599" cy="451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9514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6324600" y="2286000"/>
            <a:ext cx="2057400" cy="3657600"/>
          </a:xfrm>
          <a:ln>
            <a:solidFill>
              <a:schemeClr val="tx1"/>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 y="861676"/>
            <a:ext cx="2995613" cy="5325534"/>
          </a:xfrm>
          <a:prstGeom prst="rect">
            <a:avLst/>
          </a:prstGeom>
        </p:spPr>
      </p:pic>
      <p:cxnSp>
        <p:nvCxnSpPr>
          <p:cNvPr id="16" name="Straight Connector 15"/>
          <p:cNvCxnSpPr/>
          <p:nvPr/>
        </p:nvCxnSpPr>
        <p:spPr>
          <a:xfrm flipH="1">
            <a:off x="1530928" y="2286000"/>
            <a:ext cx="4793672" cy="1092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1530928" y="3924300"/>
            <a:ext cx="4793672" cy="2019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530927" y="3378201"/>
            <a:ext cx="304800" cy="53763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4" name="Rectangular Callout 3"/>
          <p:cNvSpPr/>
          <p:nvPr/>
        </p:nvSpPr>
        <p:spPr>
          <a:xfrm>
            <a:off x="4842163" y="377352"/>
            <a:ext cx="1828800" cy="968648"/>
          </a:xfrm>
          <a:prstGeom prst="wedgeRectCallout">
            <a:avLst>
              <a:gd name="adj1" fmla="val -144924"/>
              <a:gd name="adj2" fmla="val 965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Solar panels power the pump</a:t>
            </a:r>
            <a:endParaRPr lang="en-US" b="1" dirty="0"/>
          </a:p>
        </p:txBody>
      </p:sp>
      <p:sp>
        <p:nvSpPr>
          <p:cNvPr id="12" name="Rectangular Callout 11"/>
          <p:cNvSpPr/>
          <p:nvPr/>
        </p:nvSpPr>
        <p:spPr>
          <a:xfrm>
            <a:off x="3927764" y="3162693"/>
            <a:ext cx="1177636" cy="761607"/>
          </a:xfrm>
          <a:prstGeom prst="wedgeRectCallout">
            <a:avLst>
              <a:gd name="adj1" fmla="val -180530"/>
              <a:gd name="adj2" fmla="val 334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N</a:t>
            </a:r>
            <a:r>
              <a:rPr lang="en-US" sz="2000" b="1" baseline="-25000" dirty="0" smtClean="0"/>
              <a:t>2</a:t>
            </a:r>
            <a:r>
              <a:rPr lang="en-US" b="1" dirty="0" smtClean="0"/>
              <a:t> supply</a:t>
            </a:r>
            <a:endParaRPr lang="en-US" b="1" dirty="0"/>
          </a:p>
        </p:txBody>
      </p:sp>
      <p:sp>
        <p:nvSpPr>
          <p:cNvPr id="13" name="Rectangular Callout 12"/>
          <p:cNvSpPr/>
          <p:nvPr/>
        </p:nvSpPr>
        <p:spPr>
          <a:xfrm>
            <a:off x="4191000" y="4163691"/>
            <a:ext cx="1814943" cy="753141"/>
          </a:xfrm>
          <a:prstGeom prst="wedgeRectCallout">
            <a:avLst>
              <a:gd name="adj1" fmla="val 103574"/>
              <a:gd name="adj2" fmla="val 610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Liquid carbon donor (nutrient)</a:t>
            </a:r>
            <a:endParaRPr lang="en-US" b="1" dirty="0"/>
          </a:p>
        </p:txBody>
      </p:sp>
    </p:spTree>
    <p:extLst>
      <p:ext uri="{BB962C8B-B14F-4D97-AF65-F5344CB8AC3E}">
        <p14:creationId xmlns:p14="http://schemas.microsoft.com/office/powerpoint/2010/main" val="3481684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err="1" smtClean="0">
                <a:solidFill>
                  <a:srgbClr val="FFFF00"/>
                </a:solidFill>
                <a:latin typeface="Comic Sans MS" panose="030F0702030302020204" pitchFamily="66" charset="0"/>
              </a:rPr>
              <a:t>BioEnhance</a:t>
            </a:r>
            <a:r>
              <a:rPr lang="en-US" sz="3600" b="1" dirty="0" smtClean="0">
                <a:solidFill>
                  <a:srgbClr val="FFFF00"/>
                </a:solidFill>
                <a:latin typeface="Comic Sans MS" panose="030F0702030302020204" pitchFamily="66" charset="0"/>
              </a:rPr>
              <a:t>® ISBR Applications</a:t>
            </a:r>
            <a:endParaRPr lang="en-US" sz="3600" b="1" dirty="0">
              <a:solidFill>
                <a:srgbClr val="FFFF00"/>
              </a:solidFill>
              <a:latin typeface="Comic Sans MS" panose="030F0702030302020204" pitchFamily="66" charset="0"/>
            </a:endParaRPr>
          </a:p>
        </p:txBody>
      </p:sp>
      <p:sp>
        <p:nvSpPr>
          <p:cNvPr id="3" name="Content Placeholder 2"/>
          <p:cNvSpPr>
            <a:spLocks noGrp="1"/>
          </p:cNvSpPr>
          <p:nvPr>
            <p:ph idx="1"/>
          </p:nvPr>
        </p:nvSpPr>
        <p:spPr/>
        <p:txBody>
          <a:bodyPr/>
          <a:lstStyle/>
          <a:p>
            <a:r>
              <a:rPr lang="en-US" sz="2400" dirty="0" smtClean="0">
                <a:solidFill>
                  <a:srgbClr val="FFFF00"/>
                </a:solidFill>
                <a:latin typeface="Comic Sans MS" panose="030F0702030302020204" pitchFamily="66" charset="0"/>
              </a:rPr>
              <a:t>Petroleum Hydrocarbons</a:t>
            </a:r>
          </a:p>
          <a:p>
            <a:pPr lvl="1"/>
            <a:r>
              <a:rPr lang="en-US" sz="2000" dirty="0" smtClean="0">
                <a:solidFill>
                  <a:srgbClr val="FFFF00"/>
                </a:solidFill>
                <a:latin typeface="Comic Sans MS" panose="030F0702030302020204" pitchFamily="66" charset="0"/>
              </a:rPr>
              <a:t>Aerobic</a:t>
            </a:r>
          </a:p>
          <a:p>
            <a:pPr lvl="1"/>
            <a:r>
              <a:rPr lang="en-US" sz="2000" dirty="0" smtClean="0">
                <a:solidFill>
                  <a:srgbClr val="FFFF00"/>
                </a:solidFill>
                <a:latin typeface="Comic Sans MS" panose="030F0702030302020204" pitchFamily="66" charset="0"/>
              </a:rPr>
              <a:t>Anaerobic</a:t>
            </a:r>
          </a:p>
          <a:p>
            <a:r>
              <a:rPr lang="en-US" sz="2400" dirty="0" smtClean="0">
                <a:solidFill>
                  <a:srgbClr val="FFFF00"/>
                </a:solidFill>
                <a:latin typeface="Comic Sans MS" panose="030F0702030302020204" pitchFamily="66" charset="0"/>
              </a:rPr>
              <a:t>Chlorinated Solvents</a:t>
            </a:r>
          </a:p>
          <a:p>
            <a:pPr lvl="1"/>
            <a:r>
              <a:rPr lang="en-US" sz="2000" dirty="0" smtClean="0">
                <a:solidFill>
                  <a:srgbClr val="FFFF00"/>
                </a:solidFill>
                <a:latin typeface="Comic Sans MS" panose="030F0702030302020204" pitchFamily="66" charset="0"/>
              </a:rPr>
              <a:t>Anaerobic</a:t>
            </a:r>
            <a:endParaRPr lang="en-US" sz="2000" dirty="0">
              <a:solidFill>
                <a:schemeClr val="accent2"/>
              </a:solidFill>
              <a:latin typeface="Comic Sans MS" panose="030F0702030302020204" pitchFamily="66" charset="0"/>
            </a:endParaRPr>
          </a:p>
          <a:p>
            <a:r>
              <a:rPr lang="en-US" sz="2400" dirty="0" smtClean="0">
                <a:solidFill>
                  <a:srgbClr val="FFFF00"/>
                </a:solidFill>
                <a:latin typeface="Comic Sans MS" panose="030F0702030302020204" pitchFamily="66" charset="0"/>
              </a:rPr>
              <a:t>Fuel Oxygenates (MTBE, TBA)</a:t>
            </a:r>
            <a:endParaRPr lang="en-US" sz="2400" dirty="0">
              <a:solidFill>
                <a:srgbClr val="FFFF00"/>
              </a:solidFill>
              <a:latin typeface="Comic Sans MS" panose="030F0702030302020204" pitchFamily="66" charset="0"/>
            </a:endParaRPr>
          </a:p>
          <a:p>
            <a:r>
              <a:rPr lang="en-US" sz="2400" dirty="0" smtClean="0">
                <a:solidFill>
                  <a:srgbClr val="FFFF00"/>
                </a:solidFill>
                <a:latin typeface="Comic Sans MS" panose="030F0702030302020204" pitchFamily="66" charset="0"/>
              </a:rPr>
              <a:t>Emerging Contaminants (1,4-Dioxane)</a:t>
            </a:r>
            <a:endParaRPr lang="en-US" sz="24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680116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err="1" smtClean="0">
                <a:solidFill>
                  <a:srgbClr val="FFFF00"/>
                </a:solidFill>
                <a:latin typeface="Comic Sans MS" panose="030F0702030302020204" pitchFamily="66" charset="0"/>
              </a:rPr>
              <a:t>BioEnhance</a:t>
            </a:r>
            <a:r>
              <a:rPr lang="en-US" sz="3600" b="1" dirty="0" smtClean="0">
                <a:solidFill>
                  <a:srgbClr val="FFFF00"/>
                </a:solidFill>
                <a:latin typeface="Comic Sans MS" panose="030F0702030302020204" pitchFamily="66" charset="0"/>
              </a:rPr>
              <a:t>® ISBR Applications</a:t>
            </a:r>
            <a:endParaRPr lang="en-US" sz="3600" b="1" dirty="0">
              <a:solidFill>
                <a:srgbClr val="FFFF00"/>
              </a:solidFill>
              <a:latin typeface="Comic Sans MS" panose="030F0702030302020204" pitchFamily="66" charset="0"/>
            </a:endParaRPr>
          </a:p>
        </p:txBody>
      </p:sp>
      <p:sp>
        <p:nvSpPr>
          <p:cNvPr id="3" name="Content Placeholder 2"/>
          <p:cNvSpPr>
            <a:spLocks noGrp="1"/>
          </p:cNvSpPr>
          <p:nvPr>
            <p:ph idx="1"/>
          </p:nvPr>
        </p:nvSpPr>
        <p:spPr/>
        <p:txBody>
          <a:bodyPr/>
          <a:lstStyle/>
          <a:p>
            <a:r>
              <a:rPr lang="en-US" sz="2400" dirty="0" smtClean="0">
                <a:solidFill>
                  <a:srgbClr val="FFFF00"/>
                </a:solidFill>
                <a:latin typeface="Comic Sans MS" panose="030F0702030302020204" pitchFamily="66" charset="0"/>
              </a:rPr>
              <a:t>Petroleum Hydrocarbons</a:t>
            </a:r>
          </a:p>
          <a:p>
            <a:pPr lvl="1"/>
            <a:r>
              <a:rPr lang="en-US" sz="2000" dirty="0" smtClean="0">
                <a:solidFill>
                  <a:srgbClr val="FFFF00"/>
                </a:solidFill>
                <a:latin typeface="Comic Sans MS" panose="030F0702030302020204" pitchFamily="66" charset="0"/>
              </a:rPr>
              <a:t>Aerobic</a:t>
            </a:r>
          </a:p>
          <a:p>
            <a:pPr lvl="1"/>
            <a:r>
              <a:rPr lang="en-US" sz="2000" dirty="0" smtClean="0">
                <a:solidFill>
                  <a:srgbClr val="FFFF00"/>
                </a:solidFill>
                <a:latin typeface="Comic Sans MS" panose="030F0702030302020204" pitchFamily="66" charset="0"/>
              </a:rPr>
              <a:t>Anaerobic</a:t>
            </a:r>
          </a:p>
          <a:p>
            <a:r>
              <a:rPr lang="en-US" sz="2400" b="1" dirty="0" smtClean="0">
                <a:solidFill>
                  <a:srgbClr val="FFFF00"/>
                </a:solidFill>
                <a:latin typeface="Comic Sans MS" panose="030F0702030302020204" pitchFamily="66" charset="0"/>
              </a:rPr>
              <a:t>Chlorinated Solvents (PCE &amp; daughter products)</a:t>
            </a:r>
          </a:p>
          <a:p>
            <a:pPr lvl="1"/>
            <a:r>
              <a:rPr lang="en-US" sz="2000" b="1" dirty="0" smtClean="0">
                <a:solidFill>
                  <a:srgbClr val="FFFF00"/>
                </a:solidFill>
                <a:latin typeface="Comic Sans MS" panose="030F0702030302020204" pitchFamily="66" charset="0"/>
              </a:rPr>
              <a:t>Anaerobic</a:t>
            </a:r>
            <a:endParaRPr lang="en-US" sz="2000" b="1" dirty="0">
              <a:solidFill>
                <a:schemeClr val="accent2"/>
              </a:solidFill>
              <a:latin typeface="Comic Sans MS" panose="030F0702030302020204" pitchFamily="66" charset="0"/>
            </a:endParaRPr>
          </a:p>
          <a:p>
            <a:r>
              <a:rPr lang="en-US" sz="2400" dirty="0" smtClean="0">
                <a:solidFill>
                  <a:srgbClr val="FFFF00"/>
                </a:solidFill>
                <a:latin typeface="Comic Sans MS" panose="030F0702030302020204" pitchFamily="66" charset="0"/>
              </a:rPr>
              <a:t>Fuel Oxygenates (MTBE, TBA)</a:t>
            </a:r>
            <a:endParaRPr lang="en-US" sz="2400" dirty="0">
              <a:solidFill>
                <a:srgbClr val="FFFF00"/>
              </a:solidFill>
              <a:latin typeface="Comic Sans MS" panose="030F0702030302020204" pitchFamily="66" charset="0"/>
            </a:endParaRPr>
          </a:p>
          <a:p>
            <a:r>
              <a:rPr lang="en-US" sz="2400" dirty="0" smtClean="0">
                <a:solidFill>
                  <a:srgbClr val="FFFF00"/>
                </a:solidFill>
                <a:latin typeface="Comic Sans MS" panose="030F0702030302020204" pitchFamily="66" charset="0"/>
              </a:rPr>
              <a:t>Emerging Contaminants (1,4-Dioxane)</a:t>
            </a:r>
            <a:endParaRPr lang="en-US" sz="24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620017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rgbClr val="FFFF00"/>
                </a:solidFill>
                <a:latin typeface="Comic Sans MS" panose="030F0702030302020204" pitchFamily="66" charset="0"/>
              </a:rPr>
              <a:t>Case Study</a:t>
            </a:r>
            <a:br>
              <a:rPr lang="en-US" sz="3600" b="1" dirty="0" smtClean="0">
                <a:solidFill>
                  <a:srgbClr val="FFFF00"/>
                </a:solidFill>
                <a:latin typeface="Comic Sans MS" panose="030F0702030302020204" pitchFamily="66" charset="0"/>
              </a:rPr>
            </a:br>
            <a:r>
              <a:rPr lang="en-US" sz="2800" b="1" dirty="0" smtClean="0">
                <a:solidFill>
                  <a:srgbClr val="FFFF00"/>
                </a:solidFill>
                <a:latin typeface="Comic Sans MS" panose="030F0702030302020204" pitchFamily="66" charset="0"/>
              </a:rPr>
              <a:t>ISBRs using different commercial emulsified vegetable oils (EVOs)</a:t>
            </a:r>
            <a:endParaRPr lang="en-US" sz="2800" b="1" dirty="0">
              <a:solidFill>
                <a:srgbClr val="FFFF00"/>
              </a:solidFill>
              <a:latin typeface="Comic Sans MS" panose="030F0702030302020204" pitchFamily="66" charset="0"/>
            </a:endParaRPr>
          </a:p>
        </p:txBody>
      </p:sp>
      <p:sp>
        <p:nvSpPr>
          <p:cNvPr id="3" name="Content Placeholder 2"/>
          <p:cNvSpPr>
            <a:spLocks noGrp="1"/>
          </p:cNvSpPr>
          <p:nvPr>
            <p:ph idx="1"/>
          </p:nvPr>
        </p:nvSpPr>
        <p:spPr>
          <a:xfrm>
            <a:off x="457200" y="1905000"/>
            <a:ext cx="8534400" cy="4114800"/>
          </a:xfrm>
        </p:spPr>
        <p:txBody>
          <a:bodyPr/>
          <a:lstStyle/>
          <a:p>
            <a:r>
              <a:rPr lang="en-US" sz="2400" dirty="0" smtClean="0">
                <a:solidFill>
                  <a:srgbClr val="FFFF00"/>
                </a:solidFill>
                <a:latin typeface="Comic Sans MS" panose="030F0702030302020204" pitchFamily="66" charset="0"/>
              </a:rPr>
              <a:t>8 ISBRs installed with direct EVO feed</a:t>
            </a:r>
          </a:p>
          <a:p>
            <a:pPr lvl="1"/>
            <a:r>
              <a:rPr lang="en-US" sz="2000" dirty="0" smtClean="0">
                <a:solidFill>
                  <a:srgbClr val="FFFF00"/>
                </a:solidFill>
                <a:latin typeface="Comic Sans MS" panose="030F0702030302020204" pitchFamily="66" charset="0"/>
              </a:rPr>
              <a:t>ISBRs operated in duplicate fed 1 of 4 commercial sources of emulsified vegetable oil/substrates during incubation (RIPs 1-8) (1L/month of 1/5 dilution EVO)</a:t>
            </a:r>
          </a:p>
          <a:p>
            <a:r>
              <a:rPr lang="en-US" sz="2400" dirty="0" smtClean="0">
                <a:solidFill>
                  <a:srgbClr val="FFFF00"/>
                </a:solidFill>
                <a:latin typeface="Comic Sans MS" panose="030F0702030302020204" pitchFamily="66" charset="0"/>
              </a:rPr>
              <a:t>Two wells bio-augmented along with EVO feed</a:t>
            </a:r>
          </a:p>
          <a:p>
            <a:pPr lvl="1"/>
            <a:r>
              <a:rPr lang="en-US" sz="2000" dirty="0" smtClean="0">
                <a:solidFill>
                  <a:srgbClr val="FFFF00"/>
                </a:solidFill>
                <a:latin typeface="Comic Sans MS" panose="030F0702030302020204" pitchFamily="66" charset="0"/>
              </a:rPr>
              <a:t>One ISBR pre-amended with commercially non-indigenous microbial culture (RIP-9)</a:t>
            </a:r>
          </a:p>
          <a:p>
            <a:pPr lvl="1"/>
            <a:r>
              <a:rPr lang="en-US" sz="2000" dirty="0" smtClean="0">
                <a:solidFill>
                  <a:srgbClr val="FFFF00"/>
                </a:solidFill>
                <a:latin typeface="Comic Sans MS" panose="030F0702030302020204" pitchFamily="66" charset="0"/>
              </a:rPr>
              <a:t>Traditional batch injection (EVO followed by commercial culture after 2 weeks of incubation) in RIP-10.  </a:t>
            </a:r>
            <a:r>
              <a:rPr lang="en-US" sz="2000" u="sng" dirty="0" smtClean="0">
                <a:solidFill>
                  <a:srgbClr val="FFFF00"/>
                </a:solidFill>
                <a:latin typeface="Comic Sans MS" panose="030F0702030302020204" pitchFamily="66" charset="0"/>
              </a:rPr>
              <a:t>No ISBR.</a:t>
            </a:r>
          </a:p>
          <a:p>
            <a:r>
              <a:rPr lang="en-US" sz="2400" dirty="0" smtClean="0">
                <a:solidFill>
                  <a:srgbClr val="FFFF00"/>
                </a:solidFill>
                <a:latin typeface="Comic Sans MS" panose="030F0702030302020204" pitchFamily="66" charset="0"/>
              </a:rPr>
              <a:t>Study not idealized, i.e. different conditions in different wells.  Treatment initiated 3/14/18</a:t>
            </a:r>
          </a:p>
          <a:p>
            <a:endParaRPr lang="en-US" sz="2400" dirty="0" smtClean="0">
              <a:solidFill>
                <a:srgbClr val="FFFF00"/>
              </a:solidFill>
              <a:latin typeface="Comic Sans MS" panose="030F0702030302020204" pitchFamily="66" charset="0"/>
            </a:endParaRPr>
          </a:p>
        </p:txBody>
      </p:sp>
    </p:spTree>
    <p:extLst>
      <p:ext uri="{BB962C8B-B14F-4D97-AF65-F5344CB8AC3E}">
        <p14:creationId xmlns:p14="http://schemas.microsoft.com/office/powerpoint/2010/main" val="1311231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83113" y="0"/>
            <a:ext cx="7577773" cy="6858000"/>
          </a:xfrm>
          <a:prstGeom prst="rect">
            <a:avLst/>
          </a:prstGeom>
        </p:spPr>
      </p:pic>
      <p:sp>
        <p:nvSpPr>
          <p:cNvPr id="8" name="Content Placeholder 7"/>
          <p:cNvSpPr>
            <a:spLocks noGrp="1"/>
          </p:cNvSpPr>
          <p:nvPr>
            <p:ph idx="1"/>
          </p:nvPr>
        </p:nvSpPr>
        <p:spPr/>
        <p:txBody>
          <a:bodyPr/>
          <a:lstStyle/>
          <a:p>
            <a:endParaRPr lang="en-US" dirty="0"/>
          </a:p>
        </p:txBody>
      </p:sp>
      <p:sp>
        <p:nvSpPr>
          <p:cNvPr id="9" name="Title 8"/>
          <p:cNvSpPr>
            <a:spLocks noGrp="1"/>
          </p:cNvSpPr>
          <p:nvPr>
            <p:ph type="title"/>
          </p:nvPr>
        </p:nvSpPr>
        <p:spPr/>
        <p:txBody>
          <a:bodyPr/>
          <a:lstStyle/>
          <a:p>
            <a:endParaRPr lang="en-US"/>
          </a:p>
        </p:txBody>
      </p:sp>
    </p:spTree>
    <p:extLst>
      <p:ext uri="{BB962C8B-B14F-4D97-AF65-F5344CB8AC3E}">
        <p14:creationId xmlns:p14="http://schemas.microsoft.com/office/powerpoint/2010/main" val="3742239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rgbClr val="FFFF00"/>
                </a:solidFill>
                <a:latin typeface="Comic Sans MS" panose="030F0702030302020204" pitchFamily="66" charset="0"/>
              </a:rPr>
              <a:t>Monitoring &amp; Analysis</a:t>
            </a:r>
            <a:endParaRPr lang="en-US" sz="3600" b="1" dirty="0">
              <a:solidFill>
                <a:srgbClr val="FFFF00"/>
              </a:solidFill>
              <a:latin typeface="Comic Sans MS" panose="030F0702030302020204" pitchFamily="66" charset="0"/>
            </a:endParaRPr>
          </a:p>
        </p:txBody>
      </p:sp>
      <p:sp>
        <p:nvSpPr>
          <p:cNvPr id="3" name="Content Placeholder 2"/>
          <p:cNvSpPr>
            <a:spLocks noGrp="1"/>
          </p:cNvSpPr>
          <p:nvPr>
            <p:ph idx="1"/>
          </p:nvPr>
        </p:nvSpPr>
        <p:spPr/>
        <p:txBody>
          <a:bodyPr/>
          <a:lstStyle/>
          <a:p>
            <a:r>
              <a:rPr lang="en-US" sz="2400" dirty="0" smtClean="0">
                <a:solidFill>
                  <a:srgbClr val="FFFF00"/>
                </a:solidFill>
                <a:latin typeface="Comic Sans MS" panose="030F0702030302020204" pitchFamily="66" charset="0"/>
              </a:rPr>
              <a:t>Chlorinated Ethenes &amp; Ethanes</a:t>
            </a:r>
          </a:p>
          <a:p>
            <a:r>
              <a:rPr lang="en-US" sz="2400" dirty="0" smtClean="0">
                <a:solidFill>
                  <a:srgbClr val="FFFF00"/>
                </a:solidFill>
                <a:latin typeface="Comic Sans MS" panose="030F0702030302020204" pitchFamily="66" charset="0"/>
              </a:rPr>
              <a:t>qPCR (MI Quant Array) for taxonomic and functional genes related to reductive dehalogenation</a:t>
            </a:r>
          </a:p>
          <a:p>
            <a:r>
              <a:rPr lang="en-US" sz="2400" dirty="0" smtClean="0">
                <a:solidFill>
                  <a:srgbClr val="FFFF00"/>
                </a:solidFill>
                <a:latin typeface="Comic Sans MS" panose="030F0702030302020204" pitchFamily="66" charset="0"/>
              </a:rPr>
              <a:t>Methane, Ethene, Ethane and Ions</a:t>
            </a:r>
            <a:endParaRPr lang="en-US" sz="24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367944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Ocean</Template>
  <TotalTime>10900</TotalTime>
  <Words>1453</Words>
  <Application>Microsoft Office PowerPoint</Application>
  <PresentationFormat>On-screen Show (4:3)</PresentationFormat>
  <Paragraphs>183</Paragraphs>
  <Slides>26</Slides>
  <Notes>10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26</vt:i4>
      </vt:variant>
    </vt:vector>
  </HeadingPairs>
  <TitlesOfParts>
    <vt:vector size="39" baseType="lpstr">
      <vt:lpstr>Andalus</vt:lpstr>
      <vt:lpstr>Arial</vt:lpstr>
      <vt:lpstr>Arial Narrow</vt:lpstr>
      <vt:lpstr>Calibri</vt:lpstr>
      <vt:lpstr>Calibri Light</vt:lpstr>
      <vt:lpstr>CG Times</vt:lpstr>
      <vt:lpstr>Comic Sans MS</vt:lpstr>
      <vt:lpstr>Tahoma</vt:lpstr>
      <vt:lpstr>Times New Roman</vt:lpstr>
      <vt:lpstr>Ocean</vt:lpstr>
      <vt:lpstr>Office Theme</vt:lpstr>
      <vt:lpstr>1_Office Theme</vt:lpstr>
      <vt:lpstr>2_Office Theme</vt:lpstr>
      <vt:lpstr>Evaluating the Remedial Effectiveness of Four Emulsified Substrates in Anaerobic In situ Bioreactors</vt:lpstr>
      <vt:lpstr>In the beginning…..</vt:lpstr>
      <vt:lpstr>Bio-Enhance ISBR</vt:lpstr>
      <vt:lpstr>PowerPoint Presentation</vt:lpstr>
      <vt:lpstr>BioEnhance® ISBR Applications</vt:lpstr>
      <vt:lpstr>BioEnhance® ISBR Applications</vt:lpstr>
      <vt:lpstr>Case Study ISBRs using different commercial emulsified vegetable oils (EVOs)</vt:lpstr>
      <vt:lpstr>PowerPoint Presentation</vt:lpstr>
      <vt:lpstr>Monitoring &amp;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CVOC concentration reductions by EVO product Results of ANOVA analysis for first 3 months of treatment</vt:lpstr>
      <vt:lpstr>PowerPoint Presentation</vt:lpstr>
      <vt:lpstr>PowerPoint Presentation</vt:lpstr>
      <vt:lpstr>             Preliminary conclusions</vt:lpstr>
      <vt:lpstr>PowerPoint Presentation</vt:lpstr>
      <vt:lpstr>PowerPoint Presentation</vt:lpstr>
      <vt:lpstr>ISBR O&amp;M and Costs</vt:lpstr>
      <vt:lpstr>INSERT D-16</vt:lpstr>
    </vt:vector>
  </TitlesOfParts>
  <Company>PricewaterhouseCoopers LLP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COMPARISON OF OPEN EXCAVATION AND BOREHOLE TECHNIQUES FOR ASSESSING DNAPL MIGRATION</dc:title>
  <dc:creator>Amy Kopeski</dc:creator>
  <cp:lastModifiedBy>Eric Raes</cp:lastModifiedBy>
  <cp:revision>429</cp:revision>
  <cp:lastPrinted>2018-12-18T19:17:55Z</cp:lastPrinted>
  <dcterms:created xsi:type="dcterms:W3CDTF">2000-05-11T17:19:19Z</dcterms:created>
  <dcterms:modified xsi:type="dcterms:W3CDTF">2019-04-17T12:46:01Z</dcterms:modified>
</cp:coreProperties>
</file>