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7" r:id="rId2"/>
    <p:sldId id="288" r:id="rId3"/>
    <p:sldId id="461" r:id="rId4"/>
    <p:sldId id="292" r:id="rId5"/>
    <p:sldId id="294" r:id="rId6"/>
    <p:sldId id="462" r:id="rId7"/>
    <p:sldId id="458" r:id="rId8"/>
    <p:sldId id="455" r:id="rId9"/>
    <p:sldId id="346" r:id="rId10"/>
    <p:sldId id="348" r:id="rId11"/>
    <p:sldId id="463" r:id="rId12"/>
    <p:sldId id="349" r:id="rId13"/>
    <p:sldId id="350" r:id="rId14"/>
    <p:sldId id="442" r:id="rId15"/>
    <p:sldId id="448" r:id="rId16"/>
    <p:sldId id="45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9" r:id="rId26"/>
    <p:sldId id="464" r:id="rId27"/>
    <p:sldId id="411" r:id="rId28"/>
    <p:sldId id="417" r:id="rId29"/>
    <p:sldId id="273" r:id="rId3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FB448A-9EAA-49F0-BD29-F58ABF6C3779}">
          <p14:sldIdLst>
            <p14:sldId id="287"/>
            <p14:sldId id="288"/>
            <p14:sldId id="461"/>
            <p14:sldId id="292"/>
            <p14:sldId id="294"/>
            <p14:sldId id="462"/>
            <p14:sldId id="458"/>
            <p14:sldId id="455"/>
            <p14:sldId id="346"/>
            <p14:sldId id="348"/>
            <p14:sldId id="463"/>
            <p14:sldId id="349"/>
            <p14:sldId id="350"/>
            <p14:sldId id="442"/>
            <p14:sldId id="448"/>
            <p14:sldId id="45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9"/>
            <p14:sldId id="464"/>
            <p14:sldId id="411"/>
            <p14:sldId id="417"/>
          </p14:sldIdLst>
        </p14:section>
        <p14:section name="Text and Content Slides" id="{BDC9CE8E-E06C-4D14-800B-5811AC8DD8BD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65" userDrawn="1">
          <p15:clr>
            <a:srgbClr val="A4A3A4"/>
          </p15:clr>
        </p15:guide>
        <p15:guide id="2" pos="3000" userDrawn="1">
          <p15:clr>
            <a:srgbClr val="A4A3A4"/>
          </p15:clr>
        </p15:guide>
        <p15:guide id="4" orient="horz" pos="666" userDrawn="1">
          <p15:clr>
            <a:srgbClr val="A4A3A4"/>
          </p15:clr>
        </p15:guide>
        <p15:guide id="5" pos="528" userDrawn="1">
          <p15:clr>
            <a:srgbClr val="A4A3A4"/>
          </p15:clr>
        </p15:guide>
        <p15:guide id="6" userDrawn="1">
          <p15:clr>
            <a:srgbClr val="A4A3A4"/>
          </p15:clr>
        </p15:guide>
        <p15:guide id="9" orient="horz" pos="1752" userDrawn="1">
          <p15:clr>
            <a:srgbClr val="A4A3A4"/>
          </p15:clr>
        </p15:guide>
        <p15:guide id="10" orient="horz" pos="1200" userDrawn="1">
          <p15:clr>
            <a:srgbClr val="A4A3A4"/>
          </p15:clr>
        </p15:guide>
        <p15:guide id="12" pos="1224" userDrawn="1">
          <p15:clr>
            <a:srgbClr val="A4A3A4"/>
          </p15:clr>
        </p15:guide>
        <p15:guide id="13" pos="4776" userDrawn="1">
          <p15:clr>
            <a:srgbClr val="A4A3A4"/>
          </p15:clr>
        </p15:guide>
        <p15:guide id="14" orient="horz" pos="2184" userDrawn="1">
          <p15:clr>
            <a:srgbClr val="A4A3A4"/>
          </p15:clr>
        </p15:guide>
        <p15:guide id="15" orient="horz" pos="2616" userDrawn="1">
          <p15:clr>
            <a:srgbClr val="A4A3A4"/>
          </p15:clr>
        </p15:guide>
        <p15:guide id="16" orient="horz" pos="2972" userDrawn="1">
          <p15:clr>
            <a:srgbClr val="A4A3A4"/>
          </p15:clr>
        </p15:guide>
        <p15:guide id="17" orient="horz" pos="3408" userDrawn="1">
          <p15:clr>
            <a:srgbClr val="A4A3A4"/>
          </p15:clr>
        </p15:guide>
        <p15:guide id="18" pos="65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000000"/>
    <a:srgbClr val="CBCDD1"/>
    <a:srgbClr val="EAEBEC"/>
    <a:srgbClr val="D2D4D7"/>
    <a:srgbClr val="FF8200"/>
    <a:srgbClr val="D0CFCD"/>
    <a:srgbClr val="76BC21"/>
    <a:srgbClr val="3D7CC9"/>
    <a:srgbClr val="FF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2958" autoAdjust="0"/>
  </p:normalViewPr>
  <p:slideViewPr>
    <p:cSldViewPr snapToGrid="0" showGuides="1">
      <p:cViewPr varScale="1">
        <p:scale>
          <a:sx n="91" d="100"/>
          <a:sy n="91" d="100"/>
        </p:scale>
        <p:origin x="108" y="264"/>
      </p:cViewPr>
      <p:guideLst>
        <p:guide orient="horz" pos="3765"/>
        <p:guide pos="3000"/>
        <p:guide orient="horz" pos="666"/>
        <p:guide pos="528"/>
        <p:guide/>
        <p:guide orient="horz" pos="1752"/>
        <p:guide orient="horz" pos="1200"/>
        <p:guide pos="1224"/>
        <p:guide pos="4776"/>
        <p:guide orient="horz" pos="2184"/>
        <p:guide orient="horz" pos="2616"/>
        <p:guide orient="horz" pos="2972"/>
        <p:guide orient="horz" pos="3408"/>
        <p:guide pos="6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eilawfps02\R&amp;D\PROJECTS\500220%20Assessment%20of%20Past%20Bioremediation\Data%20Eval\CSIA\CEEE%20xtab_KvGf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eilawfps02\R&amp;D\PROJECTS\500220%20Assessment%20of%20Past%20Bioremediation\Data%20Eval\CSIA\CEEE%20xtab_KvGf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cts\ESTCP%20Assessment%20of%20Past%20Approaches\Correlation%20Plots%20rev4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cts\ESTCP%20Assessment%20of%20Past%20Approaches\Correlation%20Plots%20rev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jects\ESTCP%20Assessment%20of%20Past%20Approaches\Correlation%20Plots%20rev4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40255905511811"/>
          <c:y val="0.1475699912510936"/>
          <c:w val="0.79431474190726159"/>
          <c:h val="0.63759988334791484"/>
        </c:manualLayout>
      </c:layout>
      <c:scatterChart>
        <c:scatterStyle val="lineMarker"/>
        <c:varyColors val="0"/>
        <c:ser>
          <c:idx val="0"/>
          <c:order val="0"/>
          <c:tx>
            <c:v>DHC quantified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Data!$G$2:$G$36</c:f>
              <c:numCache>
                <c:formatCode>#,##0.0</c:formatCode>
                <c:ptCount val="35"/>
                <c:pt idx="0">
                  <c:v>6.27</c:v>
                </c:pt>
                <c:pt idx="1">
                  <c:v>8.1</c:v>
                </c:pt>
                <c:pt idx="2">
                  <c:v>3.52</c:v>
                </c:pt>
                <c:pt idx="3">
                  <c:v>0</c:v>
                </c:pt>
                <c:pt idx="4">
                  <c:v>6.4</c:v>
                </c:pt>
                <c:pt idx="5">
                  <c:v>0</c:v>
                </c:pt>
                <c:pt idx="6">
                  <c:v>0</c:v>
                </c:pt>
                <c:pt idx="7">
                  <c:v>41.8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9.01</c:v>
                </c:pt>
                <c:pt idx="13">
                  <c:v>779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3.2</c:v>
                </c:pt>
                <c:pt idx="18">
                  <c:v>3.3</c:v>
                </c:pt>
                <c:pt idx="19">
                  <c:v>219</c:v>
                </c:pt>
                <c:pt idx="20">
                  <c:v>75.900000000000006</c:v>
                </c:pt>
                <c:pt idx="21">
                  <c:v>4730</c:v>
                </c:pt>
                <c:pt idx="22">
                  <c:v>8130</c:v>
                </c:pt>
                <c:pt idx="23">
                  <c:v>0</c:v>
                </c:pt>
                <c:pt idx="24">
                  <c:v>1560</c:v>
                </c:pt>
                <c:pt idx="25">
                  <c:v>24.4</c:v>
                </c:pt>
                <c:pt idx="26">
                  <c:v>8.9</c:v>
                </c:pt>
                <c:pt idx="27">
                  <c:v>5</c:v>
                </c:pt>
                <c:pt idx="28">
                  <c:v>0</c:v>
                </c:pt>
                <c:pt idx="29">
                  <c:v>0</c:v>
                </c:pt>
                <c:pt idx="30">
                  <c:v>34100</c:v>
                </c:pt>
                <c:pt idx="31">
                  <c:v>62.6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xVal>
          <c:yVal>
            <c:numRef>
              <c:f>Data!$V$2:$V$36</c:f>
              <c:numCache>
                <c:formatCode>0.0000E+00</c:formatCode>
                <c:ptCount val="35"/>
                <c:pt idx="0">
                  <c:v>116.43039957682292</c:v>
                </c:pt>
                <c:pt idx="1">
                  <c:v>73.259483429640269</c:v>
                </c:pt>
                <c:pt idx="2">
                  <c:v>0</c:v>
                </c:pt>
                <c:pt idx="3">
                  <c:v>81.962217506787454</c:v>
                </c:pt>
                <c:pt idx="4">
                  <c:v>81.962217506787454</c:v>
                </c:pt>
                <c:pt idx="5">
                  <c:v>10.207322369451107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3105.8760416666664</c:v>
                </c:pt>
                <c:pt idx="10">
                  <c:v>10377.415885416667</c:v>
                </c:pt>
                <c:pt idx="11">
                  <c:v>81262.741666666654</c:v>
                </c:pt>
                <c:pt idx="12">
                  <c:v>0</c:v>
                </c:pt>
                <c:pt idx="13">
                  <c:v>1157.0731770833333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3433.4463156597567</c:v>
                </c:pt>
                <c:pt idx="20">
                  <c:v>858.25041666666664</c:v>
                </c:pt>
                <c:pt idx="21">
                  <c:v>4336.06675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1970.4163145539906</c:v>
                </c:pt>
                <c:pt idx="26">
                  <c:v>1137.83825</c:v>
                </c:pt>
                <c:pt idx="27">
                  <c:v>3.7790833333333338</c:v>
                </c:pt>
                <c:pt idx="28">
                  <c:v>954.0544394841271</c:v>
                </c:pt>
                <c:pt idx="29">
                  <c:v>116459.52922077924</c:v>
                </c:pt>
                <c:pt idx="30">
                  <c:v>0</c:v>
                </c:pt>
                <c:pt idx="31">
                  <c:v>3333850.5</c:v>
                </c:pt>
                <c:pt idx="32">
                  <c:v>10317.621716485506</c:v>
                </c:pt>
                <c:pt idx="33">
                  <c:v>2773.2350957961303</c:v>
                </c:pt>
                <c:pt idx="34">
                  <c:v>88.895563398088711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E1F-4BF6-95E0-E05630925529}"/>
            </c:ext>
          </c:extLst>
        </c:ser>
        <c:ser>
          <c:idx val="1"/>
          <c:order val="1"/>
          <c:tx>
            <c:v>DHC detected</c:v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Data!$G$2:$G$36</c:f>
              <c:numCache>
                <c:formatCode>#,##0.0</c:formatCode>
                <c:ptCount val="35"/>
                <c:pt idx="0">
                  <c:v>6.27</c:v>
                </c:pt>
                <c:pt idx="1">
                  <c:v>8.1</c:v>
                </c:pt>
                <c:pt idx="2">
                  <c:v>3.52</c:v>
                </c:pt>
                <c:pt idx="3">
                  <c:v>0</c:v>
                </c:pt>
                <c:pt idx="4">
                  <c:v>6.4</c:v>
                </c:pt>
                <c:pt idx="5">
                  <c:v>0</c:v>
                </c:pt>
                <c:pt idx="6">
                  <c:v>0</c:v>
                </c:pt>
                <c:pt idx="7">
                  <c:v>41.8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9.01</c:v>
                </c:pt>
                <c:pt idx="13">
                  <c:v>779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3.2</c:v>
                </c:pt>
                <c:pt idx="18">
                  <c:v>3.3</c:v>
                </c:pt>
                <c:pt idx="19">
                  <c:v>219</c:v>
                </c:pt>
                <c:pt idx="20">
                  <c:v>75.900000000000006</c:v>
                </c:pt>
                <c:pt idx="21">
                  <c:v>4730</c:v>
                </c:pt>
                <c:pt idx="22">
                  <c:v>8130</c:v>
                </c:pt>
                <c:pt idx="23">
                  <c:v>0</c:v>
                </c:pt>
                <c:pt idx="24">
                  <c:v>1560</c:v>
                </c:pt>
                <c:pt idx="25">
                  <c:v>24.4</c:v>
                </c:pt>
                <c:pt idx="26">
                  <c:v>8.9</c:v>
                </c:pt>
                <c:pt idx="27">
                  <c:v>5</c:v>
                </c:pt>
                <c:pt idx="28">
                  <c:v>0</c:v>
                </c:pt>
                <c:pt idx="29">
                  <c:v>0</c:v>
                </c:pt>
                <c:pt idx="30">
                  <c:v>34100</c:v>
                </c:pt>
                <c:pt idx="31">
                  <c:v>62.6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xVal>
          <c:yVal>
            <c:numRef>
              <c:f>Data!$W$2:$W$36</c:f>
              <c:numCache>
                <c:formatCode>0.0000E+00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0.1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E1F-4BF6-95E0-E05630925529}"/>
            </c:ext>
          </c:extLst>
        </c:ser>
        <c:ser>
          <c:idx val="2"/>
          <c:order val="2"/>
          <c:tx>
            <c:v>DHC not detected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Data!$G$2:$G$36</c:f>
              <c:numCache>
                <c:formatCode>#,##0.0</c:formatCode>
                <c:ptCount val="35"/>
                <c:pt idx="0">
                  <c:v>6.27</c:v>
                </c:pt>
                <c:pt idx="1">
                  <c:v>8.1</c:v>
                </c:pt>
                <c:pt idx="2">
                  <c:v>3.52</c:v>
                </c:pt>
                <c:pt idx="3">
                  <c:v>0</c:v>
                </c:pt>
                <c:pt idx="4">
                  <c:v>6.4</c:v>
                </c:pt>
                <c:pt idx="5">
                  <c:v>0</c:v>
                </c:pt>
                <c:pt idx="6">
                  <c:v>0</c:v>
                </c:pt>
                <c:pt idx="7">
                  <c:v>41.8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9.01</c:v>
                </c:pt>
                <c:pt idx="13">
                  <c:v>779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3.2</c:v>
                </c:pt>
                <c:pt idx="18">
                  <c:v>3.3</c:v>
                </c:pt>
                <c:pt idx="19">
                  <c:v>219</c:v>
                </c:pt>
                <c:pt idx="20">
                  <c:v>75.900000000000006</c:v>
                </c:pt>
                <c:pt idx="21">
                  <c:v>4730</c:v>
                </c:pt>
                <c:pt idx="22">
                  <c:v>8130</c:v>
                </c:pt>
                <c:pt idx="23">
                  <c:v>0</c:v>
                </c:pt>
                <c:pt idx="24">
                  <c:v>1560</c:v>
                </c:pt>
                <c:pt idx="25">
                  <c:v>24.4</c:v>
                </c:pt>
                <c:pt idx="26">
                  <c:v>8.9</c:v>
                </c:pt>
                <c:pt idx="27">
                  <c:v>5</c:v>
                </c:pt>
                <c:pt idx="28">
                  <c:v>0</c:v>
                </c:pt>
                <c:pt idx="29">
                  <c:v>0</c:v>
                </c:pt>
                <c:pt idx="30">
                  <c:v>34100</c:v>
                </c:pt>
                <c:pt idx="31">
                  <c:v>62.6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xVal>
          <c:yVal>
            <c:numRef>
              <c:f>Data!$X$2:$X$36</c:f>
              <c:numCache>
                <c:formatCode>0.0000E+00</c:formatCode>
                <c:ptCount val="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1E-3</c:v>
                </c:pt>
                <c:pt idx="15">
                  <c:v>1E-3</c:v>
                </c:pt>
                <c:pt idx="16">
                  <c:v>0</c:v>
                </c:pt>
                <c:pt idx="17">
                  <c:v>1E-3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1E-3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E1F-4BF6-95E0-E05630925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990496"/>
        <c:axId val="597984264"/>
      </c:scatterChart>
      <c:valAx>
        <c:axId val="597990496"/>
        <c:scaling>
          <c:logBase val="10"/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TCE Concentration</a:t>
                </a:r>
                <a:r>
                  <a:rPr lang="en-US" baseline="0"/>
                  <a:t> (µg/L)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84264"/>
        <c:crossesAt val="1.0000000000000003E-4"/>
        <c:crossBetween val="midCat"/>
      </c:valAx>
      <c:valAx>
        <c:axId val="597984264"/>
        <c:scaling>
          <c:logBase val="10"/>
          <c:orientation val="minMax"/>
          <c:min val="1.0000000000000003E-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DHC Counts (#/mL)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E+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990496"/>
        <c:crossesAt val="1.0000000000000002E-2"/>
        <c:crossBetween val="midCat"/>
        <c:majorUnit val="10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0358814523184601"/>
          <c:y val="0"/>
          <c:w val="0.67060148731408575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TCE Isotope</a:t>
            </a:r>
            <a:r>
              <a:rPr lang="en-US" baseline="0"/>
              <a:t> Fractionation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702559055118111"/>
          <c:y val="0.2693190434529017"/>
          <c:w val="0.82997440944881895"/>
          <c:h val="0.5112212015164771"/>
        </c:manualLayout>
      </c:layout>
      <c:scatterChart>
        <c:scatterStyle val="lineMarker"/>
        <c:varyColors val="0"/>
        <c:ser>
          <c:idx val="1"/>
          <c:order val="0"/>
          <c:tx>
            <c:v>TCE + Products &lt; 80%</c:v>
          </c:tx>
          <c:spPr>
            <a:ln w="25400">
              <a:noFill/>
            </a:ln>
          </c:spPr>
          <c:xVal>
            <c:numRef>
              <c:f>Data!$BP$2:$BP$36</c:f>
              <c:numCache>
                <c:formatCode>General</c:formatCode>
                <c:ptCount val="3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0.42355220598182702</c:v>
                </c:pt>
                <c:pt idx="8">
                  <c:v>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</c:numCache>
            </c:numRef>
          </c:xVal>
          <c:yVal>
            <c:numRef>
              <c:f>Data!$BR$2:$BR$36</c:f>
              <c:numCache>
                <c:formatCode>General</c:formatCode>
                <c:ptCount val="3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-22.43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41-4495-A65C-2E45B318D6A1}"/>
            </c:ext>
          </c:extLst>
        </c:ser>
        <c:ser>
          <c:idx val="0"/>
          <c:order val="1"/>
          <c:tx>
            <c:v>TCE + Products &gt; 80%</c:v>
          </c:tx>
          <c:spPr>
            <a:ln w="25400">
              <a:noFill/>
            </a:ln>
            <a:effectLst/>
          </c:spPr>
          <c:xVal>
            <c:numRef>
              <c:f>Data!$BD$2:$BD$36</c:f>
              <c:numCache>
                <c:formatCode>General</c:formatCode>
                <c:ptCount val="35"/>
                <c:pt idx="0">
                  <c:v>1.5005000095824716E-3</c:v>
                </c:pt>
                <c:pt idx="1">
                  <c:v>2.5298981829980628E-2</c:v>
                </c:pt>
                <c:pt idx="2">
                  <c:v>4.4587264840831406E-2</c:v>
                </c:pt>
                <c:pt idx="3">
                  <c:v>1E-10</c:v>
                </c:pt>
                <c:pt idx="4">
                  <c:v>1.985504303685711E-2</c:v>
                </c:pt>
                <c:pt idx="5">
                  <c:v>1E-10</c:v>
                </c:pt>
                <c:pt idx="6">
                  <c:v>1E-10</c:v>
                </c:pt>
                <c:pt idx="7">
                  <c:v>#N/A</c:v>
                </c:pt>
                <c:pt idx="8">
                  <c:v>0</c:v>
                </c:pt>
                <c:pt idx="9">
                  <c:v>1E-10</c:v>
                </c:pt>
                <c:pt idx="10">
                  <c:v>1E-10</c:v>
                </c:pt>
                <c:pt idx="11">
                  <c:v>1E-10</c:v>
                </c:pt>
                <c:pt idx="12">
                  <c:v>2.1459295403296271E-2</c:v>
                </c:pt>
                <c:pt idx="13">
                  <c:v>5.2164835644475188E-2</c:v>
                </c:pt>
                <c:pt idx="14">
                  <c:v>1E-10</c:v>
                </c:pt>
                <c:pt idx="15">
                  <c:v>1E-10</c:v>
                </c:pt>
                <c:pt idx="16">
                  <c:v>1E-10</c:v>
                </c:pt>
                <c:pt idx="17">
                  <c:v>4.6890920561576906E-2</c:v>
                </c:pt>
                <c:pt idx="18">
                  <c:v>3.1870724932046957E-2</c:v>
                </c:pt>
                <c:pt idx="19">
                  <c:v>0.21869363566091213</c:v>
                </c:pt>
                <c:pt idx="20">
                  <c:v>0.18767459074178619</c:v>
                </c:pt>
                <c:pt idx="21">
                  <c:v>0.61441670515344371</c:v>
                </c:pt>
                <c:pt idx="22">
                  <c:v>0.78007625291102645</c:v>
                </c:pt>
                <c:pt idx="23">
                  <c:v>1E-10</c:v>
                </c:pt>
                <c:pt idx="24">
                  <c:v>0.45696096305831158</c:v>
                </c:pt>
                <c:pt idx="25">
                  <c:v>1.9526026908641886E-2</c:v>
                </c:pt>
                <c:pt idx="26">
                  <c:v>1.2934177425087691E-3</c:v>
                </c:pt>
                <c:pt idx="27">
                  <c:v>8.9028739329318832E-3</c:v>
                </c:pt>
                <c:pt idx="28">
                  <c:v>1E-10</c:v>
                </c:pt>
                <c:pt idx="29">
                  <c:v>1E-10</c:v>
                </c:pt>
                <c:pt idx="30">
                  <c:v>0.73960148724019348</c:v>
                </c:pt>
                <c:pt idx="31">
                  <c:v>2.6559316502141422E-2</c:v>
                </c:pt>
                <c:pt idx="32">
                  <c:v>1E-10</c:v>
                </c:pt>
                <c:pt idx="33">
                  <c:v>1E-10</c:v>
                </c:pt>
                <c:pt idx="34">
                  <c:v>1E-10</c:v>
                </c:pt>
              </c:numCache>
            </c:numRef>
          </c:xVal>
          <c:yVal>
            <c:numRef>
              <c:f>Data!$BF$2:$BF$36</c:f>
              <c:numCache>
                <c:formatCode>General</c:formatCode>
                <c:ptCount val="35"/>
                <c:pt idx="0">
                  <c:v>-20.100000000000001</c:v>
                </c:pt>
                <c:pt idx="1">
                  <c:v>-18.600000000000001</c:v>
                </c:pt>
                <c:pt idx="2">
                  <c:v>-13.41</c:v>
                </c:pt>
                <c:pt idx="3">
                  <c:v>-18.829999999999998</c:v>
                </c:pt>
                <c:pt idx="4">
                  <c:v>-18.829999999999998</c:v>
                </c:pt>
                <c:pt idx="12">
                  <c:v>-29.52</c:v>
                </c:pt>
                <c:pt idx="13">
                  <c:v>-29.1</c:v>
                </c:pt>
                <c:pt idx="17">
                  <c:v>-24.43</c:v>
                </c:pt>
                <c:pt idx="18">
                  <c:v>-18.61</c:v>
                </c:pt>
                <c:pt idx="19">
                  <c:v>-13.78</c:v>
                </c:pt>
                <c:pt idx="20">
                  <c:v>-17.350000000000001</c:v>
                </c:pt>
                <c:pt idx="21">
                  <c:v>-22.22</c:v>
                </c:pt>
                <c:pt idx="22">
                  <c:v>-23.89</c:v>
                </c:pt>
                <c:pt idx="23">
                  <c:v>-22.61</c:v>
                </c:pt>
                <c:pt idx="24">
                  <c:v>-25.02</c:v>
                </c:pt>
                <c:pt idx="25">
                  <c:v>-17.47</c:v>
                </c:pt>
                <c:pt idx="26">
                  <c:v>-25.866</c:v>
                </c:pt>
                <c:pt idx="30">
                  <c:v>-25.05</c:v>
                </c:pt>
                <c:pt idx="31">
                  <c:v>-20.96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41-4495-A65C-2E45B318D6A1}"/>
            </c:ext>
          </c:extLst>
        </c:ser>
        <c:ser>
          <c:idx val="2"/>
          <c:order val="2"/>
          <c:tx>
            <c:v>Model</c:v>
          </c:tx>
          <c:spPr>
            <a:ln w="28575">
              <a:noFill/>
            </a:ln>
          </c:spPr>
          <c:marker>
            <c:symbol val="none"/>
          </c:marker>
          <c:trendline>
            <c:name>Model</c:name>
            <c:spPr>
              <a:ln w="22225">
                <a:solidFill>
                  <a:schemeClr val="tx1"/>
                </a:solidFill>
                <a:prstDash val="dash"/>
              </a:ln>
            </c:spPr>
            <c:trendlineType val="log"/>
            <c:dispRSqr val="0"/>
            <c:dispEq val="0"/>
          </c:trendline>
          <c:xVal>
            <c:numRef>
              <c:f>Data!$CL$7:$CL$61</c:f>
              <c:numCache>
                <c:formatCode>General</c:formatCode>
                <c:ptCount val="55"/>
                <c:pt idx="0">
                  <c:v>1</c:v>
                </c:pt>
                <c:pt idx="1">
                  <c:v>0.95238095238095233</c:v>
                </c:pt>
                <c:pt idx="2">
                  <c:v>0.90702947845804982</c:v>
                </c:pt>
                <c:pt idx="3">
                  <c:v>0.86383759853147601</c:v>
                </c:pt>
                <c:pt idx="4">
                  <c:v>0.82270247479188185</c:v>
                </c:pt>
                <c:pt idx="5">
                  <c:v>0.78352616646845885</c:v>
                </c:pt>
                <c:pt idx="6">
                  <c:v>0.74621539663662739</c:v>
                </c:pt>
                <c:pt idx="7">
                  <c:v>0.71068133013012125</c:v>
                </c:pt>
                <c:pt idx="8">
                  <c:v>0.67683936202868689</c:v>
                </c:pt>
                <c:pt idx="9">
                  <c:v>0.64460891621779703</c:v>
                </c:pt>
                <c:pt idx="10">
                  <c:v>0.6139132535407591</c:v>
                </c:pt>
                <c:pt idx="11">
                  <c:v>0.58467928908643718</c:v>
                </c:pt>
                <c:pt idx="12">
                  <c:v>0.55683741817755916</c:v>
                </c:pt>
                <c:pt idx="13">
                  <c:v>0.5303213506452944</c:v>
                </c:pt>
                <c:pt idx="14">
                  <c:v>0.50506795299551843</c:v>
                </c:pt>
                <c:pt idx="15">
                  <c:v>0.48101709809096993</c:v>
                </c:pt>
                <c:pt idx="16">
                  <c:v>0.45811152199139993</c:v>
                </c:pt>
                <c:pt idx="17">
                  <c:v>0.43629668761085705</c:v>
                </c:pt>
                <c:pt idx="18">
                  <c:v>0.41552065486748291</c:v>
                </c:pt>
                <c:pt idx="19">
                  <c:v>0.39573395701665037</c:v>
                </c:pt>
                <c:pt idx="20">
                  <c:v>0.37688948287300034</c:v>
                </c:pt>
                <c:pt idx="21">
                  <c:v>0.35894236464095269</c:v>
                </c:pt>
                <c:pt idx="22">
                  <c:v>0.34184987108662163</c:v>
                </c:pt>
                <c:pt idx="23">
                  <c:v>0.32557130579678251</c:v>
                </c:pt>
                <c:pt idx="24">
                  <c:v>0.31006791028265002</c:v>
                </c:pt>
                <c:pt idx="25">
                  <c:v>0.29530277169776192</c:v>
                </c:pt>
                <c:pt idx="26">
                  <c:v>0.28124073495024943</c:v>
                </c:pt>
                <c:pt idx="27">
                  <c:v>0.26784831900023753</c:v>
                </c:pt>
                <c:pt idx="28">
                  <c:v>0.25509363714308336</c:v>
                </c:pt>
                <c:pt idx="29">
                  <c:v>0.2429463210886508</c:v>
                </c:pt>
                <c:pt idx="30">
                  <c:v>0.23137744865585791</c:v>
                </c:pt>
                <c:pt idx="31">
                  <c:v>0.22035947491034086</c:v>
                </c:pt>
                <c:pt idx="32">
                  <c:v>0.20986616658127699</c:v>
                </c:pt>
                <c:pt idx="33">
                  <c:v>0.19987253960121618</c:v>
                </c:pt>
                <c:pt idx="34">
                  <c:v>0.19035479962020588</c:v>
                </c:pt>
                <c:pt idx="35">
                  <c:v>0.18129028535257702</c:v>
                </c:pt>
                <c:pt idx="36">
                  <c:v>0.17265741462150191</c:v>
                </c:pt>
                <c:pt idx="37">
                  <c:v>0.16443563297285896</c:v>
                </c:pt>
                <c:pt idx="38">
                  <c:v>0.15660536473605616</c:v>
                </c:pt>
                <c:pt idx="39">
                  <c:v>0.14914796641529157</c:v>
                </c:pt>
                <c:pt idx="40">
                  <c:v>0.14204568230027767</c:v>
                </c:pt>
                <c:pt idx="41">
                  <c:v>0.13528160219074065</c:v>
                </c:pt>
                <c:pt idx="42">
                  <c:v>0.12883962113403871</c:v>
                </c:pt>
                <c:pt idx="43">
                  <c:v>0.12270440108003686</c:v>
                </c:pt>
                <c:pt idx="44">
                  <c:v>0.11686133436193986</c:v>
                </c:pt>
                <c:pt idx="45">
                  <c:v>0.1112965089161332</c:v>
                </c:pt>
                <c:pt idx="46">
                  <c:v>0.10599667515822209</c:v>
                </c:pt>
                <c:pt idx="47">
                  <c:v>0.10094921443640198</c:v>
                </c:pt>
                <c:pt idx="48">
                  <c:v>9.6142108987049502E-2</c:v>
                </c:pt>
                <c:pt idx="49">
                  <c:v>9.1563913320999515E-2</c:v>
                </c:pt>
                <c:pt idx="50">
                  <c:v>8.7203726972380491E-2</c:v>
                </c:pt>
                <c:pt idx="51">
                  <c:v>8.3051168545124274E-2</c:v>
                </c:pt>
                <c:pt idx="52">
                  <c:v>7.9096350995356446E-2</c:v>
                </c:pt>
                <c:pt idx="53">
                  <c:v>7.532985809081566E-2</c:v>
                </c:pt>
                <c:pt idx="54">
                  <c:v>7.1742721991253006E-2</c:v>
                </c:pt>
              </c:numCache>
            </c:numRef>
          </c:xVal>
          <c:yVal>
            <c:numRef>
              <c:f>Data!$CN$7:$CN$61</c:f>
              <c:numCache>
                <c:formatCode>General</c:formatCode>
                <c:ptCount val="55"/>
                <c:pt idx="0">
                  <c:v>-26.6</c:v>
                </c:pt>
                <c:pt idx="1">
                  <c:v>-26.282863932898692</c:v>
                </c:pt>
                <c:pt idx="2">
                  <c:v>-25.965727865797383</c:v>
                </c:pt>
                <c:pt idx="3">
                  <c:v>-25.648591798696078</c:v>
                </c:pt>
                <c:pt idx="4">
                  <c:v>-25.331455731594769</c:v>
                </c:pt>
                <c:pt idx="5">
                  <c:v>-25.01431966449346</c:v>
                </c:pt>
                <c:pt idx="6">
                  <c:v>-24.697183597392151</c:v>
                </c:pt>
                <c:pt idx="7">
                  <c:v>-24.380047530290842</c:v>
                </c:pt>
                <c:pt idx="8">
                  <c:v>-24.062911463189533</c:v>
                </c:pt>
                <c:pt idx="9">
                  <c:v>-23.745775396088227</c:v>
                </c:pt>
                <c:pt idx="10">
                  <c:v>-23.428639328986918</c:v>
                </c:pt>
                <c:pt idx="11">
                  <c:v>-23.111503261885609</c:v>
                </c:pt>
                <c:pt idx="12">
                  <c:v>-22.7943671947843</c:v>
                </c:pt>
                <c:pt idx="13">
                  <c:v>-22.477231127682991</c:v>
                </c:pt>
                <c:pt idx="14">
                  <c:v>-22.160095060581682</c:v>
                </c:pt>
                <c:pt idx="15">
                  <c:v>-21.842958993480377</c:v>
                </c:pt>
                <c:pt idx="16">
                  <c:v>-21.525822926379067</c:v>
                </c:pt>
                <c:pt idx="17">
                  <c:v>-21.208686859277758</c:v>
                </c:pt>
                <c:pt idx="18">
                  <c:v>-20.891550792176453</c:v>
                </c:pt>
                <c:pt idx="19">
                  <c:v>-20.574414725075144</c:v>
                </c:pt>
                <c:pt idx="20">
                  <c:v>-20.257278657973835</c:v>
                </c:pt>
                <c:pt idx="21">
                  <c:v>-19.940142590872526</c:v>
                </c:pt>
                <c:pt idx="22">
                  <c:v>-19.623006523771217</c:v>
                </c:pt>
                <c:pt idx="23">
                  <c:v>-19.305870456669911</c:v>
                </c:pt>
                <c:pt idx="24">
                  <c:v>-18.988734389568602</c:v>
                </c:pt>
                <c:pt idx="25">
                  <c:v>-18.671598322467297</c:v>
                </c:pt>
                <c:pt idx="26">
                  <c:v>-18.354462255365988</c:v>
                </c:pt>
                <c:pt idx="27">
                  <c:v>-18.037326188264679</c:v>
                </c:pt>
                <c:pt idx="28">
                  <c:v>-17.72019012116337</c:v>
                </c:pt>
                <c:pt idx="29">
                  <c:v>-17.403054054062061</c:v>
                </c:pt>
                <c:pt idx="30">
                  <c:v>-17.085917986960752</c:v>
                </c:pt>
                <c:pt idx="31">
                  <c:v>-16.768781919859446</c:v>
                </c:pt>
                <c:pt idx="32">
                  <c:v>-16.451645852758137</c:v>
                </c:pt>
                <c:pt idx="33">
                  <c:v>-16.134509785656832</c:v>
                </c:pt>
                <c:pt idx="34">
                  <c:v>-15.817373718555521</c:v>
                </c:pt>
                <c:pt idx="35">
                  <c:v>-15.500237651454212</c:v>
                </c:pt>
                <c:pt idx="36">
                  <c:v>-15.183101584352903</c:v>
                </c:pt>
                <c:pt idx="37">
                  <c:v>-14.865965517251595</c:v>
                </c:pt>
                <c:pt idx="38">
                  <c:v>-14.548829450150288</c:v>
                </c:pt>
                <c:pt idx="39">
                  <c:v>-14.231693383048979</c:v>
                </c:pt>
                <c:pt idx="40">
                  <c:v>-13.91455731594767</c:v>
                </c:pt>
                <c:pt idx="41">
                  <c:v>-13.597421248846363</c:v>
                </c:pt>
                <c:pt idx="42">
                  <c:v>-13.280285181745054</c:v>
                </c:pt>
                <c:pt idx="43">
                  <c:v>-12.963149114643748</c:v>
                </c:pt>
                <c:pt idx="44">
                  <c:v>-12.646013047542439</c:v>
                </c:pt>
                <c:pt idx="45">
                  <c:v>-12.32887698044113</c:v>
                </c:pt>
                <c:pt idx="46">
                  <c:v>-12.011740913339821</c:v>
                </c:pt>
                <c:pt idx="47">
                  <c:v>-11.694604846238514</c:v>
                </c:pt>
                <c:pt idx="48">
                  <c:v>-11.377468779137205</c:v>
                </c:pt>
                <c:pt idx="49">
                  <c:v>-11.060332712035896</c:v>
                </c:pt>
                <c:pt idx="50">
                  <c:v>-10.743196644934587</c:v>
                </c:pt>
                <c:pt idx="51">
                  <c:v>-10.42606057783328</c:v>
                </c:pt>
                <c:pt idx="52">
                  <c:v>-10.108924510731971</c:v>
                </c:pt>
                <c:pt idx="53">
                  <c:v>-9.7917884436306615</c:v>
                </c:pt>
                <c:pt idx="54">
                  <c:v>-9.4746523765293524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41-4495-A65C-2E45B318D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505408"/>
        <c:axId val="653507376"/>
      </c:scatterChart>
      <c:valAx>
        <c:axId val="653505408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TCE</a:t>
                </a:r>
                <a:r>
                  <a:rPr lang="en-US" baseline="0"/>
                  <a:t> of cVOCs+ethene/ethane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07376"/>
        <c:crossesAt val="-40"/>
        <c:crossBetween val="midCat"/>
      </c:valAx>
      <c:valAx>
        <c:axId val="653507376"/>
        <c:scaling>
          <c:orientation val="minMax"/>
          <c:max val="-10"/>
          <c:min val="-4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TCE </a:t>
                </a:r>
                <a:r>
                  <a:rPr lang="el-GR"/>
                  <a:t>δ</a:t>
                </a:r>
                <a:r>
                  <a:rPr lang="en-US" baseline="30000"/>
                  <a:t>13</a:t>
                </a:r>
                <a:r>
                  <a:rPr lang="en-US"/>
                  <a:t>C (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‰)</a:t>
                </a: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05408"/>
        <c:crosses val="autoZero"/>
        <c:crossBetween val="midCat"/>
        <c:majorUnit val="10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5351399825021872"/>
          <c:y val="0.14393518518518519"/>
          <c:w val="0.7207495625546807"/>
          <c:h val="8.9331802274715655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cDCE Isotope</a:t>
            </a:r>
            <a:r>
              <a:rPr lang="en-US" baseline="0"/>
              <a:t> Fractionation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91447944006999"/>
          <c:y val="0.27394867308253135"/>
          <c:w val="0.82997440944881895"/>
          <c:h val="0.5112212015164771"/>
        </c:manualLayout>
      </c:layout>
      <c:scatterChart>
        <c:scatterStyle val="lineMarker"/>
        <c:varyColors val="0"/>
        <c:ser>
          <c:idx val="1"/>
          <c:order val="0"/>
          <c:tx>
            <c:v>cDCE + Products &lt; 80%</c:v>
          </c:tx>
          <c:spPr>
            <a:ln w="25400">
              <a:noFill/>
            </a:ln>
          </c:spPr>
          <c:xVal>
            <c:numRef>
              <c:f>Data!$BT$2:$BT$36</c:f>
              <c:numCache>
                <c:formatCode>General</c:formatCode>
                <c:ptCount val="3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0.14412641902854209</c:v>
                </c:pt>
                <c:pt idx="8">
                  <c:v>0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0.20020613244009275</c:v>
                </c:pt>
                <c:pt idx="20">
                  <c:v>#N/A</c:v>
                </c:pt>
                <c:pt idx="21">
                  <c:v>0.20411902937230772</c:v>
                </c:pt>
                <c:pt idx="22">
                  <c:v>0.16637195207974961</c:v>
                </c:pt>
                <c:pt idx="23">
                  <c:v>#N/A</c:v>
                </c:pt>
                <c:pt idx="24">
                  <c:v>0.25157494796508462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0.19479623389572401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</c:numCache>
            </c:numRef>
          </c:xVal>
          <c:yVal>
            <c:numRef>
              <c:f>Data!$BV$2:$BV$36</c:f>
              <c:numCache>
                <c:formatCode>General</c:formatCode>
                <c:ptCount val="3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-21.42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-14.95</c:v>
                </c:pt>
                <c:pt idx="20">
                  <c:v>#N/A</c:v>
                </c:pt>
                <c:pt idx="21">
                  <c:v>-21.54</c:v>
                </c:pt>
                <c:pt idx="22">
                  <c:v>-24.87</c:v>
                </c:pt>
                <c:pt idx="23">
                  <c:v>#N/A</c:v>
                </c:pt>
                <c:pt idx="24">
                  <c:v>-23.2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-25.71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65-4157-8A66-E9D33739FB54}"/>
            </c:ext>
          </c:extLst>
        </c:ser>
        <c:ser>
          <c:idx val="0"/>
          <c:order val="1"/>
          <c:tx>
            <c:v>cDCE + Products &gt; 80%</c:v>
          </c:tx>
          <c:spPr>
            <a:ln w="25400">
              <a:noFill/>
            </a:ln>
            <a:effectLst/>
          </c:spPr>
          <c:xVal>
            <c:numRef>
              <c:f>Data!$BH$2:$BH$36</c:f>
              <c:numCache>
                <c:formatCode>General</c:formatCode>
                <c:ptCount val="35"/>
                <c:pt idx="0">
                  <c:v>0.38577941843564151</c:v>
                </c:pt>
                <c:pt idx="1">
                  <c:v>0.29650754457064854</c:v>
                </c:pt>
                <c:pt idx="2">
                  <c:v>0.95541273515916858</c:v>
                </c:pt>
                <c:pt idx="3">
                  <c:v>0.10486577181208054</c:v>
                </c:pt>
                <c:pt idx="4">
                  <c:v>0.29039727523110981</c:v>
                </c:pt>
                <c:pt idx="5">
                  <c:v>#N/A</c:v>
                </c:pt>
                <c:pt idx="6">
                  <c:v>0.57441403994919749</c:v>
                </c:pt>
                <c:pt idx="7">
                  <c:v>#N/A</c:v>
                </c:pt>
                <c:pt idx="8">
                  <c:v>0</c:v>
                </c:pt>
                <c:pt idx="9">
                  <c:v>#N/A</c:v>
                </c:pt>
                <c:pt idx="10">
                  <c:v>#N/A</c:v>
                </c:pt>
                <c:pt idx="11">
                  <c:v>0.21945370303631273</c:v>
                </c:pt>
                <c:pt idx="12">
                  <c:v>0.51621935141812736</c:v>
                </c:pt>
                <c:pt idx="13">
                  <c:v>0.71118089177087818</c:v>
                </c:pt>
                <c:pt idx="14">
                  <c:v>0.83225248594898404</c:v>
                </c:pt>
                <c:pt idx="15">
                  <c:v>0.15392508978963571</c:v>
                </c:pt>
                <c:pt idx="16">
                  <c:v>1.4479668300853508E-2</c:v>
                </c:pt>
                <c:pt idx="17">
                  <c:v>0.24217105970957703</c:v>
                </c:pt>
                <c:pt idx="18">
                  <c:v>0.96812927506795299</c:v>
                </c:pt>
                <c:pt idx="19">
                  <c:v>#N/A</c:v>
                </c:pt>
                <c:pt idx="20">
                  <c:v>7.7709715222759226E-2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0.10840459421140543</c:v>
                </c:pt>
                <c:pt idx="26">
                  <c:v>0.15288674152040491</c:v>
                </c:pt>
                <c:pt idx="27">
                  <c:v>0.25326381784053853</c:v>
                </c:pt>
                <c:pt idx="28">
                  <c:v>#N/A</c:v>
                </c:pt>
                <c:pt idx="29">
                  <c:v>2.0998857973220447E-4</c:v>
                </c:pt>
                <c:pt idx="30">
                  <c:v>#N/A</c:v>
                </c:pt>
                <c:pt idx="31">
                  <c:v>0.6609430382132655</c:v>
                </c:pt>
                <c:pt idx="32">
                  <c:v>0.13198752720304024</c:v>
                </c:pt>
                <c:pt idx="33">
                  <c:v>0.36801248418124793</c:v>
                </c:pt>
                <c:pt idx="34">
                  <c:v>0.34687466768394065</c:v>
                </c:pt>
              </c:numCache>
            </c:numRef>
          </c:xVal>
          <c:yVal>
            <c:numRef>
              <c:f>Data!$BJ$2:$BJ$36</c:f>
              <c:numCache>
                <c:formatCode>General</c:formatCode>
                <c:ptCount val="35"/>
                <c:pt idx="0">
                  <c:v>-8.1999999999999993</c:v>
                </c:pt>
                <c:pt idx="1">
                  <c:v>-8.6199999999999992</c:v>
                </c:pt>
                <c:pt idx="2">
                  <c:v>-18.68</c:v>
                </c:pt>
                <c:pt idx="3">
                  <c:v>22.7</c:v>
                </c:pt>
                <c:pt idx="4">
                  <c:v>22.7</c:v>
                </c:pt>
                <c:pt idx="6">
                  <c:v>-8.52</c:v>
                </c:pt>
                <c:pt idx="11">
                  <c:v>-11.26</c:v>
                </c:pt>
                <c:pt idx="12">
                  <c:v>-1.1599999999999999</c:v>
                </c:pt>
                <c:pt idx="13">
                  <c:v>-24.07</c:v>
                </c:pt>
                <c:pt idx="14">
                  <c:v>-16.18</c:v>
                </c:pt>
                <c:pt idx="15">
                  <c:v>8.7899999999999991</c:v>
                </c:pt>
                <c:pt idx="17">
                  <c:v>-22.26</c:v>
                </c:pt>
                <c:pt idx="18">
                  <c:v>-26</c:v>
                </c:pt>
                <c:pt idx="20">
                  <c:v>-10.51</c:v>
                </c:pt>
                <c:pt idx="25">
                  <c:v>0.01</c:v>
                </c:pt>
                <c:pt idx="26">
                  <c:v>4.16</c:v>
                </c:pt>
                <c:pt idx="27">
                  <c:v>2.21</c:v>
                </c:pt>
                <c:pt idx="31">
                  <c:v>-21.98</c:v>
                </c:pt>
                <c:pt idx="32">
                  <c:v>-3.78</c:v>
                </c:pt>
                <c:pt idx="33">
                  <c:v>-7.84</c:v>
                </c:pt>
                <c:pt idx="34">
                  <c:v>-13.2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65-4157-8A66-E9D33739FB54}"/>
            </c:ext>
          </c:extLst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trendline>
            <c:name>Model</c:name>
            <c:spPr>
              <a:ln w="22225">
                <a:solidFill>
                  <a:schemeClr val="tx1"/>
                </a:solidFill>
                <a:prstDash val="dash"/>
              </a:ln>
            </c:spPr>
            <c:trendlineType val="log"/>
            <c:dispRSqr val="0"/>
            <c:dispEq val="0"/>
          </c:trendline>
          <c:xVal>
            <c:numRef>
              <c:f>Data!$CP$7:$CP$61</c:f>
              <c:numCache>
                <c:formatCode>General</c:formatCode>
                <c:ptCount val="55"/>
                <c:pt idx="0">
                  <c:v>1</c:v>
                </c:pt>
                <c:pt idx="1">
                  <c:v>0.95238095238095233</c:v>
                </c:pt>
                <c:pt idx="2">
                  <c:v>0.90702947845804982</c:v>
                </c:pt>
                <c:pt idx="3">
                  <c:v>0.86383759853147601</c:v>
                </c:pt>
                <c:pt idx="4">
                  <c:v>0.82270247479188185</c:v>
                </c:pt>
                <c:pt idx="5">
                  <c:v>0.78352616646845885</c:v>
                </c:pt>
                <c:pt idx="6">
                  <c:v>0.74621539663662739</c:v>
                </c:pt>
                <c:pt idx="7">
                  <c:v>0.71068133013012125</c:v>
                </c:pt>
                <c:pt idx="8">
                  <c:v>0.67683936202868689</c:v>
                </c:pt>
                <c:pt idx="9">
                  <c:v>0.64460891621779703</c:v>
                </c:pt>
                <c:pt idx="10">
                  <c:v>0.6139132535407591</c:v>
                </c:pt>
                <c:pt idx="11">
                  <c:v>0.58467928908643718</c:v>
                </c:pt>
                <c:pt idx="12">
                  <c:v>0.55683741817755916</c:v>
                </c:pt>
                <c:pt idx="13">
                  <c:v>0.5303213506452944</c:v>
                </c:pt>
                <c:pt idx="14">
                  <c:v>0.50506795299551843</c:v>
                </c:pt>
                <c:pt idx="15">
                  <c:v>0.48101709809096993</c:v>
                </c:pt>
                <c:pt idx="16">
                  <c:v>0.45811152199139993</c:v>
                </c:pt>
                <c:pt idx="17">
                  <c:v>0.43629668761085705</c:v>
                </c:pt>
                <c:pt idx="18">
                  <c:v>0.41552065486748291</c:v>
                </c:pt>
                <c:pt idx="19">
                  <c:v>0.39573395701665037</c:v>
                </c:pt>
                <c:pt idx="20">
                  <c:v>0.37688948287300034</c:v>
                </c:pt>
                <c:pt idx="21">
                  <c:v>0.35894236464095269</c:v>
                </c:pt>
                <c:pt idx="22">
                  <c:v>0.34184987108662163</c:v>
                </c:pt>
                <c:pt idx="23">
                  <c:v>0.32557130579678251</c:v>
                </c:pt>
                <c:pt idx="24">
                  <c:v>0.31006791028265002</c:v>
                </c:pt>
                <c:pt idx="25">
                  <c:v>0.29530277169776192</c:v>
                </c:pt>
                <c:pt idx="26">
                  <c:v>0.28124073495024943</c:v>
                </c:pt>
                <c:pt idx="27">
                  <c:v>0.26784831900023753</c:v>
                </c:pt>
                <c:pt idx="28">
                  <c:v>0.25509363714308336</c:v>
                </c:pt>
                <c:pt idx="29">
                  <c:v>0.2429463210886508</c:v>
                </c:pt>
                <c:pt idx="30">
                  <c:v>0.23137744865585791</c:v>
                </c:pt>
                <c:pt idx="31">
                  <c:v>0.22035947491034086</c:v>
                </c:pt>
                <c:pt idx="32">
                  <c:v>0.20986616658127699</c:v>
                </c:pt>
                <c:pt idx="33">
                  <c:v>0.19987253960121618</c:v>
                </c:pt>
                <c:pt idx="34">
                  <c:v>0.19035479962020588</c:v>
                </c:pt>
                <c:pt idx="35">
                  <c:v>0.18129028535257702</c:v>
                </c:pt>
                <c:pt idx="36">
                  <c:v>0.17265741462150191</c:v>
                </c:pt>
                <c:pt idx="37">
                  <c:v>0.16443563297285896</c:v>
                </c:pt>
                <c:pt idx="38">
                  <c:v>0.15660536473605616</c:v>
                </c:pt>
                <c:pt idx="39">
                  <c:v>0.14914796641529157</c:v>
                </c:pt>
                <c:pt idx="40">
                  <c:v>0.14204568230027767</c:v>
                </c:pt>
                <c:pt idx="41">
                  <c:v>0.13528160219074065</c:v>
                </c:pt>
                <c:pt idx="42">
                  <c:v>0.12883962113403871</c:v>
                </c:pt>
                <c:pt idx="43">
                  <c:v>0.12270440108003686</c:v>
                </c:pt>
                <c:pt idx="44">
                  <c:v>0.11686133436193986</c:v>
                </c:pt>
                <c:pt idx="45">
                  <c:v>0.1112965089161332</c:v>
                </c:pt>
                <c:pt idx="46">
                  <c:v>0.10599667515822209</c:v>
                </c:pt>
                <c:pt idx="47">
                  <c:v>0.10094921443640198</c:v>
                </c:pt>
                <c:pt idx="48">
                  <c:v>9.6142108987049502E-2</c:v>
                </c:pt>
                <c:pt idx="49">
                  <c:v>9.1563913320999515E-2</c:v>
                </c:pt>
                <c:pt idx="50">
                  <c:v>8.7203726972380491E-2</c:v>
                </c:pt>
                <c:pt idx="51">
                  <c:v>8.3051168545124274E-2</c:v>
                </c:pt>
                <c:pt idx="52">
                  <c:v>7.9096350995356446E-2</c:v>
                </c:pt>
                <c:pt idx="53">
                  <c:v>7.532985809081566E-2</c:v>
                </c:pt>
                <c:pt idx="54">
                  <c:v>7.1742721991253006E-2</c:v>
                </c:pt>
              </c:numCache>
            </c:numRef>
          </c:xVal>
          <c:yVal>
            <c:numRef>
              <c:f>Data!$CR$7:$CR$61</c:f>
              <c:numCache>
                <c:formatCode>General</c:formatCode>
                <c:ptCount val="55"/>
                <c:pt idx="0">
                  <c:v>-24</c:v>
                </c:pt>
                <c:pt idx="1">
                  <c:v>-23.30230065237712</c:v>
                </c:pt>
                <c:pt idx="2">
                  <c:v>-22.604601304754244</c:v>
                </c:pt>
                <c:pt idx="3">
                  <c:v>-21.906901957131367</c:v>
                </c:pt>
                <c:pt idx="4">
                  <c:v>-21.209202609508488</c:v>
                </c:pt>
                <c:pt idx="5">
                  <c:v>-20.511503261885608</c:v>
                </c:pt>
                <c:pt idx="6">
                  <c:v>-19.813803914262728</c:v>
                </c:pt>
                <c:pt idx="7">
                  <c:v>-19.116104566639848</c:v>
                </c:pt>
                <c:pt idx="8">
                  <c:v>-18.418405219016972</c:v>
                </c:pt>
                <c:pt idx="9">
                  <c:v>-17.720705871394095</c:v>
                </c:pt>
                <c:pt idx="10">
                  <c:v>-17.023006523771215</c:v>
                </c:pt>
                <c:pt idx="11">
                  <c:v>-16.325307176148339</c:v>
                </c:pt>
                <c:pt idx="12">
                  <c:v>-15.627607828525459</c:v>
                </c:pt>
                <c:pt idx="13">
                  <c:v>-14.929908480902579</c:v>
                </c:pt>
                <c:pt idx="14">
                  <c:v>-14.232209133279699</c:v>
                </c:pt>
                <c:pt idx="15">
                  <c:v>-13.534509785656823</c:v>
                </c:pt>
                <c:pt idx="16">
                  <c:v>-12.836810438033945</c:v>
                </c:pt>
                <c:pt idx="17">
                  <c:v>-12.139111090411067</c:v>
                </c:pt>
                <c:pt idx="18">
                  <c:v>-11.441411742788189</c:v>
                </c:pt>
                <c:pt idx="19">
                  <c:v>-10.743712395165312</c:v>
                </c:pt>
                <c:pt idx="20">
                  <c:v>-10.046013047542433</c:v>
                </c:pt>
                <c:pt idx="21">
                  <c:v>-9.3483136999195526</c:v>
                </c:pt>
                <c:pt idx="22">
                  <c:v>-8.6506143522966763</c:v>
                </c:pt>
                <c:pt idx="23">
                  <c:v>-7.9529150046738017</c:v>
                </c:pt>
                <c:pt idx="24">
                  <c:v>-7.2552156570509219</c:v>
                </c:pt>
                <c:pt idx="25">
                  <c:v>-6.5575163094280455</c:v>
                </c:pt>
                <c:pt idx="26">
                  <c:v>-5.8598169618051656</c:v>
                </c:pt>
                <c:pt idx="27">
                  <c:v>-5.1621176141822858</c:v>
                </c:pt>
                <c:pt idx="28">
                  <c:v>-4.4644182665594094</c:v>
                </c:pt>
                <c:pt idx="29">
                  <c:v>-3.7667189189365295</c:v>
                </c:pt>
                <c:pt idx="30">
                  <c:v>-3.0690195713136532</c:v>
                </c:pt>
                <c:pt idx="31">
                  <c:v>-2.3713202236907769</c:v>
                </c:pt>
                <c:pt idx="32">
                  <c:v>-1.673620876067897</c:v>
                </c:pt>
                <c:pt idx="33">
                  <c:v>-0.97592152844502067</c:v>
                </c:pt>
                <c:pt idx="34">
                  <c:v>-0.27822218082214079</c:v>
                </c:pt>
                <c:pt idx="35">
                  <c:v>0.41947716680073555</c:v>
                </c:pt>
                <c:pt idx="36">
                  <c:v>1.1171765144236154</c:v>
                </c:pt>
                <c:pt idx="37">
                  <c:v>1.8148758620464918</c:v>
                </c:pt>
                <c:pt idx="38">
                  <c:v>2.5125752096693716</c:v>
                </c:pt>
                <c:pt idx="39">
                  <c:v>3.2102745572922515</c:v>
                </c:pt>
                <c:pt idx="40">
                  <c:v>3.9079739049151314</c:v>
                </c:pt>
                <c:pt idx="41">
                  <c:v>4.6056732525380077</c:v>
                </c:pt>
                <c:pt idx="42">
                  <c:v>5.3033726001608876</c:v>
                </c:pt>
                <c:pt idx="43">
                  <c:v>6.0010719477837604</c:v>
                </c:pt>
                <c:pt idx="44">
                  <c:v>6.6987712954066403</c:v>
                </c:pt>
                <c:pt idx="45">
                  <c:v>7.3964706430295202</c:v>
                </c:pt>
                <c:pt idx="46">
                  <c:v>8.0941699906523965</c:v>
                </c:pt>
                <c:pt idx="47">
                  <c:v>8.7918693382752764</c:v>
                </c:pt>
                <c:pt idx="48">
                  <c:v>9.4895686858981563</c:v>
                </c:pt>
                <c:pt idx="49">
                  <c:v>10.187268033521036</c:v>
                </c:pt>
                <c:pt idx="50">
                  <c:v>10.884967381143916</c:v>
                </c:pt>
                <c:pt idx="51">
                  <c:v>11.582666728766789</c:v>
                </c:pt>
                <c:pt idx="52">
                  <c:v>12.280366076389669</c:v>
                </c:pt>
                <c:pt idx="53">
                  <c:v>12.978065424012549</c:v>
                </c:pt>
                <c:pt idx="54">
                  <c:v>13.675764771635428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A65-4157-8A66-E9D33739F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505408"/>
        <c:axId val="653507376"/>
      </c:scatterChart>
      <c:valAx>
        <c:axId val="653505408"/>
        <c:scaling>
          <c:orientation val="minMax"/>
          <c:max val="1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cDCE</a:t>
                </a:r>
                <a:r>
                  <a:rPr lang="en-US" baseline="0"/>
                  <a:t> of cVOCs+ethene/ethane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07376"/>
        <c:crossesAt val="-40"/>
        <c:crossBetween val="midCat"/>
      </c:valAx>
      <c:valAx>
        <c:axId val="653507376"/>
        <c:scaling>
          <c:orientation val="minMax"/>
          <c:max val="30"/>
          <c:min val="-4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cDCE </a:t>
                </a:r>
                <a:r>
                  <a:rPr lang="el-GR"/>
                  <a:t>δ</a:t>
                </a:r>
                <a:r>
                  <a:rPr lang="en-US" baseline="30000"/>
                  <a:t>13</a:t>
                </a:r>
                <a:r>
                  <a:rPr lang="en-US"/>
                  <a:t>C (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‰)</a:t>
                </a:r>
                <a:r>
                  <a:rPr lang="en-US"/>
                  <a:t>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05408"/>
        <c:crosses val="autoZero"/>
        <c:crossBetween val="midCat"/>
        <c:majorUnit val="10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Factors</a:t>
            </a:r>
            <a:r>
              <a:rPr lang="en-US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Mass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Reduction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strRef>
              <c:f>'Mass Reduction v SF'!$A$29:$A$33</c:f>
              <c:strCache>
                <c:ptCount val="5"/>
                <c:pt idx="0">
                  <c:v>Low Hydraulic Gradient</c:v>
                </c:pt>
                <c:pt idx="1">
                  <c:v>Low DO during Treatment</c:v>
                </c:pt>
                <c:pt idx="2">
                  <c:v>Low Initial ORP</c:v>
                </c:pt>
                <c:pt idx="3">
                  <c:v>Low Percent Fines</c:v>
                </c:pt>
                <c:pt idx="4">
                  <c:v>Low Sulfate during  Treatment</c:v>
                </c:pt>
              </c:strCache>
            </c:strRef>
          </c:cat>
          <c:val>
            <c:numRef>
              <c:f>'Mass Reduction v SF'!$B$29:$B$33</c:f>
              <c:numCache>
                <c:formatCode>0.000</c:formatCode>
                <c:ptCount val="5"/>
                <c:pt idx="0">
                  <c:v>0.14630548170812224</c:v>
                </c:pt>
                <c:pt idx="1">
                  <c:v>0.17389846592998248</c:v>
                </c:pt>
                <c:pt idx="2">
                  <c:v>0.19840806795976634</c:v>
                </c:pt>
                <c:pt idx="3">
                  <c:v>0.2054895648755673</c:v>
                </c:pt>
                <c:pt idx="4">
                  <c:v>0.26704523582753015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3-4005-92F8-13DE7CF3E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13120"/>
        <c:axId val="168109568"/>
      </c:barChart>
      <c:catAx>
        <c:axId val="87813120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68109568"/>
        <c:crosses val="autoZero"/>
        <c:auto val="1"/>
        <c:lblAlgn val="ctr"/>
        <c:lblOffset val="100"/>
        <c:noMultiLvlLbl val="0"/>
      </c:catAx>
      <c:valAx>
        <c:axId val="168109568"/>
        <c:scaling>
          <c:orientation val="minMax"/>
          <c:max val="0.4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Spearman Correlation Coefficient </a:t>
                </a:r>
                <a:r>
                  <a:rPr lang="en-US" sz="1400" i="1"/>
                  <a:t>R</a:t>
                </a:r>
              </a:p>
            </c:rich>
          </c:tx>
          <c:layout>
            <c:manualLayout>
              <c:xMode val="edge"/>
              <c:yMode val="edge"/>
              <c:x val="0.41345581562998962"/>
              <c:y val="0.91683250414593698"/>
            </c:manualLayout>
          </c:layout>
          <c:overlay val="0"/>
        </c:title>
        <c:numFmt formatCode="0.0" sourceLinked="0"/>
        <c:majorTickMark val="in"/>
        <c:minorTickMark val="none"/>
        <c:tickLblPos val="nextTo"/>
        <c:crossAx val="87813120"/>
        <c:crosses val="autoZero"/>
        <c:crossBetween val="between"/>
        <c:majorUnit val="0.1"/>
        <c:minorUnit val="0.1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solidFill>
        <a:srgbClr val="6B207D"/>
      </a:solidFill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Factors for Rebound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strRef>
              <c:f>'Rebound v SF'!$A$31:$A$34</c:f>
              <c:strCache>
                <c:ptCount val="4"/>
                <c:pt idx="0">
                  <c:v>Low Seepage Velocity</c:v>
                </c:pt>
                <c:pt idx="1">
                  <c:v>High Sulfate during  Treatment</c:v>
                </c:pt>
                <c:pt idx="2">
                  <c:v>High Percent Fines</c:v>
                </c:pt>
                <c:pt idx="3">
                  <c:v>Low Hydraulic Conductivity</c:v>
                </c:pt>
              </c:strCache>
            </c:strRef>
          </c:cat>
          <c:val>
            <c:numRef>
              <c:f>'Rebound v SF'!$B$31:$B$34</c:f>
              <c:numCache>
                <c:formatCode>0.000</c:formatCode>
                <c:ptCount val="4"/>
                <c:pt idx="0">
                  <c:v>0.16137311628640605</c:v>
                </c:pt>
                <c:pt idx="1">
                  <c:v>0.17424553188462313</c:v>
                </c:pt>
                <c:pt idx="2">
                  <c:v>0.17934193856342975</c:v>
                </c:pt>
                <c:pt idx="3">
                  <c:v>0.24028880733997407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4-4D27-BB9B-F2684A9648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265664"/>
        <c:axId val="87267200"/>
      </c:barChart>
      <c:catAx>
        <c:axId val="87265664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87267200"/>
        <c:crosses val="autoZero"/>
        <c:auto val="1"/>
        <c:lblAlgn val="ctr"/>
        <c:lblOffset val="100"/>
        <c:noMultiLvlLbl val="0"/>
      </c:catAx>
      <c:valAx>
        <c:axId val="87267200"/>
        <c:scaling>
          <c:orientation val="minMax"/>
          <c:max val="0.4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Spearman Correlation Coefficient </a:t>
                </a:r>
                <a:r>
                  <a:rPr lang="en-US" sz="1400" i="1"/>
                  <a:t>R</a:t>
                </a:r>
              </a:p>
            </c:rich>
          </c:tx>
          <c:overlay val="0"/>
        </c:title>
        <c:numFmt formatCode="0.0" sourceLinked="0"/>
        <c:majorTickMark val="in"/>
        <c:minorTickMark val="none"/>
        <c:tickLblPos val="nextTo"/>
        <c:crossAx val="87265664"/>
        <c:crosses val="autoZero"/>
        <c:crossBetween val="between"/>
        <c:majorUnit val="0.1"/>
        <c:minorUnit val="0.1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solidFill>
        <a:srgbClr val="6B207D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Significant Factors for VC Accumulation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cat>
            <c:strRef>
              <c:f>'VC Accum v SF'!$A$25:$A$34</c:f>
              <c:strCache>
                <c:ptCount val="10"/>
                <c:pt idx="0">
                  <c:v>Nutrients not Added</c:v>
                </c:pt>
                <c:pt idx="1">
                  <c:v>High Sulfate During Treatment</c:v>
                </c:pt>
                <c:pt idx="2">
                  <c:v>Low pH during Treatment</c:v>
                </c:pt>
                <c:pt idx="3">
                  <c:v>Presence of DNAPL</c:v>
                </c:pt>
                <c:pt idx="4">
                  <c:v>High Initial Sulfate</c:v>
                </c:pt>
                <c:pt idx="5">
                  <c:v>Low Loading Ratio</c:v>
                </c:pt>
                <c:pt idx="6">
                  <c:v>High Hydraulic Gradient</c:v>
                </c:pt>
                <c:pt idx="7">
                  <c:v>High Initial ORP</c:v>
                </c:pt>
                <c:pt idx="8">
                  <c:v>Low Initial DHC</c:v>
                </c:pt>
                <c:pt idx="9">
                  <c:v>Low Methane during Treatment</c:v>
                </c:pt>
              </c:strCache>
            </c:strRef>
          </c:cat>
          <c:val>
            <c:numRef>
              <c:f>'VC Accum v SF'!$B$25:$B$34</c:f>
              <c:numCache>
                <c:formatCode>0.000</c:formatCode>
                <c:ptCount val="10"/>
                <c:pt idx="0">
                  <c:v>0.17599999999999999</c:v>
                </c:pt>
                <c:pt idx="1">
                  <c:v>0.17552086358032365</c:v>
                </c:pt>
                <c:pt idx="2">
                  <c:v>0.20556096131867732</c:v>
                </c:pt>
                <c:pt idx="3">
                  <c:v>0.20834402703467086</c:v>
                </c:pt>
                <c:pt idx="4">
                  <c:v>0.2271740932496864</c:v>
                </c:pt>
                <c:pt idx="5">
                  <c:v>0.24399999999999999</c:v>
                </c:pt>
                <c:pt idx="6">
                  <c:v>0.33765853620267078</c:v>
                </c:pt>
                <c:pt idx="7">
                  <c:v>0.4445812934139613</c:v>
                </c:pt>
                <c:pt idx="8">
                  <c:v>0.50057902324859138</c:v>
                </c:pt>
                <c:pt idx="9">
                  <c:v>0.8035714285714286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C-4830-A42E-DF98DC5D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988928"/>
        <c:axId val="203027968"/>
      </c:barChart>
      <c:catAx>
        <c:axId val="202988928"/>
        <c:scaling>
          <c:orientation val="minMax"/>
        </c:scaling>
        <c:delete val="0"/>
        <c:axPos val="l"/>
        <c:numFmt formatCode="General" sourceLinked="0"/>
        <c:majorTickMark val="in"/>
        <c:minorTickMark val="none"/>
        <c:tickLblPos val="nextTo"/>
        <c:spPr>
          <a:ln>
            <a:solidFill>
              <a:schemeClr val="tx1">
                <a:lumMod val="50000"/>
                <a:lumOff val="50000"/>
              </a:schemeClr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203027968"/>
        <c:crosses val="autoZero"/>
        <c:auto val="1"/>
        <c:lblAlgn val="ctr"/>
        <c:lblOffset val="100"/>
        <c:noMultiLvlLbl val="0"/>
      </c:catAx>
      <c:valAx>
        <c:axId val="203027968"/>
        <c:scaling>
          <c:orientation val="minMax"/>
          <c:max val="1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Spearman Correlation Coefficient </a:t>
                </a:r>
                <a:r>
                  <a:rPr lang="en-US" sz="1400" i="1"/>
                  <a:t>R</a:t>
                </a:r>
              </a:p>
            </c:rich>
          </c:tx>
          <c:overlay val="0"/>
        </c:title>
        <c:numFmt formatCode="0.0" sourceLinked="0"/>
        <c:majorTickMark val="in"/>
        <c:minorTickMark val="none"/>
        <c:tickLblPos val="nextTo"/>
        <c:crossAx val="202988928"/>
        <c:crosses val="autoZero"/>
        <c:crossBetween val="between"/>
        <c:majorUnit val="0.1"/>
        <c:minorUnit val="0.1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ln>
      <a:solidFill>
        <a:srgbClr val="6B207D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0.52668</cdr:x>
      <cdr:y>0.36158</cdr:y>
    </cdr:from>
    <cdr:to>
      <cdr:x>0.74751</cdr:x>
      <cdr:y>0.45533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07959" y="991876"/>
          <a:ext cx="100963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>
              <a:latin typeface="Calibri" panose="020F0502020204030204" pitchFamily="34" charset="0"/>
              <a:cs typeface="Calibri" panose="020F0502020204030204" pitchFamily="34" charset="0"/>
            </a:rPr>
            <a:t>ε</a:t>
          </a:r>
          <a:r>
            <a:rPr lang="en-US" sz="1100" dirty="0"/>
            <a:t> = -6.5‰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0.64786</cdr:x>
      <cdr:y>0.45312</cdr:y>
    </cdr:from>
    <cdr:to>
      <cdr:x>0.86869</cdr:x>
      <cdr:y>0.54687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61996" y="1243012"/>
          <a:ext cx="100963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100" dirty="0">
              <a:latin typeface="Calibri" panose="020F0502020204030204" pitchFamily="34" charset="0"/>
              <a:cs typeface="Calibri" panose="020F0502020204030204" pitchFamily="34" charset="0"/>
            </a:rPr>
            <a:t>ε</a:t>
          </a:r>
          <a:r>
            <a:rPr lang="en-US" sz="1100" dirty="0"/>
            <a:t> = -14.3‰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3FF3207-BE36-4ED8-8670-1AD2E6184704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CC4BC0-DCB4-42FA-9C07-83BFBD947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877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8DB21BB-223F-430F-A231-49E68B00CA42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764359D-71ED-4462-B172-04B06339E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589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648" indent="-289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459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3243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27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0810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4594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8378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2161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6D0D27-A6B5-4D80-9444-A6FEA82EE936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323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64359D-71ED-4462-B172-04B06339E6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3648" indent="-2898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459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3243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7027" indent="-23189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0810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14594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78378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42161" indent="-23189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35ED71-9F72-406F-887E-5A4D1793138E}" type="slidenum">
              <a:rPr lang="en-US" altLang="en-US" smtClean="0">
                <a:latin typeface="Arial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13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214B-B61B-4EDE-A928-B8478DF34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6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214B-B61B-4EDE-A928-B8478DF34D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2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0797"/>
            <a:ext cx="12192000" cy="6868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12544"/>
            <a:ext cx="12192000" cy="6870544"/>
          </a:xfrm>
          <a:prstGeom prst="rect">
            <a:avLst/>
          </a:prstGeom>
          <a:solidFill>
            <a:srgbClr val="D0CFC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530009" y="-164"/>
            <a:ext cx="8661991" cy="6867050"/>
            <a:chOff x="3515153" y="-17418"/>
            <a:chExt cx="8676847" cy="6878828"/>
          </a:xfrm>
        </p:grpSpPr>
        <p:sp>
          <p:nvSpPr>
            <p:cNvPr id="11" name="Freeform 10"/>
            <p:cNvSpPr/>
            <p:nvPr userDrawn="1"/>
          </p:nvSpPr>
          <p:spPr>
            <a:xfrm>
              <a:off x="9461999" y="4116026"/>
              <a:ext cx="2730001" cy="2745384"/>
            </a:xfrm>
            <a:custGeom>
              <a:avLst/>
              <a:gdLst>
                <a:gd name="connsiteX0" fmla="*/ 1334563 w 2730001"/>
                <a:gd name="connsiteY0" fmla="*/ 0 h 2745384"/>
                <a:gd name="connsiteX1" fmla="*/ 2730001 w 2730001"/>
                <a:gd name="connsiteY1" fmla="*/ 2398197 h 2745384"/>
                <a:gd name="connsiteX2" fmla="*/ 2730001 w 2730001"/>
                <a:gd name="connsiteY2" fmla="*/ 2745384 h 2745384"/>
                <a:gd name="connsiteX3" fmla="*/ 1145610 w 2730001"/>
                <a:gd name="connsiteY3" fmla="*/ 2745384 h 2745384"/>
                <a:gd name="connsiteX4" fmla="*/ 0 w 2730001"/>
                <a:gd name="connsiteY4" fmla="*/ 776541 h 27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0001" h="2745384">
                  <a:moveTo>
                    <a:pt x="1334563" y="0"/>
                  </a:moveTo>
                  <a:lnTo>
                    <a:pt x="2730001" y="2398197"/>
                  </a:lnTo>
                  <a:lnTo>
                    <a:pt x="2730001" y="2745384"/>
                  </a:lnTo>
                  <a:lnTo>
                    <a:pt x="1145610" y="2745384"/>
                  </a:lnTo>
                  <a:lnTo>
                    <a:pt x="0" y="77654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3515153" y="-17418"/>
              <a:ext cx="6776656" cy="6878828"/>
            </a:xfrm>
            <a:custGeom>
              <a:avLst/>
              <a:gdLst>
                <a:gd name="connsiteX0" fmla="*/ 4039562 w 6776656"/>
                <a:gd name="connsiteY0" fmla="*/ 0 h 6878828"/>
                <a:gd name="connsiteX1" fmla="*/ 4913150 w 6776656"/>
                <a:gd name="connsiteY1" fmla="*/ 0 h 6878828"/>
                <a:gd name="connsiteX2" fmla="*/ 6776656 w 6776656"/>
                <a:gd name="connsiteY2" fmla="*/ 3202619 h 6878828"/>
                <a:gd name="connsiteX3" fmla="*/ 5442092 w 6776656"/>
                <a:gd name="connsiteY3" fmla="*/ 3979161 h 6878828"/>
                <a:gd name="connsiteX4" fmla="*/ 5440991 w 6776656"/>
                <a:gd name="connsiteY4" fmla="*/ 3977267 h 6878828"/>
                <a:gd name="connsiteX5" fmla="*/ 454372 w 6776656"/>
                <a:gd name="connsiteY5" fmla="*/ 6878828 h 6878828"/>
                <a:gd name="connsiteX6" fmla="*/ 0 w 6776656"/>
                <a:gd name="connsiteY6" fmla="*/ 6878828 h 6878828"/>
                <a:gd name="connsiteX7" fmla="*/ 1341157 w 6776656"/>
                <a:gd name="connsiteY7" fmla="*/ 4591190 h 6878828"/>
                <a:gd name="connsiteX8" fmla="*/ 4670868 w 6776656"/>
                <a:gd name="connsiteY8" fmla="*/ 2653733 h 6878828"/>
                <a:gd name="connsiteX9" fmla="*/ 4161797 w 6776656"/>
                <a:gd name="connsiteY9" fmla="*/ 1778843 h 6878828"/>
                <a:gd name="connsiteX10" fmla="*/ 2408877 w 6776656"/>
                <a:gd name="connsiteY10" fmla="*/ 2769957 h 6878828"/>
                <a:gd name="connsiteX11" fmla="*/ 3300726 w 6776656"/>
                <a:gd name="connsiteY11" fmla="*/ 1248713 h 6878828"/>
                <a:gd name="connsiteX12" fmla="*/ 4039562 w 6776656"/>
                <a:gd name="connsiteY12" fmla="*/ 0 h 687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76656" h="6878828">
                  <a:moveTo>
                    <a:pt x="4039562" y="0"/>
                  </a:moveTo>
                  <a:lnTo>
                    <a:pt x="4913150" y="0"/>
                  </a:lnTo>
                  <a:lnTo>
                    <a:pt x="6776656" y="3202619"/>
                  </a:lnTo>
                  <a:lnTo>
                    <a:pt x="5442092" y="3979161"/>
                  </a:lnTo>
                  <a:lnTo>
                    <a:pt x="5440991" y="3977267"/>
                  </a:lnTo>
                  <a:lnTo>
                    <a:pt x="454372" y="6878828"/>
                  </a:lnTo>
                  <a:lnTo>
                    <a:pt x="0" y="6878828"/>
                  </a:lnTo>
                  <a:lnTo>
                    <a:pt x="1341157" y="4591190"/>
                  </a:lnTo>
                  <a:lnTo>
                    <a:pt x="4670868" y="2653733"/>
                  </a:lnTo>
                  <a:lnTo>
                    <a:pt x="4161797" y="1778843"/>
                  </a:lnTo>
                  <a:lnTo>
                    <a:pt x="2408877" y="2769957"/>
                  </a:lnTo>
                  <a:lnTo>
                    <a:pt x="3300726" y="1248713"/>
                  </a:lnTo>
                  <a:lnTo>
                    <a:pt x="403956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128058"/>
            <a:ext cx="9829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2475532"/>
            <a:ext cx="10515600" cy="1365435"/>
          </a:xfrm>
        </p:spPr>
        <p:txBody>
          <a:bodyPr tIns="0" rIns="0" bIns="0" anchor="ctr">
            <a:normAutofit/>
          </a:bodyPr>
          <a:lstStyle>
            <a:lvl1pPr algn="l"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1" t="-5715" r="-4047" b="-4763"/>
          <a:stretch/>
        </p:blipFill>
        <p:spPr>
          <a:xfrm>
            <a:off x="10522100" y="5321722"/>
            <a:ext cx="979405" cy="100540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537372"/>
            <a:ext cx="12192000" cy="318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8199" y="6061172"/>
            <a:ext cx="5740937" cy="3482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  <a:tabLst>
                <a:tab pos="117475" algn="l"/>
              </a:tabLst>
            </a:pPr>
            <a:r>
              <a:rPr lang="en-CA" sz="900" spc="-13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Confidential. Not to be copied, distributed, or reproduced without prior approval.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7475" algn="l"/>
              </a:tabLst>
              <a:defRPr/>
            </a:pPr>
            <a:r>
              <a:rPr lang="en-CA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APTIM - All rights reserved.</a:t>
            </a:r>
            <a:endParaRPr lang="en-CA" sz="900" spc="-13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49" y="1987070"/>
            <a:ext cx="2474422" cy="247442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305073" y="5449431"/>
            <a:ext cx="361972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30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 the Extraordinary.</a:t>
            </a:r>
          </a:p>
        </p:txBody>
      </p:sp>
    </p:spTree>
    <p:extLst>
      <p:ext uri="{BB962C8B-B14F-4D97-AF65-F5344CB8AC3E}">
        <p14:creationId xmlns:p14="http://schemas.microsoft.com/office/powerpoint/2010/main" val="889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549" y="1987070"/>
            <a:ext cx="2474422" cy="247442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295548" y="5449431"/>
            <a:ext cx="3619722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0" u="none" strike="noStrike" kern="1200" baseline="30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Expect the Extraordinary.</a:t>
            </a:r>
          </a:p>
        </p:txBody>
      </p:sp>
    </p:spTree>
    <p:extLst>
      <p:ext uri="{BB962C8B-B14F-4D97-AF65-F5344CB8AC3E}">
        <p14:creationId xmlns:p14="http://schemas.microsoft.com/office/powerpoint/2010/main" val="186304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594" y="2140365"/>
            <a:ext cx="1491108" cy="1491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FA7865-5E8A-4D53-A766-4928916F97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350" y="2203269"/>
            <a:ext cx="1431962" cy="14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58400" y="877406"/>
            <a:ext cx="2133600" cy="4989993"/>
          </a:xfrm>
          <a:prstGeom prst="rect">
            <a:avLst/>
          </a:prstGeom>
          <a:solidFill>
            <a:schemeClr val="accent2">
              <a:alpha val="74902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3200" dirty="0"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" y="877406"/>
            <a:ext cx="9906001" cy="4989993"/>
          </a:xfrm>
        </p:spPr>
        <p:txBody>
          <a:bodyPr lIns="640080" tIns="914400" rIns="365760" bIns="1828800" anchor="ctr">
            <a:normAutofit/>
          </a:bodyPr>
          <a:lstStyle>
            <a:lvl1pPr algn="l">
              <a:buNone/>
              <a:defRPr sz="3600" b="0">
                <a:solidFill>
                  <a:srgbClr val="FFFFFF"/>
                </a:solidFill>
                <a:latin typeface="Century Gothic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75" y="6145633"/>
            <a:ext cx="474125" cy="472881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040189" y="6492875"/>
            <a:ext cx="1865811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609600" y="6446837"/>
            <a:ext cx="1174770" cy="36512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000" b="0">
                <a:solidFill>
                  <a:srgbClr val="7F8E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068086" y="6492681"/>
            <a:ext cx="319968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4343400"/>
            <a:ext cx="7582990" cy="990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279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--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rgbClr val="00529B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350" dirty="0"/>
          </a:p>
        </p:txBody>
      </p:sp>
      <p:sp>
        <p:nvSpPr>
          <p:cNvPr id="16" name="Title Placeholder 21"/>
          <p:cNvSpPr>
            <a:spLocks noGrp="1"/>
          </p:cNvSpPr>
          <p:nvPr>
            <p:ph type="title" hasCustomPrompt="1"/>
          </p:nvPr>
        </p:nvSpPr>
        <p:spPr>
          <a:xfrm>
            <a:off x="790221" y="228600"/>
            <a:ext cx="10563579" cy="990600"/>
          </a:xfrm>
          <a:prstGeom prst="rect">
            <a:avLst/>
          </a:prstGeom>
        </p:spPr>
        <p:txBody>
          <a:bodyPr vert="horz" lIns="0" tIns="0" rIns="0" bIns="0" anchor="ctr">
            <a:normAutofit/>
          </a:bodyPr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idx="1" hasCustomPrompt="1"/>
          </p:nvPr>
        </p:nvSpPr>
        <p:spPr>
          <a:xfrm>
            <a:off x="803543" y="1828799"/>
            <a:ext cx="10536936" cy="4267201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3pPr>
              <a:defRPr/>
            </a:lvl3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</p:txBody>
      </p:sp>
      <p:sp>
        <p:nvSpPr>
          <p:cNvPr id="11" name="Date Placeholder 11"/>
          <p:cNvSpPr>
            <a:spLocks noGrp="1"/>
          </p:cNvSpPr>
          <p:nvPr>
            <p:ph type="dt" sz="half" idx="10"/>
          </p:nvPr>
        </p:nvSpPr>
        <p:spPr>
          <a:xfrm>
            <a:off x="8040189" y="6492877"/>
            <a:ext cx="2743200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787400" y="6492681"/>
            <a:ext cx="1727200" cy="36512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900" b="0">
                <a:solidFill>
                  <a:srgbClr val="7F8E2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3912A68-2BD8-4E45-A51D-185725DE3A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068085" y="6492683"/>
            <a:ext cx="4704315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45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89577" y="228600"/>
            <a:ext cx="10386646" cy="9906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369983" y="6323496"/>
            <a:ext cx="456000" cy="3931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fld id="{89885C2C-537E-4F39-B652-8EE6A1D2DD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7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65238"/>
            <a:ext cx="109728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408238"/>
            <a:ext cx="10972800" cy="42211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3023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-341313">
              <a:buSzPct val="80000"/>
              <a:buFont typeface="Arial" panose="020B0604020202020204" pitchFamily="34" charset="0"/>
              <a:buChar char="►"/>
              <a:defRPr/>
            </a:lvl1pPr>
            <a:lvl2pPr marL="574675" indent="-234950">
              <a:buSzPct val="100000"/>
              <a:buFont typeface="Arial" panose="020B0604020202020204" pitchFamily="34" charset="0"/>
              <a:buChar char="˃"/>
              <a:defRPr/>
            </a:lvl2pPr>
            <a:lvl3pPr marL="744538" indent="-176213">
              <a:buFont typeface="Arial" panose="020B0604020202020204" pitchFamily="34" charset="0"/>
              <a:buChar char="−"/>
              <a:defRPr/>
            </a:lvl3pPr>
            <a:lvl4pPr marL="914400" indent="-169863">
              <a:defRPr/>
            </a:lvl4pPr>
            <a:lvl5pPr marL="1084263" indent="-1698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73819"/>
            <a:ext cx="5181600" cy="440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73819"/>
            <a:ext cx="5181600" cy="4403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2460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333" y="6365097"/>
            <a:ext cx="427831" cy="37026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333" y="6365097"/>
            <a:ext cx="427831" cy="370268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333" y="6365097"/>
            <a:ext cx="427831" cy="370268"/>
          </a:xfrm>
          <a:prstGeom prst="rect">
            <a:avLst/>
          </a:prstGeom>
        </p:spPr>
      </p:pic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241577"/>
          </a:xfrm>
          <a:pattFill prst="pct5">
            <a:fgClr>
              <a:prstClr val="black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333" y="6365097"/>
            <a:ext cx="427831" cy="370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244989"/>
            <a:ext cx="12191999" cy="61301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333" y="6365097"/>
            <a:ext cx="427831" cy="370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68869"/>
            <a:ext cx="105156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77497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7386" y="6356350"/>
            <a:ext cx="6622991" cy="365125"/>
          </a:xfrm>
          <a:prstGeom prst="rect">
            <a:avLst/>
          </a:prstGeom>
        </p:spPr>
        <p:txBody>
          <a:bodyPr/>
          <a:lstStyle>
            <a:lvl1pPr>
              <a:defRPr sz="900" spc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99193" y="6356350"/>
            <a:ext cx="136827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273" y="6356350"/>
            <a:ext cx="53773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0572F1BD-BD49-47BB-9861-EAA8DE0D32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8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6" r:id="rId5"/>
    <p:sldLayoutId id="2147483661" r:id="rId6"/>
    <p:sldLayoutId id="2147483651" r:id="rId7"/>
    <p:sldLayoutId id="2147483662" r:id="rId8"/>
    <p:sldLayoutId id="2147483663" r:id="rId9"/>
    <p:sldLayoutId id="2147483658" r:id="rId10"/>
    <p:sldLayoutId id="2147483659" r:id="rId11"/>
    <p:sldLayoutId id="2147483660" r:id="rId12"/>
    <p:sldLayoutId id="2147483665" r:id="rId13"/>
    <p:sldLayoutId id="2147483666" r:id="rId14"/>
    <p:sldLayoutId id="2147483667" r:id="rId15"/>
    <p:sldLayoutId id="214748367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5B667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80000"/>
        <a:buFont typeface="Arial" panose="020B0604020202020204" pitchFamily="34" charset="0"/>
        <a:buChar char="►"/>
        <a:defRPr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1963" indent="-17938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00000"/>
        <a:buFont typeface="Arial" panose="020B0604020202020204" pitchFamily="34" charset="0"/>
        <a:buChar char="˃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−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8838" indent="-169863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30288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886296" y="1010247"/>
            <a:ext cx="10416017" cy="1069975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Arial" charset="0"/>
                <a:cs typeface="Arial" charset="0"/>
              </a:rPr>
              <a:t>Performance Assessment of Past Bioremediation Approaches for Chlorinated Solvent Source Zones </a:t>
            </a:r>
            <a:br>
              <a:rPr lang="en-US" altLang="en-US" dirty="0">
                <a:latin typeface="Arial" charset="0"/>
                <a:cs typeface="Arial" charset="0"/>
              </a:rPr>
            </a:br>
            <a:endParaRPr lang="en-US" altLang="en-US" sz="2400" dirty="0">
              <a:latin typeface="Arial" charset="0"/>
              <a:cs typeface="Arial" charset="0"/>
            </a:endParaRPr>
          </a:p>
        </p:txBody>
      </p:sp>
      <p:sp>
        <p:nvSpPr>
          <p:cNvPr id="4099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886296" y="2851055"/>
            <a:ext cx="6400800" cy="148209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Paul 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B. </a:t>
            </a:r>
            <a:r>
              <a:rPr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Hatzinger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PhD</a:t>
            </a:r>
          </a:p>
          <a:p>
            <a:pPr>
              <a:spcBef>
                <a:spcPts val="0"/>
              </a:spcBef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APTIM</a:t>
            </a:r>
            <a:endParaRPr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April 17</a:t>
            </a:r>
            <a:r>
              <a:rPr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201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E4378-373F-47DA-A023-63734F828D0B}"/>
              </a:ext>
            </a:extLst>
          </p:cNvPr>
          <p:cNvSpPr txBox="1"/>
          <p:nvPr/>
        </p:nvSpPr>
        <p:spPr>
          <a:xfrm>
            <a:off x="696097" y="4458199"/>
            <a:ext cx="68661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Collaborators: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Frank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Löffler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PhD – University of Tennessee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Mike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Annable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PhD and Alex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Haluska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PhD – University of Florida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Mark Tucker, PG - APTIM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2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983" y="2415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Raritan Arsenal  -  CSIA data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757" y="703368"/>
            <a:ext cx="834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TCE &amp; </a:t>
            </a: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-DCE - clear evidence of continuing biodegradation in deep zone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7075" y="1053488"/>
            <a:ext cx="72437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significantly heavier in all wells than typical parent TCE (-30 ± 5 ‰) </a:t>
            </a:r>
          </a:p>
          <a:p>
            <a:pPr marL="457200" indent="-457200">
              <a:buClr>
                <a:schemeClr val="accent2"/>
              </a:buClr>
              <a:buAutoNum type="arabicPeriod"/>
            </a:pP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enrichment with general flow path for TCE</a:t>
            </a:r>
          </a:p>
          <a:p>
            <a:pPr marL="457200" indent="-457200">
              <a:buClr>
                <a:schemeClr val="accent2"/>
              </a:buClr>
              <a:buFontTx/>
              <a:buAutoNum type="arabicPeriod"/>
            </a:pPr>
            <a:r>
              <a:rPr lang="el-G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δ</a:t>
            </a:r>
            <a:r>
              <a:rPr lang="en-US" sz="16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 in </a:t>
            </a:r>
            <a:r>
              <a:rPr lang="en-US" sz="16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-DCE heavier than TCE &amp; increasing with general flow path</a:t>
            </a:r>
          </a:p>
          <a:p>
            <a:endParaRPr lang="en-US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2096" y="2084639"/>
            <a:ext cx="4819402" cy="4159158"/>
            <a:chOff x="1021737" y="2480055"/>
            <a:chExt cx="4819402" cy="415915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1737" y="2854036"/>
              <a:ext cx="3707280" cy="37851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798618" y="2964873"/>
              <a:ext cx="18004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-20.1‰ (6.3 µg/L)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361991" y="3603933"/>
              <a:ext cx="18582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600" dirty="0"/>
                <a:t>-18.6 ‰ (8.1 µg/L)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35368" y="4830619"/>
              <a:ext cx="185820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-13.4 ‰ (3.5 µg/L)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02686" y="5976080"/>
              <a:ext cx="11384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ND (&lt; 0.5)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0398" y="2480055"/>
              <a:ext cx="23401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Starting TCE  (- 30 ‰)  </a:t>
              </a: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916539"/>
              </p:ext>
            </p:extLst>
          </p:nvPr>
        </p:nvGraphicFramePr>
        <p:xfrm>
          <a:off x="6152564" y="2200881"/>
          <a:ext cx="5372974" cy="329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1114">
                <a:tc>
                  <a:txBody>
                    <a:bodyPr/>
                    <a:lstStyle/>
                    <a:p>
                      <a:r>
                        <a:rPr lang="en-US" sz="1600" b="1" dirty="0"/>
                        <a:t>Well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b="1" dirty="0"/>
                        <a:t>δ</a:t>
                      </a:r>
                      <a:r>
                        <a:rPr lang="en-US" sz="1600" b="1" baseline="30000" dirty="0"/>
                        <a:t>13</a:t>
                      </a:r>
                      <a:r>
                        <a:rPr lang="en-US" sz="1600" b="1" dirty="0"/>
                        <a:t>C</a:t>
                      </a:r>
                      <a:r>
                        <a:rPr lang="en-US" sz="1600" b="1" baseline="0" dirty="0"/>
                        <a:t> </a:t>
                      </a:r>
                    </a:p>
                    <a:p>
                      <a:r>
                        <a:rPr lang="en-US" sz="1600" b="1" baseline="0" dirty="0"/>
                        <a:t>TCE (‰)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TCE (µg/L)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/>
                        <a:t>δ</a:t>
                      </a:r>
                      <a:r>
                        <a:rPr lang="en-US" sz="1600" b="1" baseline="30000" dirty="0"/>
                        <a:t>13</a:t>
                      </a:r>
                      <a:r>
                        <a:rPr lang="en-US" sz="1600" b="1" dirty="0"/>
                        <a:t>C</a:t>
                      </a:r>
                      <a:r>
                        <a:rPr lang="en-US" sz="1600" b="1" baseline="0" dirty="0"/>
                        <a:t> DCE (‰)</a:t>
                      </a:r>
                      <a:endParaRPr lang="en-US" sz="1600" b="1" dirty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DCE (µg/L)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r>
                        <a:rPr lang="en-US" sz="1600" b="1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-20.1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90">
                <a:tc>
                  <a:txBody>
                    <a:bodyPr/>
                    <a:lstStyle/>
                    <a:p>
                      <a:r>
                        <a:rPr lang="en-US" sz="1600" b="1" dirty="0"/>
                        <a:t>114A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r>
                        <a:rPr lang="en-US" sz="1600" b="1" dirty="0"/>
                        <a:t>304D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-18.6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r>
                        <a:rPr lang="en-US" sz="1600" b="1" dirty="0"/>
                        <a:t>306D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+ 22.7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r>
                        <a:rPr lang="en-US" sz="1600" b="1" dirty="0"/>
                        <a:t>302S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2755">
                <a:tc>
                  <a:txBody>
                    <a:bodyPr/>
                    <a:lstStyle/>
                    <a:p>
                      <a:r>
                        <a:rPr lang="en-US" sz="1600" b="1" dirty="0"/>
                        <a:t>303S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&lt; 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682097" y="2087661"/>
            <a:ext cx="5413903" cy="4156136"/>
            <a:chOff x="112252" y="2483077"/>
            <a:chExt cx="5413903" cy="4156136"/>
          </a:xfrm>
          <a:solidFill>
            <a:schemeClr val="bg1"/>
          </a:solidFill>
        </p:grpSpPr>
        <p:grpSp>
          <p:nvGrpSpPr>
            <p:cNvPr id="18" name="Group 17"/>
            <p:cNvGrpSpPr/>
            <p:nvPr/>
          </p:nvGrpSpPr>
          <p:grpSpPr>
            <a:xfrm>
              <a:off x="112252" y="2483077"/>
              <a:ext cx="5413903" cy="4156136"/>
              <a:chOff x="1021737" y="2483077"/>
              <a:chExt cx="5413903" cy="4156136"/>
            </a:xfrm>
            <a:grpFill/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21737" y="2854036"/>
                <a:ext cx="3707280" cy="3785177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2798618" y="2964873"/>
                <a:ext cx="1841338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-8.2‰ (1190 µg/L)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220972" y="3603933"/>
                <a:ext cx="1859805" cy="338554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-8.6 ‰ (70 µg/L) 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62614" y="4856994"/>
                <a:ext cx="1800493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-18.6 ‰ (56 µg/L)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639956" y="5976080"/>
                <a:ext cx="1795684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+ 22.7 ‰ (2 µg/L)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48032" y="2483077"/>
                <a:ext cx="2743059" cy="338554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Starting </a:t>
                </a:r>
                <a:r>
                  <a:rPr lang="en-US" sz="1600" i="1" dirty="0"/>
                  <a:t>cis</a:t>
                </a:r>
                <a:r>
                  <a:rPr lang="en-US" sz="1600" dirty="0"/>
                  <a:t>-DCE (-40 ‰)     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524252" y="4245860"/>
              <a:ext cx="1630575" cy="33855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sz="1600" dirty="0"/>
                <a:t>- 8.5 ‰ (4 µg/L)</a:t>
              </a:r>
            </a:p>
          </p:txBody>
        </p:sp>
      </p:grpSp>
      <p:pic>
        <p:nvPicPr>
          <p:cNvPr id="27" name="Picture 2">
            <a:extLst>
              <a:ext uri="{FF2B5EF4-FFF2-40B4-BE49-F238E27FC236}">
                <a16:creationId xmlns:a16="http://schemas.microsoft.com/office/drawing/2014/main" id="{F8AC035D-7A37-4C3F-80DD-78A586148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0184" y="1935246"/>
            <a:ext cx="5294561" cy="42824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C7983BE2-4493-4D78-BAA0-65CD6943E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857" y="1910028"/>
            <a:ext cx="5427272" cy="42193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983" y="24150"/>
            <a:ext cx="1067109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Raritan Arsenal  -  CSIA data RATE ESTIMATION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CAF70-04C1-467C-A040-4D40DBBE2B0D}"/>
                  </a:ext>
                </a:extLst>
              </p:cNvPr>
              <p:cNvSpPr txBox="1"/>
              <p:nvPr/>
            </p:nvSpPr>
            <p:spPr>
              <a:xfrm>
                <a:off x="960084" y="838385"/>
                <a:ext cx="9764888" cy="233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1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order degradation rates (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and constant seepage velocity (</a:t>
                </a:r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1600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enrichment factor (</a:t>
                </a:r>
                <a:r>
                  <a:rPr lang="el-G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), then: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</m:oMath>
                </a14:m>
                <a:endParaRPr lang="en-US" sz="1600" i="1" dirty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𝛿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13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𝛿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13</m:t>
                          </m:r>
                        </m:sup>
                      </m:sSup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  <a:cs typeface="Times New Roman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  <m:t>∗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/>
                            </a:rPr>
                            <m:t>𝜀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/>
                          <a:ea typeface="Cambria Math"/>
                          <a:cs typeface="Times New Roman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  <a:ea typeface="Cambria Math"/>
                          <a:cs typeface="Times New Roman"/>
                        </a:rPr>
                        <m:t>x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TCE: Assuming </a:t>
                </a:r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1600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2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/day and </a:t>
                </a:r>
                <a:r>
                  <a:rPr lang="el-G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-15 ‰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k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8 x 10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-3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80 d for TCE - slope = 0.0583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DCE: Assuming </a:t>
                </a:r>
                <a:r>
                  <a:rPr lang="en-US" sz="1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en-US" sz="1600" i="1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2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ft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/day and </a:t>
                </a:r>
                <a:r>
                  <a:rPr lang="el-GR" sz="1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ε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-15 ‰ 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</a:t>
                </a:r>
                <a:r>
                  <a:rPr lang="en-US" sz="1600" i="1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k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2 x 10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-2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d</a:t>
                </a:r>
                <a:r>
                  <a:rPr lang="en-US" sz="16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</a:t>
                </a:r>
                <a:r>
                  <a:rPr lang="en-US" sz="16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1/2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≈ 30 d for DCE - slope = 0.139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CAF70-04C1-467C-A040-4D40DBBE2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84" y="838385"/>
                <a:ext cx="9764888" cy="2333331"/>
              </a:xfrm>
              <a:prstGeom prst="rect">
                <a:avLst/>
              </a:prstGeom>
              <a:blipFill>
                <a:blip r:embed="rId2"/>
                <a:stretch>
                  <a:fillRect l="-312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012A47A7-E34A-478D-AAC1-66019499A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754" y="3281156"/>
            <a:ext cx="4288652" cy="275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CC33B5FC-9842-4B33-83AC-AA7958C64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2546" y="3281157"/>
            <a:ext cx="4296251" cy="2751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D7785FC-A4B4-4B9A-8C76-F1C2984A6382}"/>
              </a:ext>
            </a:extLst>
          </p:cNvPr>
          <p:cNvSpPr txBox="1"/>
          <p:nvPr/>
        </p:nvSpPr>
        <p:spPr>
          <a:xfrm>
            <a:off x="2040594" y="3293835"/>
            <a:ext cx="489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D09A2E-74A7-4503-AB08-C9BD1475626C}"/>
              </a:ext>
            </a:extLst>
          </p:cNvPr>
          <p:cNvSpPr txBox="1"/>
          <p:nvPr/>
        </p:nvSpPr>
        <p:spPr>
          <a:xfrm>
            <a:off x="6532618" y="3293835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DCE</a:t>
            </a:r>
          </a:p>
        </p:txBody>
      </p:sp>
    </p:spTree>
    <p:extLst>
      <p:ext uri="{BB962C8B-B14F-4D97-AF65-F5344CB8AC3E}">
        <p14:creationId xmlns:p14="http://schemas.microsoft.com/office/powerpoint/2010/main" val="393158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9482" y="-76146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Raritan Arsenal  -  Mass Flux data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1" t="8613" r="14249" b="5707"/>
          <a:stretch/>
        </p:blipFill>
        <p:spPr bwMode="auto">
          <a:xfrm>
            <a:off x="5731482" y="1724273"/>
            <a:ext cx="3876840" cy="4194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455" y="1724273"/>
            <a:ext cx="3215471" cy="225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8400" y="600082"/>
            <a:ext cx="7911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Primarily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-DCE and VC flux in deep zone 114A area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Little to no downgradient flux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 evidence of higher flux near top of formation – near confining layer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971" y="4362250"/>
            <a:ext cx="4690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98% reduction in flux between</a:t>
            </a:r>
          </a:p>
          <a:p>
            <a:pPr>
              <a:buClr>
                <a:schemeClr val="accent2"/>
              </a:buCl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114A and 114 (50 ft) for cis-DCE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Equates to an ~ first order degradation rate</a:t>
            </a:r>
          </a:p>
          <a:p>
            <a:pPr>
              <a:buClr>
                <a:schemeClr val="accent2"/>
              </a:buClr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of 5 x 10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-2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/day</a:t>
            </a:r>
            <a:r>
              <a:rPr lang="en-US" sz="16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F1DD41-24CB-4B20-9028-0FAB7BB64576}"/>
              </a:ext>
            </a:extLst>
          </p:cNvPr>
          <p:cNvSpPr txBox="1"/>
          <p:nvPr/>
        </p:nvSpPr>
        <p:spPr>
          <a:xfrm>
            <a:off x="6186781" y="1724273"/>
            <a:ext cx="14425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MW114A (TCE)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3A6202-B204-4F5A-8D70-93A057486832}"/>
              </a:ext>
            </a:extLst>
          </p:cNvPr>
          <p:cNvSpPr txBox="1"/>
          <p:nvPr/>
        </p:nvSpPr>
        <p:spPr>
          <a:xfrm>
            <a:off x="8006324" y="1724273"/>
            <a:ext cx="14633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MW114A (DCE)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3FF407-D78D-468D-9BE8-2503EDBE1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869" y="1657877"/>
            <a:ext cx="5499100" cy="43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3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69679" y="197127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Raritan Arsenal  -  Microbial Data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50"/>
          <a:stretch/>
        </p:blipFill>
        <p:spPr bwMode="auto">
          <a:xfrm>
            <a:off x="1851854" y="1216013"/>
            <a:ext cx="6819412" cy="2953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1854" y="4196106"/>
            <a:ext cx="25250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** DNA Amplification issue in samples.</a:t>
            </a:r>
          </a:p>
          <a:p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795287" y="4594049"/>
            <a:ext cx="103200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 Wells – 114, 114A, 306D: Variety of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dehalogenating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genes present (~ 10</a:t>
            </a:r>
            <a:r>
              <a:rPr lang="en-US" sz="20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/L)</a:t>
            </a: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Shallow wells 302S, 303S – no VOCs left, few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dehalogenators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US" sz="2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Dehalogenimonas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only</a:t>
            </a:r>
            <a:r>
              <a:rPr lang="en-US" sz="2000" dirty="0"/>
              <a:t>)</a:t>
            </a:r>
          </a:p>
          <a:p>
            <a:r>
              <a:rPr lang="en-US" sz="160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73766" y="1797358"/>
            <a:ext cx="923454" cy="2154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>
                <a:solidFill>
                  <a:srgbClr val="FF00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4618" y="1797357"/>
            <a:ext cx="858570" cy="2154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>
                <a:solidFill>
                  <a:srgbClr val="FF0000"/>
                </a:solidFill>
              </a:ln>
              <a:solidFill>
                <a:srgbClr val="0066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1847" y="1797358"/>
            <a:ext cx="923454" cy="21547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n>
                <a:solidFill>
                  <a:srgbClr val="FF0000"/>
                </a:solidFill>
              </a:ln>
              <a:solidFill>
                <a:srgbClr val="0066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67373" y="1797356"/>
            <a:ext cx="2703893" cy="2154726"/>
            <a:chOff x="4446961" y="4354716"/>
            <a:chExt cx="2703893" cy="2154726"/>
          </a:xfrm>
        </p:grpSpPr>
        <p:sp>
          <p:nvSpPr>
            <p:cNvPr id="7" name="Rectangle 6"/>
            <p:cNvSpPr/>
            <p:nvPr/>
          </p:nvSpPr>
          <p:spPr>
            <a:xfrm>
              <a:off x="6227400" y="4354717"/>
              <a:ext cx="923454" cy="2154725"/>
            </a:xfrm>
            <a:prstGeom prst="rect">
              <a:avLst/>
            </a:prstGeom>
            <a:noFill/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66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46961" y="4354716"/>
              <a:ext cx="923454" cy="2154725"/>
            </a:xfrm>
            <a:prstGeom prst="rect">
              <a:avLst/>
            </a:prstGeom>
            <a:noFill/>
            <a:ln w="254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006600"/>
                </a:solidFill>
              </a:endParaRPr>
            </a:p>
          </p:txBody>
        </p:sp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1695799F-9B80-4093-A17A-43650733D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266" t="21630" r="794" b="15528"/>
          <a:stretch/>
        </p:blipFill>
        <p:spPr bwMode="auto">
          <a:xfrm>
            <a:off x="8755890" y="1237050"/>
            <a:ext cx="2445413" cy="291127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00390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0552" y="247711"/>
            <a:ext cx="9144000" cy="762000"/>
          </a:xfrm>
        </p:spPr>
        <p:txBody>
          <a:bodyPr/>
          <a:lstStyle/>
          <a:p>
            <a:r>
              <a:rPr lang="en-US" altLang="en-US" dirty="0"/>
              <a:t>Raritan Arsenal  - 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7288" y="1428452"/>
            <a:ext cx="1052907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wells re-sampled more than 5.5 years after biotreatment</a:t>
            </a: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rebound shallow zone – Mixed data in deep zone</a:t>
            </a: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CSIA  and mass flux data suggest continuing biodegradation</a:t>
            </a: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 permeability layer may be slowly leaching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cVOCs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Molecular/gene data generally support assessment </a:t>
            </a:r>
          </a:p>
          <a:p>
            <a:pPr marL="342900" indent="-342900"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Organisms are persistent after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bioaugmentation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9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72" y="170477"/>
            <a:ext cx="9144000" cy="762000"/>
          </a:xfrm>
        </p:spPr>
        <p:txBody>
          <a:bodyPr/>
          <a:lstStyle/>
          <a:p>
            <a:r>
              <a:rPr lang="en-US" altLang="en-US" dirty="0"/>
              <a:t>All 5 Sites – DHC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184" y="457098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164203"/>
              </p:ext>
            </p:extLst>
          </p:nvPr>
        </p:nvGraphicFramePr>
        <p:xfrm>
          <a:off x="4868562" y="1213189"/>
          <a:ext cx="6833287" cy="464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6236348" y="2748715"/>
            <a:ext cx="4097714" cy="1822270"/>
            <a:chOff x="2792370" y="2144288"/>
            <a:chExt cx="2741689" cy="1076431"/>
          </a:xfrm>
        </p:grpSpPr>
        <p:cxnSp>
          <p:nvCxnSpPr>
            <p:cNvPr id="7" name="Straight Arrow Connector 6"/>
            <p:cNvCxnSpPr/>
            <p:nvPr/>
          </p:nvCxnSpPr>
          <p:spPr>
            <a:xfrm flipH="1" flipV="1">
              <a:off x="4720141" y="2261331"/>
              <a:ext cx="813918" cy="877055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2792370" y="2343664"/>
              <a:ext cx="554144" cy="877055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516538" y="2144288"/>
              <a:ext cx="1203603" cy="0"/>
            </a:xfrm>
            <a:prstGeom prst="straightConnector1">
              <a:avLst/>
            </a:prstGeom>
            <a:ln w="889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8914" y="1655074"/>
            <a:ext cx="5119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DHC show general “hump” pattern based on TCE concentration</a:t>
            </a:r>
          </a:p>
          <a:p>
            <a:pPr marL="800100" lvl="1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Cells persist over time</a:t>
            </a:r>
          </a:p>
          <a:p>
            <a:pPr marL="800100" lvl="1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Die-off when 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cVOC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levels decline to low ppb?</a:t>
            </a:r>
          </a:p>
          <a:p>
            <a:pPr marL="800100" lvl="1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High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cVOC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sites with no cells?</a:t>
            </a:r>
          </a:p>
          <a:p>
            <a:pPr lvl="1"/>
            <a:endParaRPr lang="en-US" sz="2000" dirty="0"/>
          </a:p>
          <a:p>
            <a:r>
              <a:rPr lang="en-US" sz="2000" dirty="0"/>
              <a:t>		 	</a:t>
            </a:r>
          </a:p>
        </p:txBody>
      </p:sp>
    </p:spTree>
    <p:extLst>
      <p:ext uri="{BB962C8B-B14F-4D97-AF65-F5344CB8AC3E}">
        <p14:creationId xmlns:p14="http://schemas.microsoft.com/office/powerpoint/2010/main" val="19796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92" y="84733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All 5 Sites – TCE &amp; </a:t>
            </a:r>
            <a:r>
              <a:rPr lang="en-US" altLang="en-US" i="1" dirty="0"/>
              <a:t>cis</a:t>
            </a:r>
            <a:r>
              <a:rPr lang="en-US" altLang="en-US" dirty="0"/>
              <a:t>-DCE CSIA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184" y="457098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5513" y="1195273"/>
            <a:ext cx="5159168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TCE generally shows less fractionation than expected at very low concentration</a:t>
            </a:r>
          </a:p>
          <a:p>
            <a:pPr marL="800100" lvl="1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Re-partitioning from low permeability layers? </a:t>
            </a:r>
          </a:p>
          <a:p>
            <a:pPr marL="800100" lvl="1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Threshold effect?</a:t>
            </a:r>
          </a:p>
          <a:p>
            <a:pPr lvl="1"/>
            <a:endParaRPr lang="en-US" sz="2000" dirty="0"/>
          </a:p>
          <a:p>
            <a:r>
              <a:rPr lang="en-US" sz="2000" dirty="0"/>
              <a:t>		 	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59608"/>
              </p:ext>
            </p:extLst>
          </p:nvPr>
        </p:nvGraphicFramePr>
        <p:xfrm>
          <a:off x="7009960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939957"/>
              </p:ext>
            </p:extLst>
          </p:nvPr>
        </p:nvGraphicFramePr>
        <p:xfrm>
          <a:off x="7078091" y="343807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514192" y="3698522"/>
            <a:ext cx="4774500" cy="1132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Cis-DCE more consistent fractionation </a:t>
            </a:r>
          </a:p>
          <a:p>
            <a:pPr marL="285750" indent="-285750">
              <a:lnSpc>
                <a:spcPts val="28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 - less re-partitioning from low permeability layers expected? </a:t>
            </a:r>
          </a:p>
        </p:txBody>
      </p:sp>
    </p:spTree>
    <p:extLst>
      <p:ext uri="{BB962C8B-B14F-4D97-AF65-F5344CB8AC3E}">
        <p14:creationId xmlns:p14="http://schemas.microsoft.com/office/powerpoint/2010/main" val="402591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03" y="375549"/>
            <a:ext cx="10678297" cy="762000"/>
          </a:xfrm>
        </p:spPr>
        <p:txBody>
          <a:bodyPr>
            <a:noAutofit/>
          </a:bodyPr>
          <a:lstStyle/>
          <a:p>
            <a:r>
              <a:rPr lang="en-US" dirty="0"/>
              <a:t>Database Development</a:t>
            </a:r>
            <a:br>
              <a:rPr lang="en-US" dirty="0"/>
            </a:br>
            <a:r>
              <a:rPr lang="en-US" dirty="0"/>
              <a:t>Bioremediation Success?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98210"/>
            <a:ext cx="7897091" cy="4403241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What are the factors </a:t>
            </a:r>
            <a:r>
              <a:rPr lang="en-US" dirty="0"/>
              <a:t>that control</a:t>
            </a:r>
            <a:r>
              <a:rPr lang="en-US" sz="2400" dirty="0"/>
              <a:t> success?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Hydrogeology?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Geochemistry?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Treatment approach?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What is the relative importance of each factor?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Are there critical factors for success?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How do you measure success?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Why do some treatments fail?</a:t>
            </a:r>
          </a:p>
        </p:txBody>
      </p:sp>
    </p:spTree>
    <p:extLst>
      <p:ext uri="{BB962C8B-B14F-4D97-AF65-F5344CB8AC3E}">
        <p14:creationId xmlns:p14="http://schemas.microsoft.com/office/powerpoint/2010/main" val="23172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367169" y="65404"/>
            <a:ext cx="7924800" cy="762000"/>
          </a:xfrm>
        </p:spPr>
        <p:txBody>
          <a:bodyPr/>
          <a:lstStyle/>
          <a:p>
            <a:r>
              <a:rPr lang="en-US" dirty="0"/>
              <a:t>Measures of Effectiveness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367169" y="1048504"/>
            <a:ext cx="4922120" cy="43794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dirty="0"/>
              <a:t>Success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VOC Mass Reduction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Risk Reduction (MCL Multiplier)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MCL Compliance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/>
              <a:t>Dechlorination (chlorine atom removal)</a:t>
            </a:r>
            <a:endParaRPr altLang="en-US" sz="2000" dirty="0">
              <a:cs typeface="Arial" charset="0"/>
            </a:endParaRPr>
          </a:p>
          <a:p>
            <a:pPr marL="0" indent="0">
              <a:buNone/>
              <a:defRPr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altLang="en-US" b="1" dirty="0">
                <a:latin typeface="Arial" charset="0"/>
                <a:cs typeface="Arial" charset="0"/>
              </a:rPr>
              <a:t>Failure: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Insufficient Mass Removal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Rebound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DCE Stall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Arial" charset="0"/>
              </a:rPr>
              <a:t>VC Accumulation</a:t>
            </a:r>
            <a:endParaRPr altLang="en-US" sz="2000" dirty="0">
              <a:latin typeface="Arial" charset="0"/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13156" y="2001794"/>
            <a:ext cx="5312372" cy="3078894"/>
            <a:chOff x="0" y="0"/>
            <a:chExt cx="7694" cy="39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693" cy="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" y="3690"/>
              <a:ext cx="762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9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91861" y="178040"/>
            <a:ext cx="10984127" cy="762000"/>
          </a:xfrm>
        </p:spPr>
        <p:txBody>
          <a:bodyPr>
            <a:normAutofit/>
          </a:bodyPr>
          <a:lstStyle/>
          <a:p>
            <a:r>
              <a:rPr lang="en-US" dirty="0"/>
              <a:t>Success Factors: Site Characteristics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97155" y="1199776"/>
            <a:ext cx="3767087" cy="4718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2000" b="1" dirty="0"/>
              <a:t>Hydrogeologic</a:t>
            </a:r>
            <a:r>
              <a:rPr lang="en-US" altLang="en-US" b="1" dirty="0">
                <a:latin typeface="Arial" charset="0"/>
                <a:cs typeface="Arial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Hydraulic conductivity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Hydraulic gradient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Seepage velocity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Heterogeneity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Percent Fines	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endParaRPr lang="en-US" altLang="en-US" sz="20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2000" b="1" dirty="0"/>
              <a:t>Geochemical </a:t>
            </a:r>
            <a:r>
              <a:rPr lang="en-US" sz="2000" dirty="0"/>
              <a:t>(Initial, Min, Max)</a:t>
            </a:r>
            <a:r>
              <a:rPr lang="en-US" sz="2000" b="1" dirty="0"/>
              <a:t>:</a:t>
            </a:r>
            <a:endParaRPr lang="en-US" altLang="en-US" sz="2000" b="1" dirty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pH, DO, ORP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Sulfate, nitrate, chloride, sulfide, iron, manganese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Alkalinity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Methane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Temperature</a:t>
            </a:r>
          </a:p>
          <a:p>
            <a:pPr marL="0" indent="0">
              <a:buNone/>
              <a:defRPr/>
            </a:pPr>
            <a:endParaRPr altLang="en-US" sz="20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altLang="en-US" sz="2000" dirty="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309044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Times New Roman"/>
            </a:endParaRPr>
          </a:p>
          <a:p>
            <a:endParaRPr lang="en-US" sz="1400" dirty="0">
              <a:latin typeface="Times New Roman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972" y="1788877"/>
            <a:ext cx="5923873" cy="328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2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6127" y="124287"/>
            <a:ext cx="4817860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PROJECT Objectives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720811" y="1017270"/>
            <a:ext cx="11018108" cy="482346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 long term performance of biological treatment of </a:t>
            </a:r>
            <a:r>
              <a:rPr sz="29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cVOC</a:t>
            </a:r>
            <a:r>
              <a:rPr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sources</a:t>
            </a: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Source Reduction</a:t>
            </a:r>
            <a:r>
              <a:rPr lang="en-US" dirty="0"/>
              <a:t>		</a:t>
            </a:r>
            <a:endParaRPr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Plume Reduction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Contaminant Flux Reduction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Longevity of Treatment</a:t>
            </a:r>
            <a:endParaRPr lang="en-US"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MCL Attainment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Risk Reduction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Rebound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 key factors for predicting treatment success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Treatment Approach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Microbial Community</a:t>
            </a:r>
            <a:r>
              <a:rPr lang="en-US" dirty="0"/>
              <a:t> Composition</a:t>
            </a:r>
            <a:endParaRPr dirty="0"/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Initial </a:t>
            </a:r>
            <a:r>
              <a:rPr dirty="0" err="1"/>
              <a:t>cVOC</a:t>
            </a:r>
            <a:r>
              <a:rPr dirty="0"/>
              <a:t> Concentrations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Site Geochemistry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Site Hydrology/Heterogeneity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dirty="0"/>
              <a:t>Other Factors</a:t>
            </a:r>
            <a:endParaRPr lang="en-US" dirty="0"/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dirty="0"/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sz="2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understanding of  the long-term behavior of biological treatment approaches for source zones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A34C4-8048-41E2-A043-B99846056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28" y="6281529"/>
            <a:ext cx="1526293" cy="4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26385" y="244136"/>
            <a:ext cx="9847305" cy="762000"/>
          </a:xfrm>
        </p:spPr>
        <p:txBody>
          <a:bodyPr>
            <a:normAutofit/>
          </a:bodyPr>
          <a:lstStyle/>
          <a:p>
            <a:r>
              <a:rPr lang="en-US" dirty="0"/>
              <a:t>Success Factors: Treatment Methods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853647" y="1359243"/>
            <a:ext cx="3122789" cy="442524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Injection Method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Substrate Used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Bioaugmentation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Nutrients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Dosing		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Injection Spacing	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/>
              <a:t>Substrate Loading		</a:t>
            </a:r>
          </a:p>
          <a:p>
            <a:pPr marL="0" indent="0">
              <a:buNone/>
            </a:pPr>
            <a:r>
              <a:rPr lang="en-US" sz="2000" dirty="0"/>
              <a:t>								</a:t>
            </a:r>
            <a:endParaRPr altLang="en-US" sz="2000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endParaRPr altLang="en-US" sz="2000" dirty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756" y="1812620"/>
            <a:ext cx="7238055" cy="292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4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47" y="78413"/>
            <a:ext cx="9144000" cy="762000"/>
          </a:xfrm>
        </p:spPr>
        <p:txBody>
          <a:bodyPr/>
          <a:lstStyle/>
          <a:p>
            <a:r>
              <a:rPr lang="en-US" dirty="0"/>
              <a:t>Data Flow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789360" y="1112879"/>
            <a:ext cx="1254524" cy="616531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Site Documents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1789360" y="1867710"/>
            <a:ext cx="1254524" cy="616531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ERPIMS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1772427" y="4151114"/>
            <a:ext cx="1254524" cy="616531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Contractor Databases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1789360" y="3377825"/>
            <a:ext cx="1254524" cy="616531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ERIS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1789360" y="4901825"/>
            <a:ext cx="1254524" cy="616531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Spread-sheets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772427" y="2641168"/>
            <a:ext cx="1254524" cy="616531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NIRIS</a:t>
            </a:r>
          </a:p>
        </p:txBody>
      </p:sp>
      <p:sp>
        <p:nvSpPr>
          <p:cNvPr id="18" name="Flowchart: Process 17"/>
          <p:cNvSpPr/>
          <p:nvPr/>
        </p:nvSpPr>
        <p:spPr>
          <a:xfrm>
            <a:off x="3401622" y="1848479"/>
            <a:ext cx="1990350" cy="3669878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Back-End</a:t>
            </a: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 SQL Server</a:t>
            </a: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Database</a:t>
            </a:r>
          </a:p>
          <a:p>
            <a:pPr algn="ctr"/>
            <a:endParaRPr lang="en-US" sz="1400" dirty="0">
              <a:solidFill>
                <a:srgbClr val="006600"/>
              </a:solidFill>
            </a:endParaRP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15 Sites</a:t>
            </a:r>
          </a:p>
          <a:p>
            <a:pPr algn="ctr"/>
            <a:endParaRPr lang="en-US" sz="1400" dirty="0">
              <a:solidFill>
                <a:srgbClr val="006600"/>
              </a:solidFill>
            </a:endParaRPr>
          </a:p>
          <a:p>
            <a:pPr algn="ctr"/>
            <a:endParaRPr lang="en-US" sz="1400" dirty="0">
              <a:solidFill>
                <a:srgbClr val="006600"/>
              </a:solidFill>
            </a:endParaRP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6,000,000  Records</a:t>
            </a:r>
          </a:p>
        </p:txBody>
      </p:sp>
      <p:sp>
        <p:nvSpPr>
          <p:cNvPr id="19" name="Flowchart: Process 18"/>
          <p:cNvSpPr/>
          <p:nvPr/>
        </p:nvSpPr>
        <p:spPr>
          <a:xfrm>
            <a:off x="5787081" y="1136822"/>
            <a:ext cx="1495778" cy="1744056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Front-End</a:t>
            </a: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 MS Access</a:t>
            </a: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Database </a:t>
            </a:r>
          </a:p>
          <a:p>
            <a:pPr algn="ctr"/>
            <a:endParaRPr lang="en-US" sz="1400" dirty="0">
              <a:solidFill>
                <a:srgbClr val="006600"/>
              </a:solidFill>
            </a:endParaRP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190 wells</a:t>
            </a:r>
          </a:p>
          <a:p>
            <a:pPr algn="ctr"/>
            <a:endParaRPr lang="en-US" sz="1400" dirty="0">
              <a:solidFill>
                <a:srgbClr val="006600"/>
              </a:solidFill>
            </a:endParaRP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120,000 Records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3010608" y="2880876"/>
            <a:ext cx="518696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3010608" y="2177917"/>
            <a:ext cx="518696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992513" y="3687989"/>
            <a:ext cx="536790" cy="698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2992513" y="4461321"/>
            <a:ext cx="536790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2992513" y="5212032"/>
            <a:ext cx="536790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8242573" y="1445590"/>
            <a:ext cx="1405308" cy="872027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Effectiveness</a:t>
            </a: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Matrix </a:t>
            </a:r>
          </a:p>
          <a:p>
            <a:pPr algn="ctr"/>
            <a:r>
              <a:rPr lang="en-US" sz="1400" dirty="0">
                <a:solidFill>
                  <a:srgbClr val="006600"/>
                </a:solidFill>
              </a:rPr>
              <a:t>9,000 Cells</a:t>
            </a:r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5357148" y="2484239"/>
            <a:ext cx="542824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Flowchart: Process 45"/>
          <p:cNvSpPr/>
          <p:nvPr/>
        </p:nvSpPr>
        <p:spPr>
          <a:xfrm>
            <a:off x="8242573" y="3377100"/>
            <a:ext cx="1405308" cy="731553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Statistics</a:t>
            </a:r>
          </a:p>
        </p:txBody>
      </p:sp>
      <p:sp>
        <p:nvSpPr>
          <p:cNvPr id="47" name="Flowchart: Process 46"/>
          <p:cNvSpPr/>
          <p:nvPr/>
        </p:nvSpPr>
        <p:spPr>
          <a:xfrm>
            <a:off x="8242573" y="4901827"/>
            <a:ext cx="1405309" cy="616530"/>
          </a:xfrm>
          <a:prstGeom prst="flowChartProcess">
            <a:avLst/>
          </a:prstGeom>
          <a:noFill/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Results!</a:t>
            </a:r>
          </a:p>
        </p:txBody>
      </p:sp>
      <p:cxnSp>
        <p:nvCxnSpPr>
          <p:cNvPr id="49" name="Straight Arrow Connector 48"/>
          <p:cNvCxnSpPr>
            <a:endCxn id="37" idx="1"/>
          </p:cNvCxnSpPr>
          <p:nvPr/>
        </p:nvCxnSpPr>
        <p:spPr>
          <a:xfrm flipV="1">
            <a:off x="7282859" y="1881604"/>
            <a:ext cx="959714" cy="2745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2"/>
            <a:endCxn id="46" idx="0"/>
          </p:cNvCxnSpPr>
          <p:nvPr/>
        </p:nvCxnSpPr>
        <p:spPr>
          <a:xfrm>
            <a:off x="8945227" y="2317617"/>
            <a:ext cx="0" cy="1059483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2"/>
            <a:endCxn id="47" idx="0"/>
          </p:cNvCxnSpPr>
          <p:nvPr/>
        </p:nvCxnSpPr>
        <p:spPr>
          <a:xfrm>
            <a:off x="8945227" y="4108653"/>
            <a:ext cx="1" cy="793174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18398" y="1561866"/>
            <a:ext cx="919783" cy="3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Queries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93813" y="1901886"/>
            <a:ext cx="778045" cy="3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6600"/>
                </a:solidFill>
              </a:rPr>
              <a:t>Calcs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3043884" y="1361302"/>
            <a:ext cx="2856088" cy="0"/>
          </a:xfrm>
          <a:prstGeom prst="straightConnector1">
            <a:avLst/>
          </a:prstGeom>
          <a:ln>
            <a:solidFill>
              <a:srgbClr val="00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248" y="210954"/>
            <a:ext cx="9144000" cy="762000"/>
          </a:xfrm>
        </p:spPr>
        <p:txBody>
          <a:bodyPr/>
          <a:lstStyle/>
          <a:p>
            <a:r>
              <a:rPr lang="en-US" dirty="0"/>
              <a:t>Statistical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955" y="1188353"/>
            <a:ext cx="8136082" cy="471934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Evaluate statistical correlations between: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Site characteristics vs. effectiveness measures 	</a:t>
            </a:r>
          </a:p>
          <a:p>
            <a:pPr marL="857250" lvl="1" indent="-4572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Remediation methods vs. effectiveness measures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Characteristics and methods that affect rebound also evaluated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/>
              <a:t>Assess other correlations of interest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b="1" dirty="0"/>
              <a:t>Significant + or - correlations may indicate characteristics or methods that help or hinder remediation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7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839" y="187270"/>
            <a:ext cx="9144000" cy="672037"/>
          </a:xfrm>
        </p:spPr>
        <p:txBody>
          <a:bodyPr/>
          <a:lstStyle/>
          <a:p>
            <a:r>
              <a:rPr lang="en-US" dirty="0"/>
              <a:t>Statistical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6469" y="1058937"/>
            <a:ext cx="8229600" cy="474012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Correlations between numeric parameter pairs - SRO procedure</a:t>
            </a:r>
            <a:endParaRPr lang="en-US" sz="2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Nonparametric approach - evaluates monotonic trend, no expectation of linear relationships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SRO yields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–1.0 to +1.0, indicating goodness of fit to a negative or positive trend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Significance of trend evaluated with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-value at 95% CL</a:t>
            </a:r>
          </a:p>
          <a:p>
            <a:pPr marL="0" indent="0">
              <a:spcBef>
                <a:spcPts val="600"/>
              </a:spcBef>
              <a:buNone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b="1" dirty="0"/>
              <a:t>Classification and Regression Tree Analysis (CART)</a:t>
            </a:r>
            <a:endParaRPr lang="en-US" sz="24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Procedure to determine relative importance of different variables in a complex dataset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Creates decision tree that predicts characteristics of population studied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Analyzed by Dr. Hunter Anderson, AFCEC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4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90" y="94223"/>
            <a:ext cx="10635048" cy="733680"/>
          </a:xfrm>
        </p:spPr>
        <p:txBody>
          <a:bodyPr>
            <a:normAutofit/>
          </a:bodyPr>
          <a:lstStyle/>
          <a:p>
            <a:r>
              <a:rPr lang="en-US" sz="2800" dirty="0"/>
              <a:t>Results – Significant Factors for Mass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040380"/>
              </p:ext>
            </p:extLst>
          </p:nvPr>
        </p:nvGraphicFramePr>
        <p:xfrm>
          <a:off x="2792627" y="988541"/>
          <a:ext cx="6462584" cy="5041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53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675" y="124785"/>
            <a:ext cx="9144000" cy="675314"/>
          </a:xfrm>
        </p:spPr>
        <p:txBody>
          <a:bodyPr/>
          <a:lstStyle/>
          <a:p>
            <a:r>
              <a:rPr lang="en-US" sz="2800" dirty="0"/>
              <a:t>Results – Significant Factors for Rebound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3240344"/>
              </p:ext>
            </p:extLst>
          </p:nvPr>
        </p:nvGraphicFramePr>
        <p:xfrm>
          <a:off x="2471352" y="875784"/>
          <a:ext cx="6639436" cy="510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37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95" y="265015"/>
            <a:ext cx="10972800" cy="654533"/>
          </a:xfrm>
        </p:spPr>
        <p:txBody>
          <a:bodyPr>
            <a:noAutofit/>
          </a:bodyPr>
          <a:lstStyle/>
          <a:p>
            <a:r>
              <a:rPr lang="en-US" sz="2800" dirty="0"/>
              <a:t>Results – Significant Factors for VC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302039"/>
              </p:ext>
            </p:extLst>
          </p:nvPr>
        </p:nvGraphicFramePr>
        <p:xfrm>
          <a:off x="2734541" y="1106632"/>
          <a:ext cx="6722917" cy="464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02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160" y="153837"/>
            <a:ext cx="4971865" cy="654533"/>
          </a:xfrm>
        </p:spPr>
        <p:txBody>
          <a:bodyPr>
            <a:noAutofit/>
          </a:bodyPr>
          <a:lstStyle/>
          <a:p>
            <a:r>
              <a:rPr lang="en-US" sz="2800" dirty="0"/>
              <a:t>Results – CART 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162E31-4555-480E-A7D7-BD8C956FD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542901"/>
              </p:ext>
            </p:extLst>
          </p:nvPr>
        </p:nvGraphicFramePr>
        <p:xfrm>
          <a:off x="6567320" y="2210487"/>
          <a:ext cx="3681579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825">
                  <a:extLst>
                    <a:ext uri="{9D8B030D-6E8A-4147-A177-3AD203B41FA5}">
                      <a16:colId xmlns:a16="http://schemas.microsoft.com/office/drawing/2014/main" val="297022108"/>
                    </a:ext>
                  </a:extLst>
                </a:gridCol>
                <a:gridCol w="1779754">
                  <a:extLst>
                    <a:ext uri="{9D8B030D-6E8A-4147-A177-3AD203B41FA5}">
                      <a16:colId xmlns:a16="http://schemas.microsoft.com/office/drawing/2014/main" val="1957031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</a:t>
                      </a:r>
                    </a:p>
                    <a:p>
                      <a:r>
                        <a:rPr lang="en-US" dirty="0"/>
                        <a:t>Importance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1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Percent fines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23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1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 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0.6417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64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Seepage 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06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Heterogeneity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82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Bioaugmentation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2432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6994709-D15E-4B4C-91D1-1C5CA0FF0CF8}"/>
              </a:ext>
            </a:extLst>
          </p:cNvPr>
          <p:cNvSpPr txBox="1"/>
          <p:nvPr/>
        </p:nvSpPr>
        <p:spPr>
          <a:xfrm>
            <a:off x="590550" y="808370"/>
            <a:ext cx="44550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8200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Evaluated Treatment Success</a:t>
            </a:r>
          </a:p>
          <a:p>
            <a:pPr marL="285750" indent="-285750">
              <a:buClr>
                <a:srgbClr val="FF82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Assume &gt; 1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reduction is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</a:t>
            </a:r>
          </a:p>
          <a:p>
            <a:pPr marL="285750" indent="-285750">
              <a:buClr>
                <a:srgbClr val="FF82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Assume &lt; 1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ooM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reduction is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Failure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EFBFDE-21D8-44B1-B2A4-4A5DE5DB2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990" y="1972208"/>
            <a:ext cx="3131209" cy="40476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0E665B-9CE9-4BD9-ADC1-53CF042E5548}"/>
              </a:ext>
            </a:extLst>
          </p:cNvPr>
          <p:cNvSpPr txBox="1"/>
          <p:nvPr/>
        </p:nvSpPr>
        <p:spPr>
          <a:xfrm>
            <a:off x="5984112" y="1400522"/>
            <a:ext cx="4847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CART analysis relative magnitude of </a:t>
            </a:r>
          </a:p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variables affecting “success” of treatment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E54861-03B2-4E0D-A0B1-CDDE0A6103B1}"/>
              </a:ext>
            </a:extLst>
          </p:cNvPr>
          <p:cNvSpPr/>
          <p:nvPr/>
        </p:nvSpPr>
        <p:spPr>
          <a:xfrm>
            <a:off x="6567320" y="2210487"/>
            <a:ext cx="3681579" cy="2865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6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61768" y="231733"/>
            <a:ext cx="8229600" cy="608012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INTERESTING FINDINGS - DATABASE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13487" y="1175822"/>
            <a:ext cx="9720774" cy="5000625"/>
          </a:xfrm>
        </p:spPr>
        <p:txBody>
          <a:bodyPr rtlCol="0">
            <a:normAutofit/>
          </a:bodyPr>
          <a:lstStyle/>
          <a:p>
            <a:pPr lvl="2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Presence of fine-grained units correlates with success (low fines) as well as rebound (high fines)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Low hydraulic conductivity correlates with high rebound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Low sulfate during treatment correlates with success and high sulfate correlates with rebound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High initial ORP &amp; low initial DHC correlate with VC accumulation</a:t>
            </a:r>
          </a:p>
          <a:p>
            <a:pPr lvl="2">
              <a:spcBef>
                <a:spcPts val="18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anose="020B0600070205080204" pitchFamily="34" charset="-128"/>
              </a:rPr>
              <a:t>pH is an important variable affecting success</a:t>
            </a:r>
          </a:p>
          <a:p>
            <a:pPr marL="457200" lvl="1" indent="0">
              <a:buNone/>
              <a:defRPr/>
            </a:pPr>
            <a:endParaRPr altLang="en-US" sz="800" dirty="0">
              <a:solidFill>
                <a:schemeClr val="accent4">
                  <a:lumMod val="10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7108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2B4C7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rgbClr val="175D3C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2159295"/>
            <a:ext cx="5849686" cy="1093544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2"/>
                </a:solidFill>
              </a:rPr>
              <a:t>QUESTIONS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25831" y="1206968"/>
            <a:ext cx="4740349" cy="3521184"/>
          </a:xfrm>
          <a:prstGeom prst="rect">
            <a:avLst/>
          </a:prstGeom>
        </p:spPr>
        <p:txBody>
          <a:bodyPr l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›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59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roxima Nova" panose="02000506030000020004" pitchFamily="50" charset="0"/>
              <a:buChar char="−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45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roxima Nova" panose="02000506030000020004" pitchFamily="50" charset="0"/>
              <a:buChar char="−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roxima Nova" panose="02000506030000020004" pitchFamily="50" charset="0"/>
              <a:buChar char="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1698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Proxima Nova" panose="02000506030000020004" pitchFamily="50" charset="0"/>
              <a:buChar char="−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Paul Hatzinger, PhD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Director, Biotechnology Development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</a:rPr>
              <a:t>APTIM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Paul.hatzinger@aptim.com</a:t>
            </a:r>
          </a:p>
          <a:p>
            <a:pPr marL="0" lvl="1" indent="0">
              <a:buSzPct val="150000"/>
              <a:buFont typeface="Proxima Nova" panose="02000506030000020004" pitchFamily="50" charset="0"/>
              <a:buNone/>
            </a:pPr>
            <a:r>
              <a:rPr lang="en-US" sz="1800" dirty="0">
                <a:solidFill>
                  <a:schemeClr val="tx2"/>
                </a:solidFill>
              </a:rPr>
              <a:t>609 895 5356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006858" y="1676400"/>
            <a:ext cx="0" cy="349102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98555E4-B5E4-46CC-9B92-6D0D908E03AF}"/>
              </a:ext>
            </a:extLst>
          </p:cNvPr>
          <p:cNvSpPr txBox="1"/>
          <p:nvPr/>
        </p:nvSpPr>
        <p:spPr>
          <a:xfrm>
            <a:off x="357351" y="5687464"/>
            <a:ext cx="618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We wish to acknowledge ESTCP for funding this research.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89758-F3D1-41F4-BADC-0249711F5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12" y="4824880"/>
            <a:ext cx="2862072" cy="86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581620" y="124287"/>
            <a:ext cx="4608628" cy="762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Arial" charset="0"/>
                <a:cs typeface="Arial" charset="0"/>
              </a:rPr>
              <a:t>PROJECT APPROACH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444842" y="1017270"/>
            <a:ext cx="10882185" cy="48234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800" b="1" dirty="0"/>
              <a:t>Collect and compile data from ~ 15 sites where bioremediation was used for source area treatment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endParaRPr lang="en-US" sz="2800" dirty="0"/>
          </a:p>
          <a:p>
            <a:pPr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800" b="1" dirty="0"/>
              <a:t>Develop database consisting of success criteria, remedial approaches, and site characteristics -  correlate characteristics &amp; approaches with success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endParaRPr sz="2600" dirty="0"/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sz="2800" b="1" dirty="0"/>
              <a:t>Select 5 sites for assessment of long-term bioremediation effectiveness using the most current tools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 geochemistry and </a:t>
            </a:r>
            <a:r>
              <a:rPr lang="en-US" sz="2400" dirty="0" err="1"/>
              <a:t>cVOCs</a:t>
            </a:r>
            <a:endParaRPr lang="en-US" sz="2400" dirty="0"/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qPCR (arrays) for key </a:t>
            </a:r>
            <a:r>
              <a:rPr lang="en-US" sz="2600" dirty="0" err="1"/>
              <a:t>dehalogenating</a:t>
            </a:r>
            <a:r>
              <a:rPr lang="en-US" sz="2600" dirty="0"/>
              <a:t> genes/organisms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 Passive flux measurements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2600" dirty="0"/>
              <a:t> CSIA </a:t>
            </a:r>
            <a:endParaRPr lang="en-US" dirty="0"/>
          </a:p>
          <a:p>
            <a:pPr>
              <a:lnSpc>
                <a:spcPct val="120000"/>
              </a:lnSpc>
              <a:defRPr/>
            </a:pPr>
            <a:r>
              <a:rPr lang="en-US" sz="2800" b="1" dirty="0"/>
              <a:t>Document long-term success or failure and identify key factors</a:t>
            </a:r>
          </a:p>
        </p:txBody>
      </p:sp>
    </p:spTree>
    <p:extLst>
      <p:ext uri="{BB962C8B-B14F-4D97-AF65-F5344CB8AC3E}">
        <p14:creationId xmlns:p14="http://schemas.microsoft.com/office/powerpoint/2010/main" val="344801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38198" y="113682"/>
            <a:ext cx="6324600" cy="762000"/>
          </a:xfrm>
        </p:spPr>
        <p:txBody>
          <a:bodyPr/>
          <a:lstStyle/>
          <a:p>
            <a:r>
              <a:rPr lang="en-US" altLang="en-US" b="1" dirty="0">
                <a:latin typeface="Arial" charset="0"/>
                <a:cs typeface="Arial" charset="0"/>
              </a:rPr>
              <a:t>Site Selection Criteria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334814" y="1277006"/>
            <a:ext cx="10073952" cy="5791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sz="2400" dirty="0">
                <a:latin typeface="Arial" charset="0"/>
                <a:cs typeface="Arial" charset="0"/>
              </a:rPr>
              <a:t>Source </a:t>
            </a:r>
            <a:r>
              <a:rPr altLang="en-US" sz="2400" dirty="0" err="1">
                <a:latin typeface="Arial" charset="0"/>
                <a:cs typeface="Arial" charset="0"/>
              </a:rPr>
              <a:t>cVOCs</a:t>
            </a:r>
            <a:r>
              <a:rPr altLang="en-US" sz="2400" dirty="0">
                <a:latin typeface="Arial" charset="0"/>
                <a:cs typeface="Arial" charset="0"/>
              </a:rPr>
              <a:t> &gt; 1 mg/L 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sz="2400" dirty="0">
                <a:latin typeface="Arial" charset="0"/>
                <a:cs typeface="Arial" charset="0"/>
              </a:rPr>
              <a:t>Biological treatment applied to remediate source area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sz="2400" dirty="0">
                <a:latin typeface="Arial" charset="0"/>
                <a:cs typeface="Arial" charset="0"/>
              </a:rPr>
              <a:t>Time since treatment (prefer time diversity)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charset="0"/>
                <a:cs typeface="Arial" charset="0"/>
              </a:rPr>
              <a:t>Variety of t</a:t>
            </a:r>
            <a:r>
              <a:rPr altLang="en-US" sz="2400" dirty="0">
                <a:latin typeface="Arial" charset="0"/>
                <a:cs typeface="Arial" charset="0"/>
              </a:rPr>
              <a:t>reatment approach</a:t>
            </a:r>
            <a:r>
              <a:rPr lang="en-US" altLang="en-US" sz="2400" dirty="0">
                <a:latin typeface="Arial" charset="0"/>
                <a:cs typeface="Arial" charset="0"/>
              </a:rPr>
              <a:t>es</a:t>
            </a:r>
            <a:r>
              <a:rPr altLang="en-US" sz="2400" dirty="0">
                <a:latin typeface="Arial" charset="0"/>
                <a:cs typeface="Arial" charset="0"/>
              </a:rPr>
              <a:t> – </a:t>
            </a:r>
            <a:r>
              <a:rPr lang="en-US" altLang="en-US" sz="2400" dirty="0" err="1">
                <a:latin typeface="Arial" charset="0"/>
                <a:cs typeface="Arial" charset="0"/>
              </a:rPr>
              <a:t>bioaug</a:t>
            </a:r>
            <a:r>
              <a:rPr lang="en-US" altLang="en-US" sz="2400" dirty="0">
                <a:latin typeface="Arial" charset="0"/>
                <a:cs typeface="Arial" charset="0"/>
              </a:rPr>
              <a:t> and </a:t>
            </a:r>
            <a:r>
              <a:rPr lang="en-US" altLang="en-US" sz="2400" dirty="0" err="1">
                <a:latin typeface="Arial" charset="0"/>
                <a:cs typeface="Arial" charset="0"/>
              </a:rPr>
              <a:t>biostim</a:t>
            </a:r>
            <a:r>
              <a:rPr lang="en-US" altLang="en-US" sz="2400" dirty="0">
                <a:latin typeface="Arial" charset="0"/>
                <a:cs typeface="Arial" charset="0"/>
              </a:rPr>
              <a:t> – different electron donors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charset="0"/>
                <a:cs typeface="Arial" charset="0"/>
              </a:rPr>
              <a:t>Varying si</a:t>
            </a:r>
            <a:r>
              <a:rPr altLang="en-US" sz="2400" dirty="0">
                <a:latin typeface="Arial" charset="0"/>
                <a:cs typeface="Arial" charset="0"/>
              </a:rPr>
              <a:t>te geology</a:t>
            </a:r>
            <a:r>
              <a:rPr lang="en-US" altLang="en-US" sz="2400" dirty="0">
                <a:latin typeface="Arial" charset="0"/>
                <a:cs typeface="Arial" charset="0"/>
              </a:rPr>
              <a:t>  and </a:t>
            </a:r>
            <a:r>
              <a:rPr altLang="en-US" sz="2400" dirty="0">
                <a:latin typeface="Arial" charset="0"/>
                <a:cs typeface="Arial" charset="0"/>
              </a:rPr>
              <a:t>hydrology 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charset="0"/>
                <a:cs typeface="Arial" charset="0"/>
              </a:rPr>
              <a:t>Varying g</a:t>
            </a:r>
            <a:r>
              <a:rPr altLang="en-US" sz="2400" dirty="0">
                <a:latin typeface="Arial" charset="0"/>
                <a:cs typeface="Arial" charset="0"/>
              </a:rPr>
              <a:t>eochemistry – pH, </a:t>
            </a:r>
            <a:r>
              <a:rPr lang="en-US" altLang="en-US" sz="2400" dirty="0">
                <a:latin typeface="Arial" charset="0"/>
                <a:cs typeface="Arial" charset="0"/>
              </a:rPr>
              <a:t>i</a:t>
            </a:r>
            <a:r>
              <a:rPr altLang="en-US" sz="2400" dirty="0">
                <a:latin typeface="Arial" charset="0"/>
                <a:cs typeface="Arial" charset="0"/>
              </a:rPr>
              <a:t>nitial Eh, conductivity, mineralogy</a:t>
            </a:r>
            <a:r>
              <a:rPr lang="en-US" altLang="en-US" sz="2400" dirty="0">
                <a:latin typeface="Arial" charset="0"/>
                <a:cs typeface="Arial" charset="0"/>
              </a:rPr>
              <a:t>, differing anion levels, etc.</a:t>
            </a:r>
            <a:endParaRPr altLang="en-US" sz="24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altLang="en-US" sz="2400" dirty="0">
                <a:latin typeface="Arial" charset="0"/>
                <a:cs typeface="Arial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17437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43D7FD-3778-44CF-8E43-E93EDA915FDB}"/>
              </a:ext>
            </a:extLst>
          </p:cNvPr>
          <p:cNvSpPr/>
          <p:nvPr/>
        </p:nvSpPr>
        <p:spPr>
          <a:xfrm>
            <a:off x="0" y="-14588"/>
            <a:ext cx="12192000" cy="68725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875" y="27631"/>
            <a:ext cx="3629099" cy="533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b="1" dirty="0">
                <a:latin typeface="Arial" charset="0"/>
                <a:cs typeface="Arial" charset="0"/>
              </a:rPr>
              <a:t>Sites Selected </a:t>
            </a:r>
            <a:endParaRPr lang="en-US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876" y="603250"/>
            <a:ext cx="9593573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26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18576" y="-275621"/>
            <a:ext cx="8229600" cy="1143000"/>
          </a:xfrm>
        </p:spPr>
        <p:txBody>
          <a:bodyPr>
            <a:normAutofit fontScale="90000"/>
          </a:bodyPr>
          <a:lstStyle/>
          <a:p>
            <a:pPr>
              <a:tabLst>
                <a:tab pos="2862263" algn="l"/>
              </a:tabLst>
            </a:pP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Performance Assessment</a:t>
            </a:r>
            <a:br>
              <a:rPr lang="en-US" altLang="en-US" dirty="0">
                <a:latin typeface="Arial" charset="0"/>
                <a:cs typeface="Arial" charset="0"/>
              </a:rPr>
            </a:br>
            <a:r>
              <a:rPr lang="en-US" altLang="en-US" dirty="0">
                <a:latin typeface="Arial" charset="0"/>
                <a:cs typeface="Arial" charset="0"/>
              </a:rPr>
              <a:t>Raritan Arsenal Area 18C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51D73E9-ADBC-4082-B8EC-3CEEC8FF8B06}"/>
              </a:ext>
            </a:extLst>
          </p:cNvPr>
          <p:cNvSpPr txBox="1"/>
          <p:nvPr/>
        </p:nvSpPr>
        <p:spPr>
          <a:xfrm>
            <a:off x="7386657" y="794083"/>
            <a:ext cx="3902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Cis-DCE Lower sand unit 2008 and 2010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7AA6D36D-0340-4C5E-AE6D-7547B1177510}"/>
              </a:ext>
            </a:extLst>
          </p:cNvPr>
          <p:cNvSpPr txBox="1">
            <a:spLocks/>
          </p:cNvSpPr>
          <p:nvPr/>
        </p:nvSpPr>
        <p:spPr>
          <a:xfrm>
            <a:off x="8801465" y="5857041"/>
            <a:ext cx="2133600" cy="4762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spcBef>
                <a:spcPct val="20000"/>
              </a:spcBef>
              <a:buSzPct val="75000"/>
              <a:buFont typeface="Arial" charset="0"/>
              <a:buChar char="●"/>
              <a:defRPr sz="2400" b="0" i="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SzPct val="80000"/>
              <a:buFont typeface="Wingdings" charset="2"/>
              <a:buChar char="t"/>
              <a:defRPr sz="2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00000"/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16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E650E0F8-E0FC-4E56-8149-57E0F848F19A}" type="slidenum">
              <a:rPr lang="en-US" altLang="en-US" sz="14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400">
              <a:solidFill>
                <a:schemeClr val="bg2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1587823-D678-4132-A81B-1494C1289145}"/>
              </a:ext>
            </a:extLst>
          </p:cNvPr>
          <p:cNvSpPr/>
          <p:nvPr/>
        </p:nvSpPr>
        <p:spPr>
          <a:xfrm>
            <a:off x="100826" y="5569987"/>
            <a:ext cx="2348399" cy="6059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>
            <a:extLst>
              <a:ext uri="{FF2B5EF4-FFF2-40B4-BE49-F238E27FC236}">
                <a16:creationId xmlns:a16="http://schemas.microsoft.com/office/drawing/2014/main" id="{4C8E5B96-3CB8-4046-9DCE-E1C2F8663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8" r="4371"/>
          <a:stretch/>
        </p:blipFill>
        <p:spPr bwMode="auto">
          <a:xfrm>
            <a:off x="6992952" y="1107198"/>
            <a:ext cx="4689696" cy="4246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782D078D-B300-4CCB-8695-1BD8DE426A4B}"/>
              </a:ext>
            </a:extLst>
          </p:cNvPr>
          <p:cNvSpPr/>
          <p:nvPr/>
        </p:nvSpPr>
        <p:spPr>
          <a:xfrm>
            <a:off x="112830" y="1107198"/>
            <a:ext cx="570142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Vehicle Maintenance Area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3,000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plume to ~ 40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deep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 µg/L TCE in 2007 after soil excavation in 1998, but high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-DCE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distinct sandy layers separated by clay/silt 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Low pH and mixed ORP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2009: Lower sand – lactate, potassium hydroxide,SDC-9 recirculation, final EVO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2009: Upper sand – EVO direct injection, SDC-9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very good results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Sampled 6 wells – 2 upper sand, 2 lower sand, 2 downgradient  - 5.5 years after treatment</a:t>
            </a:r>
          </a:p>
          <a:p>
            <a:pPr marL="342900" indent="-3429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CVOCs, Geochemistry; Microbial array; CSIA; PFMs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81BE0ED-3A95-4783-9B71-6F97064C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537" y="1109467"/>
            <a:ext cx="4958525" cy="448374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0D33746-DDAF-4A22-8B16-0C36D70D9AAA}"/>
              </a:ext>
            </a:extLst>
          </p:cNvPr>
          <p:cNvGrpSpPr/>
          <p:nvPr/>
        </p:nvGrpSpPr>
        <p:grpSpPr>
          <a:xfrm>
            <a:off x="9785217" y="2518572"/>
            <a:ext cx="1327089" cy="2253435"/>
            <a:chOff x="9785516" y="3097070"/>
            <a:chExt cx="1327089" cy="2253435"/>
          </a:xfrm>
        </p:grpSpPr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54A65389-DE25-4238-894A-004D538C169A}"/>
                </a:ext>
              </a:extLst>
            </p:cNvPr>
            <p:cNvSpPr/>
            <p:nvPr/>
          </p:nvSpPr>
          <p:spPr>
            <a:xfrm>
              <a:off x="10992533" y="5233375"/>
              <a:ext cx="120072" cy="11713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ACEDA1C9-9730-403A-A662-E7F80C20541E}"/>
                </a:ext>
              </a:extLst>
            </p:cNvPr>
            <p:cNvSpPr/>
            <p:nvPr/>
          </p:nvSpPr>
          <p:spPr>
            <a:xfrm>
              <a:off x="9822540" y="3252939"/>
              <a:ext cx="120072" cy="11713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10A24E5-A7F1-4058-8B1D-143A93CFAAE3}"/>
                </a:ext>
              </a:extLst>
            </p:cNvPr>
            <p:cNvSpPr/>
            <p:nvPr/>
          </p:nvSpPr>
          <p:spPr>
            <a:xfrm>
              <a:off x="9785516" y="3097070"/>
              <a:ext cx="120072" cy="11713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3EC73B8F-C1A3-4FF8-BD0E-4B1BD1D8F15C}"/>
                </a:ext>
              </a:extLst>
            </p:cNvPr>
            <p:cNvSpPr/>
            <p:nvPr/>
          </p:nvSpPr>
          <p:spPr>
            <a:xfrm>
              <a:off x="10337269" y="4540861"/>
              <a:ext cx="120072" cy="11713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C06BF847-9B1E-4BF6-B9CB-6205706773BB}"/>
                </a:ext>
              </a:extLst>
            </p:cNvPr>
            <p:cNvSpPr/>
            <p:nvPr/>
          </p:nvSpPr>
          <p:spPr>
            <a:xfrm>
              <a:off x="10138512" y="3660232"/>
              <a:ext cx="120072" cy="117130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43BB91EF-DACB-4D89-8CC7-9EFF1C1FDA7C}"/>
                </a:ext>
              </a:extLst>
            </p:cNvPr>
            <p:cNvSpPr/>
            <p:nvPr/>
          </p:nvSpPr>
          <p:spPr>
            <a:xfrm>
              <a:off x="10132766" y="3739602"/>
              <a:ext cx="120072" cy="117130"/>
            </a:xfrm>
            <a:prstGeom prst="flowChartConnector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0F8B34B9-A089-4DDE-8332-EEBBF6A19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965" y="814800"/>
            <a:ext cx="6022459" cy="473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1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98741" y="21244"/>
            <a:ext cx="10120184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Raritan Arsenal  -  </a:t>
            </a:r>
            <a:r>
              <a:rPr lang="en-US" altLang="en-US" dirty="0" err="1"/>
              <a:t>cVOC</a:t>
            </a:r>
            <a:r>
              <a:rPr lang="en-US" altLang="en-US" dirty="0"/>
              <a:t> data – SHALLOW WELLS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22831" y="856103"/>
            <a:ext cx="4615305" cy="29143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6172" y="4102450"/>
            <a:ext cx="2593318" cy="2647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4985886" y="3902911"/>
            <a:ext cx="872947" cy="518966"/>
          </a:xfrm>
          <a:prstGeom prst="straightConnector1">
            <a:avLst/>
          </a:prstGeom>
          <a:ln w="28575">
            <a:solidFill>
              <a:srgbClr val="00285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6328652" y="3902911"/>
            <a:ext cx="1371559" cy="10718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526" y="869741"/>
            <a:ext cx="4615305" cy="28870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01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615" y="-15933"/>
            <a:ext cx="9144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Raritan Arsenal  -  </a:t>
            </a:r>
            <a:r>
              <a:rPr lang="en-US" altLang="en-US" dirty="0" err="1"/>
              <a:t>cVOC</a:t>
            </a:r>
            <a:r>
              <a:rPr lang="en-US" altLang="en-US" dirty="0"/>
              <a:t> data – DEEP WELLS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6" t="8257" r="7910" b="8121"/>
          <a:stretch/>
        </p:blipFill>
        <p:spPr bwMode="auto">
          <a:xfrm>
            <a:off x="1429969" y="3490220"/>
            <a:ext cx="4076494" cy="26344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2411" y="3596723"/>
            <a:ext cx="2510344" cy="2563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8245795" y="3036940"/>
            <a:ext cx="756928" cy="1255549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9615" y="719547"/>
            <a:ext cx="4155937" cy="2699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1473417" y="719546"/>
            <a:ext cx="6279421" cy="3060340"/>
            <a:chOff x="143102" y="1377018"/>
            <a:chExt cx="6279421" cy="306034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4177782" y="3768565"/>
              <a:ext cx="2244741" cy="6687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10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102" y="1377018"/>
              <a:ext cx="4020134" cy="26276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27" name="Straight Arrow Connector 26"/>
          <p:cNvCxnSpPr/>
          <p:nvPr/>
        </p:nvCxnSpPr>
        <p:spPr>
          <a:xfrm>
            <a:off x="5561683" y="5202860"/>
            <a:ext cx="3441040" cy="59481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91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61535" y="-106621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Raritan Arsenal  -  Supporting DATA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SzPct val="80000"/>
              <a:buFont typeface="Wingdings" charset="2"/>
              <a:buChar char="t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SzPct val="100000"/>
              <a:buFont typeface="Wingdings" charset="2"/>
              <a:buChar char="§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967" y="3529641"/>
            <a:ext cx="3421831" cy="267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967" y="655379"/>
            <a:ext cx="3341948" cy="28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D068A-05A0-40B5-AA48-01A990E2B0A3}"/>
              </a:ext>
            </a:extLst>
          </p:cNvPr>
          <p:cNvSpPr txBox="1"/>
          <p:nvPr/>
        </p:nvSpPr>
        <p:spPr>
          <a:xfrm>
            <a:off x="409828" y="1520785"/>
            <a:ext cx="568617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VFA’s 		ND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ORP 		0 to -100 mV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		0.1 to 3 mg/L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TOC		3 – 20 mg/L</a:t>
            </a:r>
          </a:p>
          <a:p>
            <a:pPr marL="457200" indent="-457200">
              <a:buFontTx/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Methane	0.4 to 6.6 mg/L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Sulfate		5 – 50 mg/L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Nitrate		ND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3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ptim 6">
      <a:dk1>
        <a:sysClr val="windowText" lastClr="000000"/>
      </a:dk1>
      <a:lt1>
        <a:sysClr val="window" lastClr="FFFFFF"/>
      </a:lt1>
      <a:dk2>
        <a:srgbClr val="5B6670"/>
      </a:dk2>
      <a:lt2>
        <a:srgbClr val="D0CFCD"/>
      </a:lt2>
      <a:accent1>
        <a:srgbClr val="002856"/>
      </a:accent1>
      <a:accent2>
        <a:srgbClr val="FF8200"/>
      </a:accent2>
      <a:accent3>
        <a:srgbClr val="3D7CC9"/>
      </a:accent3>
      <a:accent4>
        <a:srgbClr val="00A19B"/>
      </a:accent4>
      <a:accent5>
        <a:srgbClr val="A32036"/>
      </a:accent5>
      <a:accent6>
        <a:srgbClr val="FFB71B"/>
      </a:accent6>
      <a:hlink>
        <a:srgbClr val="3D7CC9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IM_ppt template_16-9.pptx" id="{BF1770A0-3121-405A-8ADC-E5FFE4D81B2D}" vid="{C6F16AEA-E043-4027-AEAC-89160F721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16-9 PPT Template_APTIM</Template>
  <TotalTime>8219</TotalTime>
  <Words>1391</Words>
  <Application>Microsoft Office PowerPoint</Application>
  <PresentationFormat>Widescreen</PresentationFormat>
  <Paragraphs>320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Cambria Math</vt:lpstr>
      <vt:lpstr>Century Gothic</vt:lpstr>
      <vt:lpstr>Proxima Nova</vt:lpstr>
      <vt:lpstr>Segoe UI</vt:lpstr>
      <vt:lpstr>Times New Roman</vt:lpstr>
      <vt:lpstr>Wingdings</vt:lpstr>
      <vt:lpstr>Office Theme</vt:lpstr>
      <vt:lpstr>Performance Assessment of Past Bioremediation Approaches for Chlorinated Solvent Source Zones  </vt:lpstr>
      <vt:lpstr>PROJECT Objectives</vt:lpstr>
      <vt:lpstr>PROJECT APPROACH</vt:lpstr>
      <vt:lpstr>Site Selection Criteria</vt:lpstr>
      <vt:lpstr>Sites Selected </vt:lpstr>
      <vt:lpstr> Performance Assessment Raritan Arsenal Area 18C</vt:lpstr>
      <vt:lpstr>Raritan Arsenal  -  cVOC data – SHALLOW WELLS</vt:lpstr>
      <vt:lpstr>Raritan Arsenal  -  cVOC data – DEEP WELLS</vt:lpstr>
      <vt:lpstr>Raritan Arsenal  -  Supporting DATA</vt:lpstr>
      <vt:lpstr>Raritan Arsenal  -  CSIA data</vt:lpstr>
      <vt:lpstr>Raritan Arsenal  -  CSIA data RATE ESTIMATION</vt:lpstr>
      <vt:lpstr>Raritan Arsenal  -  Mass Flux data</vt:lpstr>
      <vt:lpstr>Raritan Arsenal  -  Microbial Data</vt:lpstr>
      <vt:lpstr>Raritan Arsenal  -  Summary</vt:lpstr>
      <vt:lpstr>All 5 Sites – DHC compiled</vt:lpstr>
      <vt:lpstr>All 5 Sites – TCE &amp; cis-DCE CSIA compiled</vt:lpstr>
      <vt:lpstr>Database Development Bioremediation Success?</vt:lpstr>
      <vt:lpstr>Measures of Effectiveness</vt:lpstr>
      <vt:lpstr>Success Factors: Site Characteristics</vt:lpstr>
      <vt:lpstr>Success Factors: Treatment Methods</vt:lpstr>
      <vt:lpstr>Data Flow Chart</vt:lpstr>
      <vt:lpstr>Statistical Approach </vt:lpstr>
      <vt:lpstr>Statistical Methodology</vt:lpstr>
      <vt:lpstr>Results – Significant Factors for Mass Reduction</vt:lpstr>
      <vt:lpstr>Results – Significant Factors for Rebound</vt:lpstr>
      <vt:lpstr>Results – Significant Factors for VC Accumulation</vt:lpstr>
      <vt:lpstr>Results – CART ANALYSIS </vt:lpstr>
      <vt:lpstr>INTERESTING FINDINGS - DATABASE</vt:lpstr>
      <vt:lpstr>QUESTIONS</vt:lpstr>
    </vt:vector>
  </TitlesOfParts>
  <Company>APTIM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Evolution of Resilience</dc:title>
  <dc:creator>Jaques, Joe</dc:creator>
  <cp:lastModifiedBy>Hatzinger, Paul</cp:lastModifiedBy>
  <cp:revision>366</cp:revision>
  <cp:lastPrinted>2018-09-18T17:49:48Z</cp:lastPrinted>
  <dcterms:created xsi:type="dcterms:W3CDTF">2018-08-20T19:11:27Z</dcterms:created>
  <dcterms:modified xsi:type="dcterms:W3CDTF">2019-04-15T15:14:10Z</dcterms:modified>
</cp:coreProperties>
</file>