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</p:sldMasterIdLst>
  <p:notesMasterIdLst>
    <p:notesMasterId r:id="rId31"/>
  </p:notesMasterIdLst>
  <p:sldIdLst>
    <p:sldId id="258" r:id="rId5"/>
    <p:sldId id="302" r:id="rId6"/>
    <p:sldId id="260" r:id="rId7"/>
    <p:sldId id="313" r:id="rId8"/>
    <p:sldId id="373" r:id="rId9"/>
    <p:sldId id="314" r:id="rId10"/>
    <p:sldId id="308" r:id="rId11"/>
    <p:sldId id="374" r:id="rId12"/>
    <p:sldId id="372" r:id="rId13"/>
    <p:sldId id="309" r:id="rId14"/>
    <p:sldId id="356" r:id="rId15"/>
    <p:sldId id="320" r:id="rId16"/>
    <p:sldId id="310" r:id="rId17"/>
    <p:sldId id="319" r:id="rId18"/>
    <p:sldId id="323" r:id="rId19"/>
    <p:sldId id="322" r:id="rId20"/>
    <p:sldId id="375" r:id="rId21"/>
    <p:sldId id="376" r:id="rId22"/>
    <p:sldId id="327" r:id="rId23"/>
    <p:sldId id="381" r:id="rId24"/>
    <p:sldId id="329" r:id="rId25"/>
    <p:sldId id="330" r:id="rId26"/>
    <p:sldId id="332" r:id="rId27"/>
    <p:sldId id="382" r:id="rId28"/>
    <p:sldId id="380" r:id="rId29"/>
    <p:sldId id="383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ins, Sylvain" initials="HS" lastIdx="4" clrIdx="0">
    <p:extLst>
      <p:ext uri="{19B8F6BF-5375-455C-9EA6-DF929625EA0E}">
        <p15:presenceInfo xmlns:p15="http://schemas.microsoft.com/office/powerpoint/2012/main" userId="S::SHains@golder.com::96400a96-7883-4a3b-a0ce-5037cfe57dbe" providerId="AD"/>
      </p:ext>
    </p:extLst>
  </p:cmAuthor>
  <p:cmAuthor id="2" name="Longpre-Girard, Melanie" initials="LM" lastIdx="1" clrIdx="1">
    <p:extLst>
      <p:ext uri="{19B8F6BF-5375-455C-9EA6-DF929625EA0E}">
        <p15:presenceInfo xmlns:p15="http://schemas.microsoft.com/office/powerpoint/2012/main" userId="S::MLongpregirard@golder.com::3ff87307-5d45-47cf-94c6-a79a10f87fd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E2B"/>
    <a:srgbClr val="58914F"/>
    <a:srgbClr val="A1A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0AD369-190F-47BA-8C41-E107A79C800B}" type="datetimeFigureOut">
              <a:rPr lang="en-NZ" smtClean="0"/>
              <a:t>15/04/2019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239D8D5-E600-4A22-AF2B-8F097BE8A062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964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5241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14267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Discuss the successful optimization of the air flowrate and pressure settings</a:t>
            </a:r>
          </a:p>
          <a:p>
            <a:endParaRPr lang="en-CA"/>
          </a:p>
          <a:p>
            <a:r>
              <a:rPr lang="en-CA"/>
              <a:t>Further optimization needed to confirm pulsing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0190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4632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0349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Explain how the dissolved oxygen concentrations changed over time</a:t>
            </a:r>
          </a:p>
          <a:p>
            <a:endParaRPr lang="en-CA"/>
          </a:p>
          <a:p>
            <a:r>
              <a:rPr lang="en-CA"/>
              <a:t>July – pulsing frequency switched to inject mostly to atmosphere</a:t>
            </a:r>
          </a:p>
          <a:p>
            <a:endParaRPr lang="en-CA"/>
          </a:p>
          <a:p>
            <a:r>
              <a:rPr lang="en-CA"/>
              <a:t>August – System shut down due to electrical failure in late July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11554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CA"/>
              <a:t>Explain how the sulfolane concentrations changed over time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6774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476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00712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4686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6573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8935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indent="-465887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/>
              <a:t>qPCR testing results confirmed a significant increase in microbial species density over time during the biosparging test</a:t>
            </a:r>
          </a:p>
          <a:p>
            <a:pPr marL="465887" indent="-465887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/>
              <a:t>Substantial variability in the microbial communities between the samples.</a:t>
            </a:r>
            <a:endParaRPr lang="fr-CA"/>
          </a:p>
          <a:p>
            <a:pPr marL="465887" indent="-465887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err="1"/>
              <a:t>Comamonadaceae</a:t>
            </a:r>
            <a:r>
              <a:rPr lang="en-CA"/>
              <a:t> (</a:t>
            </a:r>
            <a:r>
              <a:rPr lang="en-CA" i="1" err="1"/>
              <a:t>Acidovorax</a:t>
            </a:r>
            <a:r>
              <a:rPr lang="en-CA" i="1"/>
              <a:t> sp</a:t>
            </a:r>
            <a:r>
              <a:rPr lang="en-CA"/>
              <a:t>.) was one of the predominant families in the baseline event and was also confirmed present in all samples for all sampling events.</a:t>
            </a:r>
            <a:endParaRPr lang="fr-CA"/>
          </a:p>
          <a:p>
            <a:pPr marL="465887" indent="-465887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/>
              <a:t>Acinetobacter sp. is one of the dominant species identified in the baseline samples. Its presence is also confirmed in samples recovered during all sampling events. </a:t>
            </a:r>
            <a:endParaRPr lang="fr-CA"/>
          </a:p>
          <a:p>
            <a:pPr marL="465887" indent="-465887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/>
              <a:t>NGS results confirmed the presence of nitrifying bacteria in many samples for several sampling events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377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973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98329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8478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indent="-465887">
              <a:spcBef>
                <a:spcPts val="1019"/>
              </a:spcBef>
              <a:spcAft>
                <a:spcPts val="815"/>
              </a:spcAft>
              <a:buClr>
                <a:srgbClr val="3DAE2B"/>
              </a:buClr>
              <a:buSzPts val="1400"/>
              <a:buFont typeface="Wingdings" panose="05000000000000000000" pitchFamily="2" charset="2"/>
              <a:buChar char="§"/>
              <a:tabLst>
                <a:tab pos="293768" algn="l"/>
              </a:tabLst>
            </a:pPr>
            <a:r>
              <a:rPr lang="en-CA" sz="1600"/>
              <a:t>The mechanical performance objectives were mostly met for the following operational parameters:</a:t>
            </a:r>
            <a:endParaRPr lang="fr-CA" sz="1600"/>
          </a:p>
          <a:p>
            <a:pPr marL="931774" lvl="1" indent="-465887">
              <a:spcBef>
                <a:spcPts val="611"/>
              </a:spcBef>
              <a:spcAft>
                <a:spcPts val="815"/>
              </a:spcAft>
              <a:buClr>
                <a:srgbClr val="3DAE2B"/>
              </a:buClr>
              <a:buSzPts val="1200"/>
              <a:buFont typeface="Wingdings" panose="05000000000000000000" pitchFamily="2" charset="2"/>
              <a:buChar char="§"/>
              <a:tabLst>
                <a:tab pos="293768" algn="l"/>
                <a:tab pos="513770" algn="l"/>
              </a:tabLst>
            </a:pPr>
            <a:r>
              <a:rPr lang="en-CA" sz="1600"/>
              <a:t>The air injection flowrate and injection pressure were successfully optimized. </a:t>
            </a:r>
            <a:endParaRPr lang="fr-CA" sz="1600"/>
          </a:p>
          <a:p>
            <a:pPr marL="931774" lvl="1" indent="-465887">
              <a:spcBef>
                <a:spcPts val="611"/>
              </a:spcBef>
              <a:spcAft>
                <a:spcPts val="815"/>
              </a:spcAft>
              <a:buClr>
                <a:srgbClr val="3DAE2B"/>
              </a:buClr>
              <a:buSzPts val="1200"/>
              <a:buFont typeface="Wingdings" panose="05000000000000000000" pitchFamily="2" charset="2"/>
              <a:buChar char="§"/>
              <a:tabLst>
                <a:tab pos="293768" algn="l"/>
                <a:tab pos="513770" algn="l"/>
              </a:tabLst>
            </a:pPr>
            <a:r>
              <a:rPr lang="en-CA" sz="1600"/>
              <a:t>The pulsing frequency was not fully optimized however, the pulsing frequencies used were within an acceptable range to lead to significant sulfolane removal.</a:t>
            </a:r>
            <a:endParaRPr lang="fr-CA" sz="1600"/>
          </a:p>
          <a:p>
            <a:pPr marL="465887" indent="-465887">
              <a:spcBef>
                <a:spcPts val="1019"/>
              </a:spcBef>
              <a:spcAft>
                <a:spcPts val="815"/>
              </a:spcAft>
              <a:buClr>
                <a:srgbClr val="3DAE2B"/>
              </a:buClr>
              <a:buSzPts val="1400"/>
              <a:buFont typeface="Wingdings" panose="05000000000000000000" pitchFamily="2" charset="2"/>
              <a:buChar char="§"/>
              <a:tabLst>
                <a:tab pos="293768" algn="l"/>
              </a:tabLst>
            </a:pPr>
            <a:r>
              <a:rPr lang="en-CA" sz="1600"/>
              <a:t>The oxygen delivery objectives : 2 mg/L dissolved oxygen concentration was maintained throughout the test.</a:t>
            </a:r>
            <a:endParaRPr lang="fr-CA" sz="1600"/>
          </a:p>
          <a:p>
            <a:pPr marL="465887" indent="-465887">
              <a:spcBef>
                <a:spcPts val="1019"/>
              </a:spcBef>
              <a:spcAft>
                <a:spcPts val="815"/>
              </a:spcAft>
              <a:buClr>
                <a:srgbClr val="3DAE2B"/>
              </a:buClr>
              <a:buSzPts val="1400"/>
              <a:buFont typeface="Wingdings" panose="05000000000000000000" pitchFamily="2" charset="2"/>
              <a:buChar char="§"/>
              <a:tabLst>
                <a:tab pos="293768" algn="l"/>
              </a:tabLst>
            </a:pPr>
            <a:r>
              <a:rPr lang="en-CA" sz="1600"/>
              <a:t>The sulfolane biodegradation objectives were mostly met for the following indicators:</a:t>
            </a:r>
            <a:endParaRPr lang="fr-CA" sz="1600"/>
          </a:p>
          <a:p>
            <a:pPr marL="931774" lvl="1" indent="-465887">
              <a:spcBef>
                <a:spcPts val="611"/>
              </a:spcBef>
              <a:spcAft>
                <a:spcPts val="815"/>
              </a:spcAft>
              <a:buClr>
                <a:srgbClr val="3DAE2B"/>
              </a:buClr>
              <a:buSzPts val="1200"/>
              <a:buFont typeface="Wingdings" panose="05000000000000000000" pitchFamily="2" charset="2"/>
              <a:buChar char="§"/>
              <a:tabLst>
                <a:tab pos="293768" algn="l"/>
                <a:tab pos="513770" algn="l"/>
              </a:tabLst>
            </a:pPr>
            <a:r>
              <a:rPr lang="en-CA" sz="1600"/>
              <a:t>The dissolved sulfolane concentrations were below the applicable guideline for most of the wells located in the biosparging and downgradient areas;</a:t>
            </a:r>
          </a:p>
          <a:p>
            <a:pPr marL="931774" lvl="1" indent="-465887">
              <a:spcBef>
                <a:spcPts val="611"/>
              </a:spcBef>
              <a:spcAft>
                <a:spcPts val="815"/>
              </a:spcAft>
              <a:buClr>
                <a:srgbClr val="3DAE2B"/>
              </a:buClr>
              <a:buSzPts val="1200"/>
              <a:buFont typeface="Wingdings" panose="05000000000000000000" pitchFamily="2" charset="2"/>
              <a:buChar char="§"/>
              <a:tabLst>
                <a:tab pos="293768" algn="l"/>
                <a:tab pos="513770" algn="l"/>
              </a:tabLst>
            </a:pPr>
            <a:r>
              <a:rPr lang="en-CA" sz="1600"/>
              <a:t>A significant decrease of sulfolane concentrations was observed in the biosparging wells and downgradient areas when compared to baseline conditions.</a:t>
            </a:r>
            <a:endParaRPr lang="fr-CA" sz="1600"/>
          </a:p>
          <a:p>
            <a:pPr marL="931774" lvl="1" indent="-465887">
              <a:spcBef>
                <a:spcPts val="611"/>
              </a:spcBef>
              <a:spcAft>
                <a:spcPts val="815"/>
              </a:spcAft>
              <a:buClr>
                <a:srgbClr val="3DAE2B"/>
              </a:buClr>
              <a:buSzPts val="1200"/>
              <a:buFont typeface="Wingdings" panose="05000000000000000000" pitchFamily="2" charset="2"/>
              <a:buChar char="§"/>
              <a:tabLst>
                <a:tab pos="293768" algn="l"/>
                <a:tab pos="513770" algn="l"/>
              </a:tabLst>
            </a:pPr>
            <a:r>
              <a:rPr lang="en-CA" sz="1600"/>
              <a:t>The sulfolane degrading bacteria concentrations increased in the biosparging wells and downgradient areas.</a:t>
            </a:r>
            <a:endParaRPr lang="fr-CA" sz="1600"/>
          </a:p>
          <a:p>
            <a:pPr marL="931774" lvl="1" indent="-465887">
              <a:spcBef>
                <a:spcPts val="611"/>
              </a:spcBef>
              <a:spcAft>
                <a:spcPts val="815"/>
              </a:spcAft>
              <a:buClr>
                <a:srgbClr val="3DAE2B"/>
              </a:buClr>
              <a:buSzPts val="1200"/>
              <a:buFont typeface="Wingdings" panose="05000000000000000000" pitchFamily="2" charset="2"/>
              <a:buChar char="§"/>
              <a:tabLst>
                <a:tab pos="293768" algn="l"/>
                <a:tab pos="513770" algn="l"/>
              </a:tabLst>
            </a:pPr>
            <a:r>
              <a:rPr lang="en-CA" sz="1600"/>
              <a:t>The next generation sequencing and colony ID analysis showed the presence of confirmed sulfolane degrading bacteria in the biosparging wells and downgradient areas. </a:t>
            </a:r>
            <a:endParaRPr lang="fr-CA" sz="1600"/>
          </a:p>
          <a:p>
            <a:pPr marL="931774" lvl="1" indent="-465887">
              <a:spcBef>
                <a:spcPts val="611"/>
              </a:spcBef>
              <a:spcAft>
                <a:spcPts val="815"/>
              </a:spcAft>
              <a:buClr>
                <a:srgbClr val="3DAE2B"/>
              </a:buClr>
              <a:buSzPts val="1200"/>
              <a:buFont typeface="Wingdings" panose="05000000000000000000" pitchFamily="2" charset="2"/>
              <a:buChar char="§"/>
              <a:tabLst>
                <a:tab pos="293768" algn="l"/>
                <a:tab pos="513770" algn="l"/>
              </a:tabLst>
            </a:pPr>
            <a:r>
              <a:rPr lang="en-CA" sz="1600"/>
              <a:t>The CO2 and SO4 concentrations were stable or increased in the biosparging wells and downgradient areas.</a:t>
            </a:r>
            <a:endParaRPr lang="fr-CA" sz="1600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3960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1402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26846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3704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4968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01879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9307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71010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81415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9D8D5-E600-4A22-AF2B-8F097BE8A062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9142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327032"/>
            <a:ext cx="10972803" cy="1205401"/>
          </a:xfrm>
        </p:spPr>
        <p:txBody>
          <a:bodyPr anchor="b" anchorCtr="0"/>
          <a:lstStyle/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740151"/>
            <a:ext cx="10972800" cy="77759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subtitle text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800600"/>
            <a:ext cx="3699933" cy="304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Edit Date</a:t>
            </a:r>
            <a:endParaRPr lang="en-N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>
          <a:xfrm>
            <a:off x="609600" y="6364095"/>
            <a:ext cx="4114800" cy="288000"/>
          </a:xfrm>
        </p:spPr>
        <p:txBody>
          <a:bodyPr/>
          <a:lstStyle>
            <a:lvl1pPr algn="l">
              <a:defRPr/>
            </a:lvl1pPr>
          </a:lstStyle>
          <a:p>
            <a:endParaRPr lang="en-NZ"/>
          </a:p>
        </p:txBody>
      </p:sp>
      <p:sp>
        <p:nvSpPr>
          <p:cNvPr id="9" name="Right Triangle 8"/>
          <p:cNvSpPr/>
          <p:nvPr userDrawn="1"/>
        </p:nvSpPr>
        <p:spPr>
          <a:xfrm rot="16200000">
            <a:off x="7747110" y="2390533"/>
            <a:ext cx="3346933" cy="5621866"/>
          </a:xfrm>
          <a:prstGeom prst="rtTriangle">
            <a:avLst/>
          </a:prstGeom>
          <a:solidFill>
            <a:srgbClr val="3EB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>
                <a:latin typeface="+mj-lt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6312"/>
            <a:ext cx="1650145" cy="15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3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687070"/>
            <a:ext cx="10972800" cy="349250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overview</a:t>
            </a:r>
            <a:endParaRPr lang="en-NZ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752600"/>
            <a:ext cx="10972800" cy="3977640"/>
          </a:xfrm>
        </p:spPr>
        <p:txBody>
          <a:bodyPr>
            <a:normAutofit/>
          </a:bodyPr>
          <a:lstStyle>
            <a:lvl1pPr>
              <a:defRPr sz="4400" b="1" baseline="0"/>
            </a:lvl1pPr>
          </a:lstStyle>
          <a:p>
            <a:pPr lvl="0"/>
            <a:r>
              <a:rPr lang="en-US" err="1"/>
              <a:t>Highlevel</a:t>
            </a:r>
            <a:r>
              <a:rPr lang="en-US"/>
              <a:t> overview of the project.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06682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Two Columns Content</a:t>
            </a:r>
            <a:endParaRPr lang="en-NZ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1752600"/>
            <a:ext cx="5265420" cy="41465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332220" y="1752600"/>
            <a:ext cx="5250180" cy="41465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lIns="90000"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5483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Two Image Content</a:t>
            </a:r>
            <a:endParaRPr lang="en-NZ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09600" y="1625600"/>
            <a:ext cx="5341620" cy="23177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4121150"/>
            <a:ext cx="5341620" cy="1778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248400" y="1625600"/>
            <a:ext cx="5334000" cy="23177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248400" y="4121150"/>
            <a:ext cx="5334000" cy="1778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lIns="90000"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2786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Three Image Content</a:t>
            </a:r>
            <a:endParaRPr lang="en-NZ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09600" y="1625600"/>
            <a:ext cx="3429000" cy="23177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4121150"/>
            <a:ext cx="3429000" cy="1778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353561" y="1625600"/>
            <a:ext cx="3510280" cy="23177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53561" y="4121150"/>
            <a:ext cx="3510280" cy="1778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8153401" y="1625600"/>
            <a:ext cx="3429002" cy="23177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8153401" y="4121150"/>
            <a:ext cx="3429002" cy="1778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lIns="90000"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5845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Three Columns</a:t>
            </a:r>
            <a:endParaRPr lang="en-NZ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2146300"/>
            <a:ext cx="3429000" cy="37528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84981" y="2146300"/>
            <a:ext cx="3647440" cy="37528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8153401" y="2146300"/>
            <a:ext cx="3429002" cy="37528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1708150"/>
            <a:ext cx="3429000" cy="349250"/>
          </a:xfrm>
        </p:spPr>
        <p:txBody>
          <a:bodyPr>
            <a:normAutofit/>
          </a:bodyPr>
          <a:lstStyle>
            <a:lvl1pPr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</a:t>
            </a:r>
            <a:endParaRPr lang="en-NZ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284981" y="1708150"/>
            <a:ext cx="3647440" cy="349250"/>
          </a:xfrm>
        </p:spPr>
        <p:txBody>
          <a:bodyPr>
            <a:normAutofit/>
          </a:bodyPr>
          <a:lstStyle>
            <a:lvl1pPr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</a:t>
            </a:r>
            <a:endParaRPr lang="en-NZ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8153401" y="1708150"/>
            <a:ext cx="3429002" cy="349250"/>
          </a:xfrm>
        </p:spPr>
        <p:txBody>
          <a:bodyPr>
            <a:normAutofit/>
          </a:bodyPr>
          <a:lstStyle>
            <a:lvl1pPr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</a:t>
            </a:r>
            <a:endParaRPr lang="en-NZ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lIns="90000"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23571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Content Image Left</a:t>
            </a:r>
            <a:endParaRPr lang="en-NZ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09600" y="1517650"/>
            <a:ext cx="5417820" cy="45910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0780" y="1517650"/>
            <a:ext cx="5341620" cy="4591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lIns="90000"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34977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Content Image Right</a:t>
            </a:r>
            <a:endParaRPr lang="en-NZ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72201" y="1517650"/>
            <a:ext cx="5410200" cy="45910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598" y="1517650"/>
            <a:ext cx="5410201" cy="4591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lIns="90000"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53198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654040" y="690759"/>
            <a:ext cx="5928361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Hex Image Left</a:t>
            </a:r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54040" y="1227331"/>
            <a:ext cx="5928360" cy="349250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654040" y="1748030"/>
            <a:ext cx="5928360" cy="37459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622300" y="360094"/>
            <a:ext cx="4795520" cy="5465907"/>
          </a:xfrm>
          <a:custGeom>
            <a:avLst/>
            <a:gdLst>
              <a:gd name="connsiteX0" fmla="*/ 2366525 w 4757738"/>
              <a:gd name="connsiteY0" fmla="*/ 558 h 5422843"/>
              <a:gd name="connsiteX1" fmla="*/ 2494284 w 4757738"/>
              <a:gd name="connsiteY1" fmla="*/ 30087 h 5422843"/>
              <a:gd name="connsiteX2" fmla="*/ 4642323 w 4757738"/>
              <a:gd name="connsiteY2" fmla="*/ 1270258 h 5422843"/>
              <a:gd name="connsiteX3" fmla="*/ 4671763 w 4757738"/>
              <a:gd name="connsiteY3" fmla="*/ 1296226 h 5422843"/>
              <a:gd name="connsiteX4" fmla="*/ 4692267 w 4757738"/>
              <a:gd name="connsiteY4" fmla="*/ 1310050 h 5422843"/>
              <a:gd name="connsiteX5" fmla="*/ 4705183 w 4757738"/>
              <a:gd name="connsiteY5" fmla="*/ 1325703 h 5422843"/>
              <a:gd name="connsiteX6" fmla="*/ 4709120 w 4757738"/>
              <a:gd name="connsiteY6" fmla="*/ 1329176 h 5422843"/>
              <a:gd name="connsiteX7" fmla="*/ 4712218 w 4757738"/>
              <a:gd name="connsiteY7" fmla="*/ 1334230 h 5422843"/>
              <a:gd name="connsiteX8" fmla="*/ 4719562 w 4757738"/>
              <a:gd name="connsiteY8" fmla="*/ 1343132 h 5422843"/>
              <a:gd name="connsiteX9" fmla="*/ 4757738 w 4757738"/>
              <a:gd name="connsiteY9" fmla="*/ 1468110 h 5422843"/>
              <a:gd name="connsiteX10" fmla="*/ 4757738 w 4757738"/>
              <a:gd name="connsiteY10" fmla="*/ 3939970 h 5422843"/>
              <a:gd name="connsiteX11" fmla="*/ 4753197 w 4757738"/>
              <a:gd name="connsiteY11" fmla="*/ 3985019 h 5422843"/>
              <a:gd name="connsiteX12" fmla="*/ 4750795 w 4757738"/>
              <a:gd name="connsiteY12" fmla="*/ 3992758 h 5422843"/>
              <a:gd name="connsiteX13" fmla="*/ 4746829 w 4757738"/>
              <a:gd name="connsiteY13" fmla="*/ 4016389 h 5422843"/>
              <a:gd name="connsiteX14" fmla="*/ 4642323 w 4757738"/>
              <a:gd name="connsiteY14" fmla="*/ 4152585 h 5422843"/>
              <a:gd name="connsiteX15" fmla="*/ 2494284 w 4757738"/>
              <a:gd name="connsiteY15" fmla="*/ 5392756 h 5422843"/>
              <a:gd name="connsiteX16" fmla="*/ 2324082 w 4757738"/>
              <a:gd name="connsiteY16" fmla="*/ 5415163 h 5422843"/>
              <a:gd name="connsiteX17" fmla="*/ 2318038 w 4757738"/>
              <a:gd name="connsiteY17" fmla="*/ 5412214 h 5422843"/>
              <a:gd name="connsiteX18" fmla="*/ 2304880 w 4757738"/>
              <a:gd name="connsiteY18" fmla="*/ 5409235 h 5422843"/>
              <a:gd name="connsiteX19" fmla="*/ 2263454 w 4757738"/>
              <a:gd name="connsiteY19" fmla="*/ 5390580 h 5422843"/>
              <a:gd name="connsiteX20" fmla="*/ 115415 w 4757738"/>
              <a:gd name="connsiteY20" fmla="*/ 4150409 h 5422843"/>
              <a:gd name="connsiteX21" fmla="*/ 10909 w 4757738"/>
              <a:gd name="connsiteY21" fmla="*/ 4014213 h 5422843"/>
              <a:gd name="connsiteX22" fmla="*/ 7738 w 4757738"/>
              <a:gd name="connsiteY22" fmla="*/ 3995318 h 5422843"/>
              <a:gd name="connsiteX23" fmla="*/ 4541 w 4757738"/>
              <a:gd name="connsiteY23" fmla="*/ 3985019 h 5422843"/>
              <a:gd name="connsiteX24" fmla="*/ 0 w 4757738"/>
              <a:gd name="connsiteY24" fmla="*/ 3939970 h 5422843"/>
              <a:gd name="connsiteX25" fmla="*/ 0 w 4757738"/>
              <a:gd name="connsiteY25" fmla="*/ 1468110 h 5422843"/>
              <a:gd name="connsiteX26" fmla="*/ 65471 w 4757738"/>
              <a:gd name="connsiteY26" fmla="*/ 1310050 h 5422843"/>
              <a:gd name="connsiteX27" fmla="*/ 96444 w 4757738"/>
              <a:gd name="connsiteY27" fmla="*/ 1289167 h 5422843"/>
              <a:gd name="connsiteX28" fmla="*/ 115415 w 4757738"/>
              <a:gd name="connsiteY28" fmla="*/ 1272434 h 5422843"/>
              <a:gd name="connsiteX29" fmla="*/ 2263454 w 4757738"/>
              <a:gd name="connsiteY29" fmla="*/ 32263 h 5422843"/>
              <a:gd name="connsiteX30" fmla="*/ 2304880 w 4757738"/>
              <a:gd name="connsiteY30" fmla="*/ 13607 h 5422843"/>
              <a:gd name="connsiteX31" fmla="*/ 2309929 w 4757738"/>
              <a:gd name="connsiteY31" fmla="*/ 12464 h 5422843"/>
              <a:gd name="connsiteX32" fmla="*/ 2313756 w 4757738"/>
              <a:gd name="connsiteY32" fmla="*/ 10712 h 5422843"/>
              <a:gd name="connsiteX33" fmla="*/ 2339865 w 4757738"/>
              <a:gd name="connsiteY33" fmla="*/ 5688 h 5422843"/>
              <a:gd name="connsiteX34" fmla="*/ 2347877 w 4757738"/>
              <a:gd name="connsiteY34" fmla="*/ 3874 h 5422843"/>
              <a:gd name="connsiteX35" fmla="*/ 2349514 w 4757738"/>
              <a:gd name="connsiteY35" fmla="*/ 3831 h 542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57738" h="5422843">
                <a:moveTo>
                  <a:pt x="2366525" y="558"/>
                </a:moveTo>
                <a:cubicBezTo>
                  <a:pt x="2409619" y="-2488"/>
                  <a:pt x="2454054" y="6860"/>
                  <a:pt x="2494284" y="30087"/>
                </a:cubicBezTo>
                <a:lnTo>
                  <a:pt x="4642323" y="1270258"/>
                </a:lnTo>
                <a:lnTo>
                  <a:pt x="4671763" y="1296226"/>
                </a:lnTo>
                <a:lnTo>
                  <a:pt x="4692267" y="1310050"/>
                </a:lnTo>
                <a:lnTo>
                  <a:pt x="4705183" y="1325703"/>
                </a:lnTo>
                <a:lnTo>
                  <a:pt x="4709120" y="1329176"/>
                </a:lnTo>
                <a:lnTo>
                  <a:pt x="4712218" y="1334230"/>
                </a:lnTo>
                <a:lnTo>
                  <a:pt x="4719562" y="1343132"/>
                </a:lnTo>
                <a:cubicBezTo>
                  <a:pt x="4743665" y="1378808"/>
                  <a:pt x="4757738" y="1421815"/>
                  <a:pt x="4757738" y="1468110"/>
                </a:cubicBezTo>
                <a:lnTo>
                  <a:pt x="4757738" y="3939970"/>
                </a:lnTo>
                <a:cubicBezTo>
                  <a:pt x="4757738" y="3955402"/>
                  <a:pt x="4756174" y="3970468"/>
                  <a:pt x="4753197" y="3985019"/>
                </a:cubicBezTo>
                <a:lnTo>
                  <a:pt x="4750795" y="3992758"/>
                </a:lnTo>
                <a:lnTo>
                  <a:pt x="4746829" y="4016389"/>
                </a:lnTo>
                <a:cubicBezTo>
                  <a:pt x="4731972" y="4071836"/>
                  <a:pt x="4695963" y="4121616"/>
                  <a:pt x="4642323" y="4152585"/>
                </a:cubicBezTo>
                <a:lnTo>
                  <a:pt x="2494284" y="5392756"/>
                </a:lnTo>
                <a:cubicBezTo>
                  <a:pt x="2440644" y="5423725"/>
                  <a:pt x="2379529" y="5430020"/>
                  <a:pt x="2324082" y="5415163"/>
                </a:cubicBezTo>
                <a:lnTo>
                  <a:pt x="2318038" y="5412214"/>
                </a:lnTo>
                <a:lnTo>
                  <a:pt x="2304880" y="5409235"/>
                </a:lnTo>
                <a:cubicBezTo>
                  <a:pt x="2290741" y="5404522"/>
                  <a:pt x="2276864" y="5398322"/>
                  <a:pt x="2263454" y="5390580"/>
                </a:cubicBezTo>
                <a:lnTo>
                  <a:pt x="115415" y="4150409"/>
                </a:lnTo>
                <a:cubicBezTo>
                  <a:pt x="61775" y="4119440"/>
                  <a:pt x="25766" y="4069660"/>
                  <a:pt x="10909" y="4014213"/>
                </a:cubicBezTo>
                <a:lnTo>
                  <a:pt x="7738" y="3995318"/>
                </a:lnTo>
                <a:lnTo>
                  <a:pt x="4541" y="3985019"/>
                </a:lnTo>
                <a:cubicBezTo>
                  <a:pt x="1564" y="3970468"/>
                  <a:pt x="0" y="3955402"/>
                  <a:pt x="0" y="3939970"/>
                </a:cubicBezTo>
                <a:lnTo>
                  <a:pt x="0" y="1468110"/>
                </a:lnTo>
                <a:cubicBezTo>
                  <a:pt x="0" y="1406384"/>
                  <a:pt x="25020" y="1350501"/>
                  <a:pt x="65471" y="1310050"/>
                </a:cubicBezTo>
                <a:lnTo>
                  <a:pt x="96444" y="1289167"/>
                </a:lnTo>
                <a:lnTo>
                  <a:pt x="115415" y="1272434"/>
                </a:lnTo>
                <a:lnTo>
                  <a:pt x="2263454" y="32263"/>
                </a:lnTo>
                <a:cubicBezTo>
                  <a:pt x="2276864" y="24520"/>
                  <a:pt x="2290741" y="18320"/>
                  <a:pt x="2304880" y="13607"/>
                </a:cubicBezTo>
                <a:lnTo>
                  <a:pt x="2309929" y="12464"/>
                </a:lnTo>
                <a:lnTo>
                  <a:pt x="2313756" y="10712"/>
                </a:lnTo>
                <a:lnTo>
                  <a:pt x="2339865" y="5688"/>
                </a:lnTo>
                <a:lnTo>
                  <a:pt x="2347877" y="3874"/>
                </a:lnTo>
                <a:lnTo>
                  <a:pt x="2349514" y="3831"/>
                </a:lnTo>
                <a:close/>
              </a:path>
            </a:pathLst>
          </a:custGeom>
          <a:solidFill>
            <a:schemeClr val="bg1">
              <a:lumMod val="85000"/>
              <a:alpha val="57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63512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22300" y="690759"/>
            <a:ext cx="5928361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Hex Image Left</a:t>
            </a:r>
            <a:endParaRPr lang="en-NZ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2300" y="1227331"/>
            <a:ext cx="5928360" cy="349250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2300" y="1748030"/>
            <a:ext cx="5928360" cy="37459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2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6786882" y="360094"/>
            <a:ext cx="4795520" cy="5465907"/>
          </a:xfrm>
          <a:custGeom>
            <a:avLst/>
            <a:gdLst>
              <a:gd name="connsiteX0" fmla="*/ 2366525 w 4757738"/>
              <a:gd name="connsiteY0" fmla="*/ 558 h 5422843"/>
              <a:gd name="connsiteX1" fmla="*/ 2494284 w 4757738"/>
              <a:gd name="connsiteY1" fmla="*/ 30087 h 5422843"/>
              <a:gd name="connsiteX2" fmla="*/ 4642323 w 4757738"/>
              <a:gd name="connsiteY2" fmla="*/ 1270258 h 5422843"/>
              <a:gd name="connsiteX3" fmla="*/ 4671763 w 4757738"/>
              <a:gd name="connsiteY3" fmla="*/ 1296226 h 5422843"/>
              <a:gd name="connsiteX4" fmla="*/ 4692267 w 4757738"/>
              <a:gd name="connsiteY4" fmla="*/ 1310050 h 5422843"/>
              <a:gd name="connsiteX5" fmla="*/ 4705183 w 4757738"/>
              <a:gd name="connsiteY5" fmla="*/ 1325703 h 5422843"/>
              <a:gd name="connsiteX6" fmla="*/ 4709120 w 4757738"/>
              <a:gd name="connsiteY6" fmla="*/ 1329176 h 5422843"/>
              <a:gd name="connsiteX7" fmla="*/ 4712218 w 4757738"/>
              <a:gd name="connsiteY7" fmla="*/ 1334230 h 5422843"/>
              <a:gd name="connsiteX8" fmla="*/ 4719562 w 4757738"/>
              <a:gd name="connsiteY8" fmla="*/ 1343132 h 5422843"/>
              <a:gd name="connsiteX9" fmla="*/ 4757738 w 4757738"/>
              <a:gd name="connsiteY9" fmla="*/ 1468110 h 5422843"/>
              <a:gd name="connsiteX10" fmla="*/ 4757738 w 4757738"/>
              <a:gd name="connsiteY10" fmla="*/ 3939970 h 5422843"/>
              <a:gd name="connsiteX11" fmla="*/ 4753197 w 4757738"/>
              <a:gd name="connsiteY11" fmla="*/ 3985019 h 5422843"/>
              <a:gd name="connsiteX12" fmla="*/ 4750795 w 4757738"/>
              <a:gd name="connsiteY12" fmla="*/ 3992758 h 5422843"/>
              <a:gd name="connsiteX13" fmla="*/ 4746829 w 4757738"/>
              <a:gd name="connsiteY13" fmla="*/ 4016389 h 5422843"/>
              <a:gd name="connsiteX14" fmla="*/ 4642323 w 4757738"/>
              <a:gd name="connsiteY14" fmla="*/ 4152585 h 5422843"/>
              <a:gd name="connsiteX15" fmla="*/ 2494284 w 4757738"/>
              <a:gd name="connsiteY15" fmla="*/ 5392756 h 5422843"/>
              <a:gd name="connsiteX16" fmla="*/ 2324082 w 4757738"/>
              <a:gd name="connsiteY16" fmla="*/ 5415163 h 5422843"/>
              <a:gd name="connsiteX17" fmla="*/ 2318038 w 4757738"/>
              <a:gd name="connsiteY17" fmla="*/ 5412214 h 5422843"/>
              <a:gd name="connsiteX18" fmla="*/ 2304880 w 4757738"/>
              <a:gd name="connsiteY18" fmla="*/ 5409235 h 5422843"/>
              <a:gd name="connsiteX19" fmla="*/ 2263454 w 4757738"/>
              <a:gd name="connsiteY19" fmla="*/ 5390580 h 5422843"/>
              <a:gd name="connsiteX20" fmla="*/ 115415 w 4757738"/>
              <a:gd name="connsiteY20" fmla="*/ 4150409 h 5422843"/>
              <a:gd name="connsiteX21" fmla="*/ 10909 w 4757738"/>
              <a:gd name="connsiteY21" fmla="*/ 4014213 h 5422843"/>
              <a:gd name="connsiteX22" fmla="*/ 7738 w 4757738"/>
              <a:gd name="connsiteY22" fmla="*/ 3995318 h 5422843"/>
              <a:gd name="connsiteX23" fmla="*/ 4541 w 4757738"/>
              <a:gd name="connsiteY23" fmla="*/ 3985019 h 5422843"/>
              <a:gd name="connsiteX24" fmla="*/ 0 w 4757738"/>
              <a:gd name="connsiteY24" fmla="*/ 3939970 h 5422843"/>
              <a:gd name="connsiteX25" fmla="*/ 0 w 4757738"/>
              <a:gd name="connsiteY25" fmla="*/ 1468110 h 5422843"/>
              <a:gd name="connsiteX26" fmla="*/ 65471 w 4757738"/>
              <a:gd name="connsiteY26" fmla="*/ 1310050 h 5422843"/>
              <a:gd name="connsiteX27" fmla="*/ 96444 w 4757738"/>
              <a:gd name="connsiteY27" fmla="*/ 1289167 h 5422843"/>
              <a:gd name="connsiteX28" fmla="*/ 115415 w 4757738"/>
              <a:gd name="connsiteY28" fmla="*/ 1272434 h 5422843"/>
              <a:gd name="connsiteX29" fmla="*/ 2263454 w 4757738"/>
              <a:gd name="connsiteY29" fmla="*/ 32263 h 5422843"/>
              <a:gd name="connsiteX30" fmla="*/ 2304880 w 4757738"/>
              <a:gd name="connsiteY30" fmla="*/ 13607 h 5422843"/>
              <a:gd name="connsiteX31" fmla="*/ 2309929 w 4757738"/>
              <a:gd name="connsiteY31" fmla="*/ 12464 h 5422843"/>
              <a:gd name="connsiteX32" fmla="*/ 2313756 w 4757738"/>
              <a:gd name="connsiteY32" fmla="*/ 10712 h 5422843"/>
              <a:gd name="connsiteX33" fmla="*/ 2339865 w 4757738"/>
              <a:gd name="connsiteY33" fmla="*/ 5688 h 5422843"/>
              <a:gd name="connsiteX34" fmla="*/ 2347877 w 4757738"/>
              <a:gd name="connsiteY34" fmla="*/ 3874 h 5422843"/>
              <a:gd name="connsiteX35" fmla="*/ 2349514 w 4757738"/>
              <a:gd name="connsiteY35" fmla="*/ 3831 h 542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57738" h="5422843">
                <a:moveTo>
                  <a:pt x="2366525" y="558"/>
                </a:moveTo>
                <a:cubicBezTo>
                  <a:pt x="2409619" y="-2488"/>
                  <a:pt x="2454054" y="6860"/>
                  <a:pt x="2494284" y="30087"/>
                </a:cubicBezTo>
                <a:lnTo>
                  <a:pt x="4642323" y="1270258"/>
                </a:lnTo>
                <a:lnTo>
                  <a:pt x="4671763" y="1296226"/>
                </a:lnTo>
                <a:lnTo>
                  <a:pt x="4692267" y="1310050"/>
                </a:lnTo>
                <a:lnTo>
                  <a:pt x="4705183" y="1325703"/>
                </a:lnTo>
                <a:lnTo>
                  <a:pt x="4709120" y="1329176"/>
                </a:lnTo>
                <a:lnTo>
                  <a:pt x="4712218" y="1334230"/>
                </a:lnTo>
                <a:lnTo>
                  <a:pt x="4719562" y="1343132"/>
                </a:lnTo>
                <a:cubicBezTo>
                  <a:pt x="4743665" y="1378808"/>
                  <a:pt x="4757738" y="1421815"/>
                  <a:pt x="4757738" y="1468110"/>
                </a:cubicBezTo>
                <a:lnTo>
                  <a:pt x="4757738" y="3939970"/>
                </a:lnTo>
                <a:cubicBezTo>
                  <a:pt x="4757738" y="3955402"/>
                  <a:pt x="4756174" y="3970468"/>
                  <a:pt x="4753197" y="3985019"/>
                </a:cubicBezTo>
                <a:lnTo>
                  <a:pt x="4750795" y="3992758"/>
                </a:lnTo>
                <a:lnTo>
                  <a:pt x="4746829" y="4016389"/>
                </a:lnTo>
                <a:cubicBezTo>
                  <a:pt x="4731972" y="4071836"/>
                  <a:pt x="4695963" y="4121616"/>
                  <a:pt x="4642323" y="4152585"/>
                </a:cubicBezTo>
                <a:lnTo>
                  <a:pt x="2494284" y="5392756"/>
                </a:lnTo>
                <a:cubicBezTo>
                  <a:pt x="2440644" y="5423725"/>
                  <a:pt x="2379529" y="5430020"/>
                  <a:pt x="2324082" y="5415163"/>
                </a:cubicBezTo>
                <a:lnTo>
                  <a:pt x="2318038" y="5412214"/>
                </a:lnTo>
                <a:lnTo>
                  <a:pt x="2304880" y="5409235"/>
                </a:lnTo>
                <a:cubicBezTo>
                  <a:pt x="2290741" y="5404522"/>
                  <a:pt x="2276864" y="5398322"/>
                  <a:pt x="2263454" y="5390580"/>
                </a:cubicBezTo>
                <a:lnTo>
                  <a:pt x="115415" y="4150409"/>
                </a:lnTo>
                <a:cubicBezTo>
                  <a:pt x="61775" y="4119440"/>
                  <a:pt x="25766" y="4069660"/>
                  <a:pt x="10909" y="4014213"/>
                </a:cubicBezTo>
                <a:lnTo>
                  <a:pt x="7738" y="3995318"/>
                </a:lnTo>
                <a:lnTo>
                  <a:pt x="4541" y="3985019"/>
                </a:lnTo>
                <a:cubicBezTo>
                  <a:pt x="1564" y="3970468"/>
                  <a:pt x="0" y="3955402"/>
                  <a:pt x="0" y="3939970"/>
                </a:cubicBezTo>
                <a:lnTo>
                  <a:pt x="0" y="1468110"/>
                </a:lnTo>
                <a:cubicBezTo>
                  <a:pt x="0" y="1406384"/>
                  <a:pt x="25020" y="1350501"/>
                  <a:pt x="65471" y="1310050"/>
                </a:cubicBezTo>
                <a:lnTo>
                  <a:pt x="96444" y="1289167"/>
                </a:lnTo>
                <a:lnTo>
                  <a:pt x="115415" y="1272434"/>
                </a:lnTo>
                <a:lnTo>
                  <a:pt x="2263454" y="32263"/>
                </a:lnTo>
                <a:cubicBezTo>
                  <a:pt x="2276864" y="24520"/>
                  <a:pt x="2290741" y="18320"/>
                  <a:pt x="2304880" y="13607"/>
                </a:cubicBezTo>
                <a:lnTo>
                  <a:pt x="2309929" y="12464"/>
                </a:lnTo>
                <a:lnTo>
                  <a:pt x="2313756" y="10712"/>
                </a:lnTo>
                <a:lnTo>
                  <a:pt x="2339865" y="5688"/>
                </a:lnTo>
                <a:lnTo>
                  <a:pt x="2347877" y="3874"/>
                </a:lnTo>
                <a:lnTo>
                  <a:pt x="2349514" y="3831"/>
                </a:lnTo>
                <a:close/>
              </a:path>
            </a:pathLst>
          </a:custGeom>
          <a:solidFill>
            <a:schemeClr val="bg1">
              <a:lumMod val="85000"/>
              <a:alpha val="57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27965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Large Hex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03420" y="6394668"/>
            <a:ext cx="4114800" cy="288000"/>
          </a:xfrm>
        </p:spPr>
        <p:txBody>
          <a:bodyPr/>
          <a:lstStyle>
            <a:lvl1pPr algn="l">
              <a:defRPr/>
            </a:lvl1pPr>
          </a:lstStyle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03420" y="690759"/>
            <a:ext cx="7078981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Hex Image Left</a:t>
            </a:r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03420" y="1227331"/>
            <a:ext cx="7078980" cy="349250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03420" y="1748030"/>
            <a:ext cx="7078980" cy="37459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038599" cy="6858000"/>
          </a:xfrm>
          <a:custGeom>
            <a:avLst/>
            <a:gdLst>
              <a:gd name="connsiteX0" fmla="*/ 0 w 4038599"/>
              <a:gd name="connsiteY0" fmla="*/ 0 h 6858000"/>
              <a:gd name="connsiteX1" fmla="*/ 2165232 w 4038599"/>
              <a:gd name="connsiteY1" fmla="*/ 0 h 6858000"/>
              <a:gd name="connsiteX2" fmla="*/ 3842659 w 4038599"/>
              <a:gd name="connsiteY2" fmla="*/ 968464 h 6858000"/>
              <a:gd name="connsiteX3" fmla="*/ 3892640 w 4038599"/>
              <a:gd name="connsiteY3" fmla="*/ 1012550 h 6858000"/>
              <a:gd name="connsiteX4" fmla="*/ 3927449 w 4038599"/>
              <a:gd name="connsiteY4" fmla="*/ 1036019 h 6858000"/>
              <a:gd name="connsiteX5" fmla="*/ 3949377 w 4038599"/>
              <a:gd name="connsiteY5" fmla="*/ 1062593 h 6858000"/>
              <a:gd name="connsiteX6" fmla="*/ 3956061 w 4038599"/>
              <a:gd name="connsiteY6" fmla="*/ 1068489 h 6858000"/>
              <a:gd name="connsiteX7" fmla="*/ 3961320 w 4038599"/>
              <a:gd name="connsiteY7" fmla="*/ 1077069 h 6858000"/>
              <a:gd name="connsiteX8" fmla="*/ 3973788 w 4038599"/>
              <a:gd name="connsiteY8" fmla="*/ 1092182 h 6858000"/>
              <a:gd name="connsiteX9" fmla="*/ 4038599 w 4038599"/>
              <a:gd name="connsiteY9" fmla="*/ 1304357 h 6858000"/>
              <a:gd name="connsiteX10" fmla="*/ 4038599 w 4038599"/>
              <a:gd name="connsiteY10" fmla="*/ 5500829 h 6858000"/>
              <a:gd name="connsiteX11" fmla="*/ 4030890 w 4038599"/>
              <a:gd name="connsiteY11" fmla="*/ 5577308 h 6858000"/>
              <a:gd name="connsiteX12" fmla="*/ 4026812 w 4038599"/>
              <a:gd name="connsiteY12" fmla="*/ 5590447 h 6858000"/>
              <a:gd name="connsiteX13" fmla="*/ 4020079 w 4038599"/>
              <a:gd name="connsiteY13" fmla="*/ 5630565 h 6858000"/>
              <a:gd name="connsiteX14" fmla="*/ 3842659 w 4038599"/>
              <a:gd name="connsiteY14" fmla="*/ 5861785 h 6858000"/>
              <a:gd name="connsiteX15" fmla="*/ 2117164 w 4038599"/>
              <a:gd name="connsiteY15" fmla="*/ 6858000 h 6858000"/>
              <a:gd name="connsiteX16" fmla="*/ 0 w 4038599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38599" h="6858000">
                <a:moveTo>
                  <a:pt x="0" y="0"/>
                </a:moveTo>
                <a:lnTo>
                  <a:pt x="2165232" y="0"/>
                </a:lnTo>
                <a:lnTo>
                  <a:pt x="3842659" y="968464"/>
                </a:lnTo>
                <a:lnTo>
                  <a:pt x="3892640" y="1012550"/>
                </a:lnTo>
                <a:lnTo>
                  <a:pt x="3927449" y="1036019"/>
                </a:lnTo>
                <a:lnTo>
                  <a:pt x="3949377" y="1062593"/>
                </a:lnTo>
                <a:lnTo>
                  <a:pt x="3956061" y="1068489"/>
                </a:lnTo>
                <a:lnTo>
                  <a:pt x="3961320" y="1077069"/>
                </a:lnTo>
                <a:lnTo>
                  <a:pt x="3973788" y="1092182"/>
                </a:lnTo>
                <a:cubicBezTo>
                  <a:pt x="4014708" y="1152749"/>
                  <a:pt x="4038599" y="1225762"/>
                  <a:pt x="4038599" y="1304357"/>
                </a:cubicBezTo>
                <a:lnTo>
                  <a:pt x="4038599" y="5500829"/>
                </a:lnTo>
                <a:cubicBezTo>
                  <a:pt x="4038599" y="5527028"/>
                  <a:pt x="4035944" y="5552605"/>
                  <a:pt x="4030890" y="5577308"/>
                </a:cubicBezTo>
                <a:lnTo>
                  <a:pt x="4026812" y="5590447"/>
                </a:lnTo>
                <a:lnTo>
                  <a:pt x="4020079" y="5630565"/>
                </a:lnTo>
                <a:cubicBezTo>
                  <a:pt x="3994856" y="5724697"/>
                  <a:pt x="3933724" y="5809209"/>
                  <a:pt x="3842659" y="5861785"/>
                </a:cubicBezTo>
                <a:lnTo>
                  <a:pt x="21171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57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102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gradFill>
          <a:gsLst>
            <a:gs pos="0">
              <a:schemeClr val="accent2"/>
            </a:gs>
            <a:gs pos="73000">
              <a:schemeClr val="accent1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>
            <a:spLocks noGrp="1"/>
          </p:cNvSpPr>
          <p:nvPr>
            <p:ph type="title"/>
          </p:nvPr>
        </p:nvSpPr>
        <p:spPr>
          <a:xfrm>
            <a:off x="609600" y="2327032"/>
            <a:ext cx="10972803" cy="1205401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740151"/>
            <a:ext cx="10972800" cy="77759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text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800600"/>
            <a:ext cx="3699933" cy="304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Date</a:t>
            </a:r>
            <a:endParaRPr lang="en-N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609600" y="6364095"/>
            <a:ext cx="4114800" cy="288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NZ"/>
          </a:p>
        </p:txBody>
      </p:sp>
      <p:sp>
        <p:nvSpPr>
          <p:cNvPr id="10" name="Right Triangle 9"/>
          <p:cNvSpPr/>
          <p:nvPr userDrawn="1"/>
        </p:nvSpPr>
        <p:spPr>
          <a:xfrm rot="16200000">
            <a:off x="7747110" y="2408118"/>
            <a:ext cx="3346933" cy="562186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405" y="4932598"/>
            <a:ext cx="1772335" cy="17047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9879"/>
          <a:stretch/>
        </p:blipFill>
        <p:spPr>
          <a:xfrm>
            <a:off x="-19051" y="-28576"/>
            <a:ext cx="6320797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6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Hex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17220" y="6394668"/>
            <a:ext cx="4114800" cy="288000"/>
          </a:xfrm>
        </p:spPr>
        <p:txBody>
          <a:bodyPr/>
          <a:lstStyle>
            <a:lvl1pPr algn="l">
              <a:defRPr/>
            </a:lvl1pPr>
          </a:lstStyle>
          <a:p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17220" y="690759"/>
            <a:ext cx="7078981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Hex Image Left</a:t>
            </a:r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7220" y="1227331"/>
            <a:ext cx="7078980" cy="349250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17220" y="1748030"/>
            <a:ext cx="7078980" cy="37459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153400" y="0"/>
            <a:ext cx="4054374" cy="6858000"/>
          </a:xfrm>
          <a:custGeom>
            <a:avLst/>
            <a:gdLst>
              <a:gd name="connsiteX0" fmla="*/ 1879766 w 4054374"/>
              <a:gd name="connsiteY0" fmla="*/ 0 h 6858000"/>
              <a:gd name="connsiteX1" fmla="*/ 4054374 w 4054374"/>
              <a:gd name="connsiteY1" fmla="*/ 0 h 6858000"/>
              <a:gd name="connsiteX2" fmla="*/ 4054374 w 4054374"/>
              <a:gd name="connsiteY2" fmla="*/ 6858000 h 6858000"/>
              <a:gd name="connsiteX3" fmla="*/ 1927834 w 4054374"/>
              <a:gd name="connsiteY3" fmla="*/ 6858000 h 6858000"/>
              <a:gd name="connsiteX4" fmla="*/ 195940 w 4054374"/>
              <a:gd name="connsiteY4" fmla="*/ 5858091 h 6858000"/>
              <a:gd name="connsiteX5" fmla="*/ 18520 w 4054374"/>
              <a:gd name="connsiteY5" fmla="*/ 5626871 h 6858000"/>
              <a:gd name="connsiteX6" fmla="*/ 13137 w 4054374"/>
              <a:gd name="connsiteY6" fmla="*/ 5594793 h 6858000"/>
              <a:gd name="connsiteX7" fmla="*/ 7709 w 4054374"/>
              <a:gd name="connsiteY7" fmla="*/ 5577308 h 6858000"/>
              <a:gd name="connsiteX8" fmla="*/ 0 w 4054374"/>
              <a:gd name="connsiteY8" fmla="*/ 5500829 h 6858000"/>
              <a:gd name="connsiteX9" fmla="*/ 0 w 4054374"/>
              <a:gd name="connsiteY9" fmla="*/ 1304357 h 6858000"/>
              <a:gd name="connsiteX10" fmla="*/ 111150 w 4054374"/>
              <a:gd name="connsiteY10" fmla="*/ 1036019 h 6858000"/>
              <a:gd name="connsiteX11" fmla="*/ 163733 w 4054374"/>
              <a:gd name="connsiteY11" fmla="*/ 1000566 h 6858000"/>
              <a:gd name="connsiteX12" fmla="*/ 195940 w 4054374"/>
              <a:gd name="connsiteY12" fmla="*/ 972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4374" h="6858000">
                <a:moveTo>
                  <a:pt x="1879766" y="0"/>
                </a:moveTo>
                <a:lnTo>
                  <a:pt x="4054374" y="0"/>
                </a:lnTo>
                <a:lnTo>
                  <a:pt x="4054374" y="6858000"/>
                </a:lnTo>
                <a:lnTo>
                  <a:pt x="1927834" y="6858000"/>
                </a:lnTo>
                <a:lnTo>
                  <a:pt x="195940" y="5858091"/>
                </a:lnTo>
                <a:cubicBezTo>
                  <a:pt x="104876" y="5805515"/>
                  <a:pt x="43743" y="5721003"/>
                  <a:pt x="18520" y="5626871"/>
                </a:cubicBezTo>
                <a:lnTo>
                  <a:pt x="13137" y="5594793"/>
                </a:lnTo>
                <a:lnTo>
                  <a:pt x="7709" y="5577308"/>
                </a:lnTo>
                <a:cubicBezTo>
                  <a:pt x="2655" y="5552605"/>
                  <a:pt x="0" y="5527028"/>
                  <a:pt x="0" y="5500829"/>
                </a:cubicBezTo>
                <a:lnTo>
                  <a:pt x="0" y="1304357"/>
                </a:lnTo>
                <a:cubicBezTo>
                  <a:pt x="0" y="1199565"/>
                  <a:pt x="42477" y="1104692"/>
                  <a:pt x="111150" y="1036019"/>
                </a:cubicBezTo>
                <a:lnTo>
                  <a:pt x="163733" y="1000566"/>
                </a:lnTo>
                <a:lnTo>
                  <a:pt x="195940" y="972158"/>
                </a:lnTo>
                <a:close/>
              </a:path>
            </a:pathLst>
          </a:custGeom>
          <a:solidFill>
            <a:schemeClr val="bg1">
              <a:lumMod val="85000"/>
              <a:alpha val="57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9981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Image Only</a:t>
            </a:r>
            <a:endParaRPr lang="en-NZ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09600" y="1517650"/>
            <a:ext cx="10972801" cy="45910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lIns="90000"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674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Image &amp; Description</a:t>
            </a:r>
            <a:endParaRPr lang="en-NZ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09600" y="1517650"/>
            <a:ext cx="10972801" cy="24257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4121150"/>
            <a:ext cx="10972801" cy="1778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lIns="90000"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55962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Two Images</a:t>
            </a:r>
            <a:endParaRPr lang="en-NZ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09600" y="1524000"/>
            <a:ext cx="5393267" cy="45783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197600" y="1524000"/>
            <a:ext cx="5384800" cy="45783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lIns="90000"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81082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09600" y="466725"/>
            <a:ext cx="5417820" cy="23177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2962275"/>
            <a:ext cx="5417820" cy="29876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164580" y="466725"/>
            <a:ext cx="5417820" cy="23177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64580" y="2962275"/>
            <a:ext cx="5417820" cy="29876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819513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9601" y="466726"/>
            <a:ext cx="2065020" cy="227647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87041" y="1377950"/>
            <a:ext cx="8595360" cy="457199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987041" y="466726"/>
            <a:ext cx="5877560" cy="460375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sz="2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987041" y="939801"/>
            <a:ext cx="5877560" cy="298450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16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60958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9601" y="466726"/>
            <a:ext cx="1379220" cy="160337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599" y="3130552"/>
            <a:ext cx="5088468" cy="2825749"/>
          </a:xfrm>
        </p:spPr>
        <p:txBody>
          <a:bodyPr lIns="0" rIns="0"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219326"/>
            <a:ext cx="3166533" cy="460375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2692401"/>
            <a:ext cx="3166533" cy="298450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4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493935" y="466726"/>
            <a:ext cx="1378800" cy="160337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493934" y="3130552"/>
            <a:ext cx="5088468" cy="2825749"/>
          </a:xfrm>
        </p:spPr>
        <p:txBody>
          <a:bodyPr lIns="0" rIns="0"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493935" y="2219326"/>
            <a:ext cx="3166533" cy="460375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493935" y="2692401"/>
            <a:ext cx="3166533" cy="298450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4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5755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9601" y="1581151"/>
            <a:ext cx="1379220" cy="1409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599" y="4051303"/>
            <a:ext cx="3259668" cy="1981199"/>
          </a:xfrm>
        </p:spPr>
        <p:txBody>
          <a:bodyPr lIns="0" rIns="0"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140077"/>
            <a:ext cx="3259667" cy="460375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3613152"/>
            <a:ext cx="3259667" cy="298450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4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Three Bio Slide</a:t>
            </a:r>
            <a:endParaRPr lang="en-NZ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tIns="0" bIns="0" anchor="ctr" anchorCtr="0">
            <a:normAutofit/>
          </a:bodyPr>
          <a:lstStyle>
            <a:lvl1pPr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461933" y="1581151"/>
            <a:ext cx="1378800" cy="1409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461933" y="4051303"/>
            <a:ext cx="3259668" cy="1981199"/>
          </a:xfrm>
        </p:spPr>
        <p:txBody>
          <a:bodyPr lIns="0" rIns="0"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4461933" y="3140077"/>
            <a:ext cx="3259667" cy="460375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461933" y="3613152"/>
            <a:ext cx="3259667" cy="298450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4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8322733" y="1581151"/>
            <a:ext cx="1378800" cy="1409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322733" y="4051303"/>
            <a:ext cx="3259668" cy="1981199"/>
          </a:xfrm>
        </p:spPr>
        <p:txBody>
          <a:bodyPr lIns="0" rIns="0"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322733" y="3140077"/>
            <a:ext cx="3259667" cy="460375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22733" y="3613152"/>
            <a:ext cx="3259667" cy="298450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4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9310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Group Bio Slide</a:t>
            </a:r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tIns="0" bIns="0" anchor="ctr" anchorCtr="0">
            <a:normAutofit/>
          </a:bodyPr>
          <a:lstStyle>
            <a:lvl1pPr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1835151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140077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3517903"/>
            <a:ext cx="2345267" cy="215898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2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3445933" y="1835151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445933" y="3140077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445933" y="3517903"/>
            <a:ext cx="2345267" cy="215898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2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9237133" y="1835151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9237133" y="3140077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237133" y="3517903"/>
            <a:ext cx="2345267" cy="215898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2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6409267" y="1835151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6409266" y="3140077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6409266" y="3517903"/>
            <a:ext cx="2345267" cy="215898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2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609600" y="4032251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5337177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609600" y="5715003"/>
            <a:ext cx="2345267" cy="215898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2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30" hasCustomPrompt="1"/>
          </p:nvPr>
        </p:nvSpPr>
        <p:spPr>
          <a:xfrm>
            <a:off x="3445933" y="4032251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3445933" y="5337177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3445933" y="5715003"/>
            <a:ext cx="2345267" cy="215898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2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33" hasCustomPrompt="1"/>
          </p:nvPr>
        </p:nvSpPr>
        <p:spPr>
          <a:xfrm>
            <a:off x="9237133" y="4032251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4" hasCustomPrompt="1"/>
          </p:nvPr>
        </p:nvSpPr>
        <p:spPr>
          <a:xfrm>
            <a:off x="9237133" y="5337177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9237133" y="5715003"/>
            <a:ext cx="2345267" cy="215898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2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36" hasCustomPrompt="1"/>
          </p:nvPr>
        </p:nvSpPr>
        <p:spPr>
          <a:xfrm>
            <a:off x="6409267" y="4032251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6409266" y="5337177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8" hasCustomPrompt="1"/>
          </p:nvPr>
        </p:nvSpPr>
        <p:spPr>
          <a:xfrm>
            <a:off x="6409266" y="5715003"/>
            <a:ext cx="2345267" cy="215898"/>
          </a:xfrm>
        </p:spPr>
        <p:txBody>
          <a:bodyPr lIns="0" rIns="0" anchor="ctr" anchorCtr="0">
            <a:noAutofit/>
          </a:bodyPr>
          <a:lstStyle>
            <a:lvl1pPr>
              <a:lnSpc>
                <a:spcPct val="100000"/>
              </a:lnSpc>
              <a:defRPr sz="12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9692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1622427"/>
            <a:ext cx="1133229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915160" y="1609727"/>
            <a:ext cx="2345267" cy="371474"/>
          </a:xfrm>
        </p:spPr>
        <p:txBody>
          <a:bodyPr lIns="0" tIns="46800" rIns="0" bIns="46800">
            <a:normAutofit/>
          </a:bodyPr>
          <a:lstStyle>
            <a:lvl1pPr>
              <a:lnSpc>
                <a:spcPct val="100000"/>
              </a:lnSpc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915160" y="1987553"/>
            <a:ext cx="2345267" cy="215898"/>
          </a:xfrm>
        </p:spPr>
        <p:txBody>
          <a:bodyPr lIns="0" tIns="46800" rIns="0" bIns="46800">
            <a:noAutofit/>
          </a:bodyPr>
          <a:lstStyle>
            <a:lvl1pPr>
              <a:lnSpc>
                <a:spcPct val="100000"/>
              </a:lnSpc>
              <a:defRPr sz="12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" y="2987677"/>
            <a:ext cx="900000" cy="920750"/>
          </a:xfrm>
          <a:solidFill>
            <a:schemeClr val="bg1">
              <a:lumMod val="85000"/>
            </a:schemeClr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3910017"/>
            <a:ext cx="1837267" cy="295273"/>
          </a:xfrm>
        </p:spPr>
        <p:txBody>
          <a:bodyPr lIns="0" rIns="0">
            <a:normAutofit/>
          </a:bodyPr>
          <a:lstStyle>
            <a:lvl1pPr>
              <a:lnSpc>
                <a:spcPct val="100000"/>
              </a:lnSpc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4205293"/>
            <a:ext cx="1837267" cy="215898"/>
          </a:xfrm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defRPr sz="10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2692011" y="2987677"/>
            <a:ext cx="900000" cy="920750"/>
          </a:xfrm>
          <a:solidFill>
            <a:schemeClr val="bg1">
              <a:lumMod val="85000"/>
            </a:schemeClr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2692011" y="3910017"/>
            <a:ext cx="1837267" cy="295273"/>
          </a:xfrm>
        </p:spPr>
        <p:txBody>
          <a:bodyPr lIns="0" rIns="0">
            <a:normAutofit/>
          </a:bodyPr>
          <a:lstStyle>
            <a:lvl1pPr>
              <a:lnSpc>
                <a:spcPct val="100000"/>
              </a:lnSpc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2692011" y="4205293"/>
            <a:ext cx="1837267" cy="215898"/>
          </a:xfrm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defRPr sz="10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4746414" y="2987677"/>
            <a:ext cx="900000" cy="920750"/>
          </a:xfrm>
          <a:solidFill>
            <a:schemeClr val="bg1">
              <a:lumMod val="85000"/>
            </a:schemeClr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4746413" y="3910017"/>
            <a:ext cx="1837267" cy="295273"/>
          </a:xfrm>
        </p:spPr>
        <p:txBody>
          <a:bodyPr lIns="0" rIns="0">
            <a:normAutofit/>
          </a:bodyPr>
          <a:lstStyle>
            <a:lvl1pPr>
              <a:lnSpc>
                <a:spcPct val="100000"/>
              </a:lnSpc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746413" y="4205293"/>
            <a:ext cx="1837267" cy="215898"/>
          </a:xfrm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defRPr sz="10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609600" y="4518027"/>
            <a:ext cx="900000" cy="920750"/>
          </a:xfrm>
          <a:solidFill>
            <a:schemeClr val="bg1">
              <a:lumMod val="85000"/>
            </a:schemeClr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5440368"/>
            <a:ext cx="1837267" cy="295273"/>
          </a:xfrm>
        </p:spPr>
        <p:txBody>
          <a:bodyPr lIns="0" rIns="0">
            <a:normAutofit/>
          </a:bodyPr>
          <a:lstStyle>
            <a:lvl1pPr>
              <a:lnSpc>
                <a:spcPct val="100000"/>
              </a:lnSpc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609600" y="5735643"/>
            <a:ext cx="1837267" cy="215898"/>
          </a:xfrm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defRPr sz="10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30" hasCustomPrompt="1"/>
          </p:nvPr>
        </p:nvSpPr>
        <p:spPr>
          <a:xfrm>
            <a:off x="2692011" y="4518027"/>
            <a:ext cx="900000" cy="920750"/>
          </a:xfrm>
          <a:solidFill>
            <a:schemeClr val="bg1">
              <a:lumMod val="85000"/>
            </a:schemeClr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2692011" y="5440368"/>
            <a:ext cx="1837267" cy="295273"/>
          </a:xfrm>
        </p:spPr>
        <p:txBody>
          <a:bodyPr lIns="0" rIns="0">
            <a:normAutofit/>
          </a:bodyPr>
          <a:lstStyle>
            <a:lvl1pPr>
              <a:lnSpc>
                <a:spcPct val="100000"/>
              </a:lnSpc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2692011" y="5735643"/>
            <a:ext cx="1837267" cy="215898"/>
          </a:xfrm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defRPr sz="10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3" hasCustomPrompt="1"/>
          </p:nvPr>
        </p:nvSpPr>
        <p:spPr>
          <a:xfrm>
            <a:off x="4746414" y="4518027"/>
            <a:ext cx="900000" cy="920750"/>
          </a:xfrm>
          <a:solidFill>
            <a:schemeClr val="bg1">
              <a:lumMod val="85000"/>
            </a:schemeClr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 hasCustomPrompt="1"/>
          </p:nvPr>
        </p:nvSpPr>
        <p:spPr>
          <a:xfrm>
            <a:off x="4746413" y="5440368"/>
            <a:ext cx="1837267" cy="295273"/>
          </a:xfrm>
        </p:spPr>
        <p:txBody>
          <a:bodyPr lIns="0" rIns="0">
            <a:normAutofit/>
          </a:bodyPr>
          <a:lstStyle>
            <a:lvl1pPr>
              <a:lnSpc>
                <a:spcPct val="100000"/>
              </a:lnSpc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4746413" y="5735643"/>
            <a:ext cx="1837267" cy="215898"/>
          </a:xfrm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defRPr sz="10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27" name="Rectangle 26"/>
          <p:cNvSpPr/>
          <p:nvPr userDrawn="1"/>
        </p:nvSpPr>
        <p:spPr>
          <a:xfrm>
            <a:off x="9053400" y="1609728"/>
            <a:ext cx="2529002" cy="4341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NZ" sz="1800"/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36" hasCustomPrompt="1"/>
          </p:nvPr>
        </p:nvSpPr>
        <p:spPr>
          <a:xfrm>
            <a:off x="9053399" y="212727"/>
            <a:ext cx="2529001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Client Logo</a:t>
            </a:r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37" hasCustomPrompt="1"/>
          </p:nvPr>
        </p:nvSpPr>
        <p:spPr>
          <a:xfrm>
            <a:off x="9213420" y="1743076"/>
            <a:ext cx="900000" cy="784224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8" hasCustomPrompt="1"/>
          </p:nvPr>
        </p:nvSpPr>
        <p:spPr>
          <a:xfrm>
            <a:off x="9213420" y="2551909"/>
            <a:ext cx="2241133" cy="230184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9213420" y="2782094"/>
            <a:ext cx="2241133" cy="165099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0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40" hasCustomPrompt="1"/>
          </p:nvPr>
        </p:nvSpPr>
        <p:spPr>
          <a:xfrm>
            <a:off x="9213420" y="3125793"/>
            <a:ext cx="900000" cy="784224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9213420" y="3934626"/>
            <a:ext cx="2241133" cy="230184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42" hasCustomPrompt="1"/>
          </p:nvPr>
        </p:nvSpPr>
        <p:spPr>
          <a:xfrm>
            <a:off x="9213420" y="4164811"/>
            <a:ext cx="2241133" cy="165099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0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46" name="Picture Placeholder 9"/>
          <p:cNvSpPr>
            <a:spLocks noGrp="1"/>
          </p:cNvSpPr>
          <p:nvPr>
            <p:ph type="pic" sz="quarter" idx="43" hasCustomPrompt="1"/>
          </p:nvPr>
        </p:nvSpPr>
        <p:spPr>
          <a:xfrm>
            <a:off x="9213420" y="4531527"/>
            <a:ext cx="900000" cy="784224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44" hasCustomPrompt="1"/>
          </p:nvPr>
        </p:nvSpPr>
        <p:spPr>
          <a:xfrm>
            <a:off x="9213420" y="5340360"/>
            <a:ext cx="2241133" cy="230184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45" hasCustomPrompt="1"/>
          </p:nvPr>
        </p:nvSpPr>
        <p:spPr>
          <a:xfrm>
            <a:off x="9213420" y="5570545"/>
            <a:ext cx="2241133" cy="165099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0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0" y="407916"/>
            <a:ext cx="887260" cy="762000"/>
          </a:xfrm>
          <a:prstGeom prst="rect">
            <a:avLst/>
          </a:prstGeom>
        </p:spPr>
      </p:pic>
      <p:sp>
        <p:nvSpPr>
          <p:cNvPr id="38" name="Picture Placeholder 9"/>
          <p:cNvSpPr>
            <a:spLocks noGrp="1"/>
          </p:cNvSpPr>
          <p:nvPr>
            <p:ph type="pic" sz="quarter" idx="46" hasCustomPrompt="1"/>
          </p:nvPr>
        </p:nvSpPr>
        <p:spPr>
          <a:xfrm>
            <a:off x="6811434" y="2987677"/>
            <a:ext cx="900000" cy="920750"/>
          </a:xfrm>
          <a:solidFill>
            <a:schemeClr val="bg1">
              <a:lumMod val="85000"/>
            </a:schemeClr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47" hasCustomPrompt="1"/>
          </p:nvPr>
        </p:nvSpPr>
        <p:spPr>
          <a:xfrm>
            <a:off x="6811433" y="3910017"/>
            <a:ext cx="1837267" cy="295273"/>
          </a:xfrm>
        </p:spPr>
        <p:txBody>
          <a:bodyPr lIns="0" rIns="0">
            <a:normAutofit/>
          </a:bodyPr>
          <a:lstStyle>
            <a:lvl1pPr>
              <a:lnSpc>
                <a:spcPct val="100000"/>
              </a:lnSpc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48" hasCustomPrompt="1"/>
          </p:nvPr>
        </p:nvSpPr>
        <p:spPr>
          <a:xfrm>
            <a:off x="6811433" y="4205293"/>
            <a:ext cx="1837267" cy="215898"/>
          </a:xfrm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defRPr sz="10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49" hasCustomPrompt="1"/>
          </p:nvPr>
        </p:nvSpPr>
        <p:spPr>
          <a:xfrm>
            <a:off x="6811434" y="4518027"/>
            <a:ext cx="900000" cy="920750"/>
          </a:xfrm>
          <a:solidFill>
            <a:schemeClr val="bg1">
              <a:lumMod val="85000"/>
            </a:schemeClr>
          </a:solidFill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50" hasCustomPrompt="1"/>
          </p:nvPr>
        </p:nvSpPr>
        <p:spPr>
          <a:xfrm>
            <a:off x="6811433" y="5440368"/>
            <a:ext cx="1837267" cy="295273"/>
          </a:xfrm>
        </p:spPr>
        <p:txBody>
          <a:bodyPr lIns="0" rIns="0">
            <a:normAutofit/>
          </a:bodyPr>
          <a:lstStyle>
            <a:lvl1pPr>
              <a:lnSpc>
                <a:spcPct val="100000"/>
              </a:lnSpc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Full Name</a:t>
            </a:r>
            <a:endParaRPr lang="en-NZ"/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51" hasCustomPrompt="1"/>
          </p:nvPr>
        </p:nvSpPr>
        <p:spPr>
          <a:xfrm>
            <a:off x="6811433" y="5735643"/>
            <a:ext cx="1837267" cy="215898"/>
          </a:xfrm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defRPr sz="10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 Title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055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0"/>
          <p:cNvSpPr>
            <a:spLocks noGrp="1"/>
          </p:cNvSpPr>
          <p:nvPr>
            <p:ph type="title"/>
          </p:nvPr>
        </p:nvSpPr>
        <p:spPr>
          <a:xfrm>
            <a:off x="609601" y="3406140"/>
            <a:ext cx="6865620" cy="1472493"/>
          </a:xfrm>
        </p:spPr>
        <p:txBody>
          <a:bodyPr anchor="b" anchorCtr="0"/>
          <a:lstStyle/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086352"/>
            <a:ext cx="6865618" cy="47624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subtitle text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854700"/>
            <a:ext cx="3699933" cy="304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Edit Date</a:t>
            </a:r>
            <a:endParaRPr lang="en-N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7475221" y="6394668"/>
            <a:ext cx="4114800" cy="288000"/>
          </a:xfrm>
        </p:spPr>
        <p:txBody>
          <a:bodyPr/>
          <a:lstStyle>
            <a:lvl1pPr algn="r">
              <a:defRPr/>
            </a:lvl1pPr>
          </a:lstStyle>
          <a:p>
            <a:endParaRPr lang="en-NZ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82" y="664928"/>
            <a:ext cx="1372063" cy="1276019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2105795" y="0"/>
            <a:ext cx="10086204" cy="4550041"/>
            <a:chOff x="2105795" y="0"/>
            <a:chExt cx="10086204" cy="4550041"/>
          </a:xfrm>
        </p:grpSpPr>
        <p:sp>
          <p:nvSpPr>
            <p:cNvPr id="15" name="Freeform 14"/>
            <p:cNvSpPr/>
            <p:nvPr userDrawn="1"/>
          </p:nvSpPr>
          <p:spPr>
            <a:xfrm rot="10800000" flipH="1">
              <a:off x="2105795" y="0"/>
              <a:ext cx="10086204" cy="4506499"/>
            </a:xfrm>
            <a:custGeom>
              <a:avLst/>
              <a:gdLst>
                <a:gd name="connsiteX0" fmla="*/ 0 w 10086204"/>
                <a:gd name="connsiteY0" fmla="*/ 4506499 h 4506499"/>
                <a:gd name="connsiteX1" fmla="*/ 10086204 w 10086204"/>
                <a:gd name="connsiteY1" fmla="*/ 4506499 h 4506499"/>
                <a:gd name="connsiteX2" fmla="*/ 10086204 w 10086204"/>
                <a:gd name="connsiteY2" fmla="*/ 907690 h 4506499"/>
                <a:gd name="connsiteX3" fmla="*/ 8828812 w 10086204"/>
                <a:gd name="connsiteY3" fmla="*/ 179706 h 4506499"/>
                <a:gd name="connsiteX4" fmla="*/ 8828812 w 10086204"/>
                <a:gd name="connsiteY4" fmla="*/ 182596 h 4506499"/>
                <a:gd name="connsiteX5" fmla="*/ 8800745 w 10086204"/>
                <a:gd name="connsiteY5" fmla="*/ 165544 h 4506499"/>
                <a:gd name="connsiteX6" fmla="*/ 8146959 w 10086204"/>
                <a:gd name="connsiteY6" fmla="*/ 0 h 4506499"/>
                <a:gd name="connsiteX7" fmla="*/ 7493173 w 10086204"/>
                <a:gd name="connsiteY7" fmla="*/ 165544 h 4506499"/>
                <a:gd name="connsiteX8" fmla="*/ 7399326 w 10086204"/>
                <a:gd name="connsiteY8" fmla="*/ 222558 h 450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86204" h="4506499">
                  <a:moveTo>
                    <a:pt x="0" y="4506499"/>
                  </a:moveTo>
                  <a:lnTo>
                    <a:pt x="10086204" y="4506499"/>
                  </a:lnTo>
                  <a:lnTo>
                    <a:pt x="10086204" y="907690"/>
                  </a:lnTo>
                  <a:lnTo>
                    <a:pt x="8828812" y="179706"/>
                  </a:lnTo>
                  <a:lnTo>
                    <a:pt x="8828812" y="182596"/>
                  </a:lnTo>
                  <a:lnTo>
                    <a:pt x="8800745" y="165544"/>
                  </a:lnTo>
                  <a:cubicBezTo>
                    <a:pt x="8606399" y="59969"/>
                    <a:pt x="8383682" y="0"/>
                    <a:pt x="8146959" y="0"/>
                  </a:cubicBezTo>
                  <a:cubicBezTo>
                    <a:pt x="7910236" y="0"/>
                    <a:pt x="7687520" y="59969"/>
                    <a:pt x="7493173" y="165544"/>
                  </a:cubicBezTo>
                  <a:lnTo>
                    <a:pt x="7399326" y="2225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NZ"/>
            </a:p>
          </p:txBody>
        </p:sp>
        <p:sp>
          <p:nvSpPr>
            <p:cNvPr id="16" name="Freeform 15"/>
            <p:cNvSpPr/>
            <p:nvPr userDrawn="1"/>
          </p:nvSpPr>
          <p:spPr>
            <a:xfrm rot="10800000" flipH="1">
              <a:off x="2364419" y="0"/>
              <a:ext cx="9827580" cy="4550041"/>
            </a:xfrm>
            <a:custGeom>
              <a:avLst/>
              <a:gdLst>
                <a:gd name="connsiteX0" fmla="*/ 0 w 9827580"/>
                <a:gd name="connsiteY0" fmla="*/ 4550041 h 4550041"/>
                <a:gd name="connsiteX1" fmla="*/ 9827580 w 9827580"/>
                <a:gd name="connsiteY1" fmla="*/ 4550041 h 4550041"/>
                <a:gd name="connsiteX2" fmla="*/ 9827580 w 9827580"/>
                <a:gd name="connsiteY2" fmla="*/ 714415 h 4550041"/>
                <a:gd name="connsiteX3" fmla="*/ 8904018 w 9827580"/>
                <a:gd name="connsiteY3" fmla="*/ 179706 h 4550041"/>
                <a:gd name="connsiteX4" fmla="*/ 8904018 w 9827580"/>
                <a:gd name="connsiteY4" fmla="*/ 182596 h 4550041"/>
                <a:gd name="connsiteX5" fmla="*/ 8875951 w 9827580"/>
                <a:gd name="connsiteY5" fmla="*/ 165544 h 4550041"/>
                <a:gd name="connsiteX6" fmla="*/ 8222165 w 9827580"/>
                <a:gd name="connsiteY6" fmla="*/ 0 h 4550041"/>
                <a:gd name="connsiteX7" fmla="*/ 7568379 w 9827580"/>
                <a:gd name="connsiteY7" fmla="*/ 165544 h 4550041"/>
                <a:gd name="connsiteX8" fmla="*/ 7474532 w 9827580"/>
                <a:gd name="connsiteY8" fmla="*/ 222558 h 455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7580" h="4550041">
                  <a:moveTo>
                    <a:pt x="0" y="4550041"/>
                  </a:moveTo>
                  <a:lnTo>
                    <a:pt x="9827580" y="4550041"/>
                  </a:lnTo>
                  <a:lnTo>
                    <a:pt x="9827580" y="714415"/>
                  </a:lnTo>
                  <a:lnTo>
                    <a:pt x="8904018" y="179706"/>
                  </a:lnTo>
                  <a:lnTo>
                    <a:pt x="8904018" y="182596"/>
                  </a:lnTo>
                  <a:lnTo>
                    <a:pt x="8875951" y="165544"/>
                  </a:lnTo>
                  <a:cubicBezTo>
                    <a:pt x="8681605" y="59969"/>
                    <a:pt x="8458888" y="0"/>
                    <a:pt x="8222165" y="0"/>
                  </a:cubicBezTo>
                  <a:cubicBezTo>
                    <a:pt x="7985442" y="0"/>
                    <a:pt x="7762727" y="59969"/>
                    <a:pt x="7568379" y="165544"/>
                  </a:cubicBezTo>
                  <a:lnTo>
                    <a:pt x="7474532" y="22255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>
                <a:lnSpc>
                  <a:spcPct val="100000"/>
                </a:lnSpc>
              </a:pPr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1963849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ociated Log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Associated Logos</a:t>
            </a:r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tIns="0" bIns="0" anchor="ctr" anchorCtr="0">
            <a:normAutofit/>
          </a:bodyPr>
          <a:lstStyle>
            <a:lvl1pPr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1622427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609600" y="273367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23" hasCustomPrompt="1"/>
          </p:nvPr>
        </p:nvSpPr>
        <p:spPr>
          <a:xfrm>
            <a:off x="609600" y="381952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609600" y="494347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2458560" y="1622427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9" hasCustomPrompt="1"/>
          </p:nvPr>
        </p:nvSpPr>
        <p:spPr>
          <a:xfrm>
            <a:off x="2458560" y="273367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30" hasCustomPrompt="1"/>
          </p:nvPr>
        </p:nvSpPr>
        <p:spPr>
          <a:xfrm>
            <a:off x="2458560" y="381952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31" hasCustomPrompt="1"/>
          </p:nvPr>
        </p:nvSpPr>
        <p:spPr>
          <a:xfrm>
            <a:off x="2458560" y="494347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32" hasCustomPrompt="1"/>
          </p:nvPr>
        </p:nvSpPr>
        <p:spPr>
          <a:xfrm>
            <a:off x="4307520" y="1622427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30" name="Picture Placeholder 9"/>
          <p:cNvSpPr>
            <a:spLocks noGrp="1"/>
          </p:cNvSpPr>
          <p:nvPr>
            <p:ph type="pic" sz="quarter" idx="33" hasCustomPrompt="1"/>
          </p:nvPr>
        </p:nvSpPr>
        <p:spPr>
          <a:xfrm>
            <a:off x="4307520" y="273367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34" hasCustomPrompt="1"/>
          </p:nvPr>
        </p:nvSpPr>
        <p:spPr>
          <a:xfrm>
            <a:off x="4307520" y="381952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32" name="Picture Placeholder 9"/>
          <p:cNvSpPr>
            <a:spLocks noGrp="1"/>
          </p:cNvSpPr>
          <p:nvPr>
            <p:ph type="pic" sz="quarter" idx="35" hasCustomPrompt="1"/>
          </p:nvPr>
        </p:nvSpPr>
        <p:spPr>
          <a:xfrm>
            <a:off x="4307520" y="494347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33" name="Picture Placeholder 9"/>
          <p:cNvSpPr>
            <a:spLocks noGrp="1"/>
          </p:cNvSpPr>
          <p:nvPr>
            <p:ph type="pic" sz="quarter" idx="36" hasCustomPrompt="1"/>
          </p:nvPr>
        </p:nvSpPr>
        <p:spPr>
          <a:xfrm>
            <a:off x="9854402" y="1622427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37" hasCustomPrompt="1"/>
          </p:nvPr>
        </p:nvSpPr>
        <p:spPr>
          <a:xfrm>
            <a:off x="9854402" y="273367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8" hasCustomPrompt="1"/>
          </p:nvPr>
        </p:nvSpPr>
        <p:spPr>
          <a:xfrm>
            <a:off x="9854402" y="381952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39" hasCustomPrompt="1"/>
          </p:nvPr>
        </p:nvSpPr>
        <p:spPr>
          <a:xfrm>
            <a:off x="9854402" y="494347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40" hasCustomPrompt="1"/>
          </p:nvPr>
        </p:nvSpPr>
        <p:spPr>
          <a:xfrm>
            <a:off x="8005440" y="1622427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38" name="Picture Placeholder 9"/>
          <p:cNvSpPr>
            <a:spLocks noGrp="1"/>
          </p:cNvSpPr>
          <p:nvPr>
            <p:ph type="pic" sz="quarter" idx="41" hasCustomPrompt="1"/>
          </p:nvPr>
        </p:nvSpPr>
        <p:spPr>
          <a:xfrm>
            <a:off x="8005440" y="273367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42" hasCustomPrompt="1"/>
          </p:nvPr>
        </p:nvSpPr>
        <p:spPr>
          <a:xfrm>
            <a:off x="8005440" y="381952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43" hasCustomPrompt="1"/>
          </p:nvPr>
        </p:nvSpPr>
        <p:spPr>
          <a:xfrm>
            <a:off x="8005440" y="494347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44" hasCustomPrompt="1"/>
          </p:nvPr>
        </p:nvSpPr>
        <p:spPr>
          <a:xfrm>
            <a:off x="6156480" y="1622427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42" name="Picture Placeholder 9"/>
          <p:cNvSpPr>
            <a:spLocks noGrp="1"/>
          </p:cNvSpPr>
          <p:nvPr>
            <p:ph type="pic" sz="quarter" idx="45" hasCustomPrompt="1"/>
          </p:nvPr>
        </p:nvSpPr>
        <p:spPr>
          <a:xfrm>
            <a:off x="6156480" y="273367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46" hasCustomPrompt="1"/>
          </p:nvPr>
        </p:nvSpPr>
        <p:spPr>
          <a:xfrm>
            <a:off x="6156480" y="381952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44" name="Picture Placeholder 9"/>
          <p:cNvSpPr>
            <a:spLocks noGrp="1"/>
          </p:cNvSpPr>
          <p:nvPr>
            <p:ph type="pic" sz="quarter" idx="47" hasCustomPrompt="1"/>
          </p:nvPr>
        </p:nvSpPr>
        <p:spPr>
          <a:xfrm>
            <a:off x="6156480" y="4943478"/>
            <a:ext cx="1728000" cy="84137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57155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ociated Log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Associated Logos</a:t>
            </a:r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tIns="0" bIns="0" anchor="ctr" anchorCtr="0">
            <a:normAutofit/>
          </a:bodyPr>
          <a:lstStyle>
            <a:lvl1pPr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1622427"/>
            <a:ext cx="3429000" cy="181419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45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4053207"/>
            <a:ext cx="3429000" cy="181419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46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8153400" y="1622427"/>
            <a:ext cx="3429000" cy="181419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47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8153400" y="4053207"/>
            <a:ext cx="3429000" cy="181419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48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4373880" y="1622427"/>
            <a:ext cx="3429000" cy="181419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  <p:sp>
        <p:nvSpPr>
          <p:cNvPr id="49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4373880" y="4053207"/>
            <a:ext cx="3429000" cy="1814193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042886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ociated Logo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Group Bio Slide</a:t>
            </a:r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tIns="0" bIns="0" anchor="ctr" anchorCtr="0">
            <a:normAutofit/>
          </a:bodyPr>
          <a:lstStyle>
            <a:lvl1pPr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1835151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09600" y="3140077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3445933" y="1835151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9237133" y="1835151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6409267" y="1835151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3445933" y="3140077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409267" y="3140077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9237135" y="3140077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609600" y="4114800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609600" y="5419726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8" name="Picture Placeholder 9"/>
          <p:cNvSpPr>
            <a:spLocks noGrp="1"/>
          </p:cNvSpPr>
          <p:nvPr>
            <p:ph type="pic" sz="quarter" idx="30" hasCustomPrompt="1"/>
          </p:nvPr>
        </p:nvSpPr>
        <p:spPr>
          <a:xfrm>
            <a:off x="3445933" y="4114800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31" hasCustomPrompt="1"/>
          </p:nvPr>
        </p:nvSpPr>
        <p:spPr>
          <a:xfrm>
            <a:off x="9237133" y="4114800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32" hasCustomPrompt="1"/>
          </p:nvPr>
        </p:nvSpPr>
        <p:spPr>
          <a:xfrm>
            <a:off x="6409267" y="4114800"/>
            <a:ext cx="1026000" cy="1155701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200"/>
            </a:lvl1pPr>
          </a:lstStyle>
          <a:p>
            <a:r>
              <a:rPr lang="en-NZ"/>
              <a:t>Professional Portrait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3445933" y="5419726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6409267" y="5419726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9237135" y="5419726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35057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65126"/>
            <a:ext cx="10972803" cy="3762374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5400" baseline="0"/>
            </a:lvl1pPr>
          </a:lstStyle>
          <a:p>
            <a:r>
              <a:rPr lang="en-NZ"/>
              <a:t>“Click to edit large quote on multiple lines.”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49850"/>
            <a:ext cx="10972801" cy="342900"/>
          </a:xfrm>
        </p:spPr>
        <p:txBody>
          <a:bodyPr lIns="0" tIns="0" rIns="0" bIns="0" anchor="ctr" anchorCtr="0">
            <a:noAutofit/>
          </a:bodyPr>
          <a:lstStyle>
            <a:lvl1pPr>
              <a:defRPr sz="18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- Source of Quote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49636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65126"/>
            <a:ext cx="10972803" cy="3762374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ts val="6200"/>
              </a:lnSpc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NZ"/>
              <a:t>“Click to edit large quote on multiple lines.”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599" y="6364095"/>
            <a:ext cx="4114800" cy="288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49850"/>
            <a:ext cx="10972801" cy="342900"/>
          </a:xfrm>
        </p:spPr>
        <p:txBody>
          <a:bodyPr lIns="0" tIns="0" rIns="0" bIns="0" anchor="ctr" anchorCtr="0">
            <a:noAutofit/>
          </a:bodyPr>
          <a:lstStyle>
            <a:lvl1pPr>
              <a:defRPr sz="18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- Source of Quote</a:t>
            </a:r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04" b="13821"/>
          <a:stretch/>
        </p:blipFill>
        <p:spPr>
          <a:xfrm>
            <a:off x="5418613" y="3624463"/>
            <a:ext cx="6887044" cy="32531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794" y="5791053"/>
            <a:ext cx="817040" cy="75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50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Quot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365125"/>
            <a:ext cx="4493560" cy="3756399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accent1"/>
                </a:solidFill>
              </a:defRPr>
            </a:lvl1pPr>
          </a:lstStyle>
          <a:p>
            <a:r>
              <a:rPr lang="en-NZ"/>
              <a:t>Click to edit large quote on multiple lines.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1518" y="365125"/>
            <a:ext cx="0" cy="375639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7093324" y="432736"/>
            <a:ext cx="4489078" cy="333034"/>
          </a:xfrm>
        </p:spPr>
        <p:txBody>
          <a:bodyPr lIns="0" tIns="0" rIns="0" bIns="0" anchor="ctr" anchorCtr="0">
            <a:norm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</a:t>
            </a:r>
            <a:endParaRPr lang="en-NZ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093324" y="765769"/>
            <a:ext cx="4489078" cy="619277"/>
          </a:xfrm>
        </p:spPr>
        <p:txBody>
          <a:bodyPr lIns="0" tIns="0" rIns="0" bIns="0" anchor="t" anchorCtr="0">
            <a:noAutofit/>
          </a:bodyPr>
          <a:lstStyle>
            <a:lvl1pPr>
              <a:defRPr sz="14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en-NZ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7093324" y="1784166"/>
            <a:ext cx="4489078" cy="333034"/>
          </a:xfrm>
        </p:spPr>
        <p:txBody>
          <a:bodyPr lIns="0" tIns="0" rIns="0" bIns="0" anchor="ctr" anchorCtr="0">
            <a:norm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</a:t>
            </a:r>
            <a:endParaRPr lang="en-NZ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7093324" y="2117199"/>
            <a:ext cx="4489078" cy="619277"/>
          </a:xfrm>
        </p:spPr>
        <p:txBody>
          <a:bodyPr lIns="0" tIns="0" rIns="0" bIns="0" anchor="t" anchorCtr="0">
            <a:noAutofit/>
          </a:bodyPr>
          <a:lstStyle>
            <a:lvl1pPr>
              <a:defRPr sz="14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en-NZ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7093324" y="3178368"/>
            <a:ext cx="4489078" cy="333034"/>
          </a:xfrm>
        </p:spPr>
        <p:txBody>
          <a:bodyPr lIns="0" tIns="0" rIns="0" bIns="0" anchor="ctr" anchorCtr="0">
            <a:norm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</a:t>
            </a:r>
            <a:endParaRPr lang="en-NZ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7093324" y="3511401"/>
            <a:ext cx="4489078" cy="619277"/>
          </a:xfrm>
        </p:spPr>
        <p:txBody>
          <a:bodyPr lIns="0" tIns="0" rIns="0" bIns="0" anchor="t" anchorCtr="0">
            <a:noAutofit/>
          </a:bodyPr>
          <a:lstStyle>
            <a:lvl1pPr>
              <a:defRPr sz="14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en-NZ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609598" y="4632959"/>
            <a:ext cx="1831043" cy="1047976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 Quote</a:t>
            </a:r>
            <a:endParaRPr lang="en-NZ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2675965" y="4632960"/>
            <a:ext cx="8906436" cy="1047976"/>
          </a:xfrm>
        </p:spPr>
        <p:txBody>
          <a:bodyPr lIns="0" tIns="0" rIns="0" bIns="0" anchor="ctr" anchorCtr="0">
            <a:noAutofit/>
          </a:bodyPr>
          <a:lstStyle>
            <a:lvl1pPr>
              <a:defRPr sz="14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28981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3162301"/>
            <a:ext cx="4480560" cy="54451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Image Divider</a:t>
            </a:r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599" y="6364095"/>
            <a:ext cx="4114800" cy="288000"/>
          </a:xfrm>
        </p:spPr>
        <p:txBody>
          <a:bodyPr/>
          <a:lstStyle>
            <a:lvl1pPr algn="l">
              <a:defRPr/>
            </a:lvl1pPr>
          </a:lstStyle>
          <a:p>
            <a:endParaRPr lang="en-NZ"/>
          </a:p>
        </p:txBody>
      </p:sp>
      <p:sp>
        <p:nvSpPr>
          <p:cNvPr id="8" name="Picture Placeholder 51"/>
          <p:cNvSpPr>
            <a:spLocks noGrp="1"/>
          </p:cNvSpPr>
          <p:nvPr>
            <p:ph type="pic" sz="quarter" idx="12" hasCustomPrompt="1"/>
          </p:nvPr>
        </p:nvSpPr>
        <p:spPr>
          <a:xfrm>
            <a:off x="2093998" y="0"/>
            <a:ext cx="9979466" cy="6859249"/>
          </a:xfrm>
          <a:custGeom>
            <a:avLst/>
            <a:gdLst>
              <a:gd name="connsiteX0" fmla="*/ 0 w 9979466"/>
              <a:gd name="connsiteY0" fmla="*/ 0 h 6858000"/>
              <a:gd name="connsiteX1" fmla="*/ 9979466 w 9979466"/>
              <a:gd name="connsiteY1" fmla="*/ 0 h 6858000"/>
              <a:gd name="connsiteX2" fmla="*/ 9979466 w 9979466"/>
              <a:gd name="connsiteY2" fmla="*/ 6019800 h 6858000"/>
              <a:gd name="connsiteX3" fmla="*/ 9141266 w 9979466"/>
              <a:gd name="connsiteY3" fmla="*/ 6858000 h 6858000"/>
              <a:gd name="connsiteX4" fmla="*/ 6858000 w 9979466"/>
              <a:gd name="connsiteY4" fmla="*/ 6858000 h 6858000"/>
              <a:gd name="connsiteX0" fmla="*/ 0 w 9979466"/>
              <a:gd name="connsiteY0" fmla="*/ 0 h 6859249"/>
              <a:gd name="connsiteX1" fmla="*/ 9979466 w 9979466"/>
              <a:gd name="connsiteY1" fmla="*/ 0 h 6859249"/>
              <a:gd name="connsiteX2" fmla="*/ 9979466 w 9979466"/>
              <a:gd name="connsiteY2" fmla="*/ 6859249 h 6859249"/>
              <a:gd name="connsiteX3" fmla="*/ 9141266 w 9979466"/>
              <a:gd name="connsiteY3" fmla="*/ 6858000 h 6859249"/>
              <a:gd name="connsiteX4" fmla="*/ 6858000 w 9979466"/>
              <a:gd name="connsiteY4" fmla="*/ 6858000 h 6859249"/>
              <a:gd name="connsiteX5" fmla="*/ 0 w 9979466"/>
              <a:gd name="connsiteY5" fmla="*/ 0 h 685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79466" h="6859249">
                <a:moveTo>
                  <a:pt x="0" y="0"/>
                </a:moveTo>
                <a:lnTo>
                  <a:pt x="9979466" y="0"/>
                </a:lnTo>
                <a:lnTo>
                  <a:pt x="9979466" y="6859249"/>
                </a:lnTo>
                <a:lnTo>
                  <a:pt x="9141266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1">
            <a:noAutofit/>
          </a:bodyPr>
          <a:lstStyle/>
          <a:p>
            <a:r>
              <a:rPr lang="en-US"/>
              <a:t>	</a:t>
            </a:r>
          </a:p>
        </p:txBody>
      </p:sp>
      <p:sp>
        <p:nvSpPr>
          <p:cNvPr id="9" name="Picture Placeholder 51"/>
          <p:cNvSpPr>
            <a:spLocks noGrp="1"/>
          </p:cNvSpPr>
          <p:nvPr>
            <p:ph type="pic" sz="quarter" idx="13"/>
          </p:nvPr>
        </p:nvSpPr>
        <p:spPr>
          <a:xfrm>
            <a:off x="2212534" y="-1249"/>
            <a:ext cx="9979466" cy="6859249"/>
          </a:xfrm>
          <a:custGeom>
            <a:avLst/>
            <a:gdLst>
              <a:gd name="connsiteX0" fmla="*/ 0 w 9979466"/>
              <a:gd name="connsiteY0" fmla="*/ 0 h 6858000"/>
              <a:gd name="connsiteX1" fmla="*/ 9979466 w 9979466"/>
              <a:gd name="connsiteY1" fmla="*/ 0 h 6858000"/>
              <a:gd name="connsiteX2" fmla="*/ 9979466 w 9979466"/>
              <a:gd name="connsiteY2" fmla="*/ 6019800 h 6858000"/>
              <a:gd name="connsiteX3" fmla="*/ 9141266 w 9979466"/>
              <a:gd name="connsiteY3" fmla="*/ 6858000 h 6858000"/>
              <a:gd name="connsiteX4" fmla="*/ 6858000 w 9979466"/>
              <a:gd name="connsiteY4" fmla="*/ 6858000 h 6858000"/>
              <a:gd name="connsiteX0" fmla="*/ 0 w 9979466"/>
              <a:gd name="connsiteY0" fmla="*/ 0 h 6859249"/>
              <a:gd name="connsiteX1" fmla="*/ 9979466 w 9979466"/>
              <a:gd name="connsiteY1" fmla="*/ 0 h 6859249"/>
              <a:gd name="connsiteX2" fmla="*/ 9979466 w 9979466"/>
              <a:gd name="connsiteY2" fmla="*/ 6859249 h 6859249"/>
              <a:gd name="connsiteX3" fmla="*/ 9141266 w 9979466"/>
              <a:gd name="connsiteY3" fmla="*/ 6858000 h 6859249"/>
              <a:gd name="connsiteX4" fmla="*/ 6858000 w 9979466"/>
              <a:gd name="connsiteY4" fmla="*/ 6858000 h 6859249"/>
              <a:gd name="connsiteX5" fmla="*/ 0 w 9979466"/>
              <a:gd name="connsiteY5" fmla="*/ 0 h 685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79466" h="6859249">
                <a:moveTo>
                  <a:pt x="0" y="0"/>
                </a:moveTo>
                <a:lnTo>
                  <a:pt x="9979466" y="0"/>
                </a:lnTo>
                <a:lnTo>
                  <a:pt x="9979466" y="6859249"/>
                </a:lnTo>
                <a:lnTo>
                  <a:pt x="9141266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1">
            <a:noAutofit/>
          </a:bodyPr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9" y="406312"/>
            <a:ext cx="1650145" cy="15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93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685800"/>
            <a:ext cx="10972803" cy="48133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ts val="9800"/>
              </a:lnSpc>
              <a:defRPr sz="9000" baseline="0"/>
            </a:lvl1pPr>
          </a:lstStyle>
          <a:p>
            <a:r>
              <a:rPr lang="en-NZ"/>
              <a:t>Big, fat, bold divider title.</a:t>
            </a:r>
          </a:p>
        </p:txBody>
      </p:sp>
    </p:spTree>
    <p:extLst>
      <p:ext uri="{BB962C8B-B14F-4D97-AF65-F5344CB8AC3E}">
        <p14:creationId xmlns:p14="http://schemas.microsoft.com/office/powerpoint/2010/main" val="2528792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Divider 2">
    <p:bg>
      <p:bgPr>
        <a:gradFill>
          <a:gsLst>
            <a:gs pos="0">
              <a:schemeClr val="accent4"/>
            </a:gs>
            <a:gs pos="54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599" y="6364095"/>
            <a:ext cx="4114800" cy="288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685800"/>
            <a:ext cx="10972803" cy="48133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ts val="9800"/>
              </a:lnSpc>
              <a:defRPr sz="9000" baseline="0">
                <a:solidFill>
                  <a:schemeClr val="bg1"/>
                </a:solidFill>
              </a:defRPr>
            </a:lvl1pPr>
          </a:lstStyle>
          <a:p>
            <a:r>
              <a:rPr lang="en-NZ"/>
              <a:t>Big, fat, bold divider title.</a:t>
            </a:r>
          </a:p>
        </p:txBody>
      </p:sp>
    </p:spTree>
    <p:extLst>
      <p:ext uri="{BB962C8B-B14F-4D97-AF65-F5344CB8AC3E}">
        <p14:creationId xmlns:p14="http://schemas.microsoft.com/office/powerpoint/2010/main" val="3045711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rcent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238500" y="0"/>
            <a:ext cx="8953500" cy="68580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7" name="Picture Placeholder 42"/>
          <p:cNvSpPr>
            <a:spLocks noGrp="1"/>
          </p:cNvSpPr>
          <p:nvPr>
            <p:ph type="pic" sz="quarter" idx="17"/>
          </p:nvPr>
        </p:nvSpPr>
        <p:spPr>
          <a:xfrm>
            <a:off x="-225140" y="-1"/>
            <a:ext cx="6995875" cy="6858001"/>
          </a:xfrm>
          <a:custGeom>
            <a:avLst/>
            <a:gdLst>
              <a:gd name="connsiteX0" fmla="*/ 2641600 w 6995875"/>
              <a:gd name="connsiteY0" fmla="*/ 0 h 6858001"/>
              <a:gd name="connsiteX1" fmla="*/ 4051300 w 6995875"/>
              <a:gd name="connsiteY1" fmla="*/ 0 h 6858001"/>
              <a:gd name="connsiteX2" fmla="*/ 4051300 w 6995875"/>
              <a:gd name="connsiteY2" fmla="*/ 1 h 6858001"/>
              <a:gd name="connsiteX3" fmla="*/ 6417564 w 6995875"/>
              <a:gd name="connsiteY3" fmla="*/ 1 h 6858001"/>
              <a:gd name="connsiteX4" fmla="*/ 6892925 w 6995875"/>
              <a:gd name="connsiteY4" fmla="*/ 821056 h 6858001"/>
              <a:gd name="connsiteX5" fmla="*/ 6935192 w 6995875"/>
              <a:gd name="connsiteY5" fmla="*/ 904669 h 6858001"/>
              <a:gd name="connsiteX6" fmla="*/ 6995875 w 6995875"/>
              <a:gd name="connsiteY6" fmla="*/ 1205243 h 6858001"/>
              <a:gd name="connsiteX7" fmla="*/ 6935192 w 6995875"/>
              <a:gd name="connsiteY7" fmla="*/ 1505818 h 6858001"/>
              <a:gd name="connsiteX8" fmla="*/ 6889132 w 6995875"/>
              <a:gd name="connsiteY8" fmla="*/ 1590678 h 6858001"/>
              <a:gd name="connsiteX9" fmla="*/ 3842465 w 6995875"/>
              <a:gd name="connsiteY9" fmla="*/ 6858000 h 6858001"/>
              <a:gd name="connsiteX10" fmla="*/ 3619500 w 6995875"/>
              <a:gd name="connsiteY10" fmla="*/ 6858000 h 6858001"/>
              <a:gd name="connsiteX11" fmla="*/ 3619500 w 6995875"/>
              <a:gd name="connsiteY11" fmla="*/ 6858001 h 6858001"/>
              <a:gd name="connsiteX12" fmla="*/ 0 w 6995875"/>
              <a:gd name="connsiteY12" fmla="*/ 6858001 h 6858001"/>
              <a:gd name="connsiteX13" fmla="*/ 0 w 6995875"/>
              <a:gd name="connsiteY13" fmla="*/ 1 h 6858001"/>
              <a:gd name="connsiteX14" fmla="*/ 2641600 w 6995875"/>
              <a:gd name="connsiteY1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95875" h="6858001">
                <a:moveTo>
                  <a:pt x="2641600" y="0"/>
                </a:moveTo>
                <a:lnTo>
                  <a:pt x="4051300" y="0"/>
                </a:lnTo>
                <a:lnTo>
                  <a:pt x="4051300" y="1"/>
                </a:lnTo>
                <a:lnTo>
                  <a:pt x="6417564" y="1"/>
                </a:lnTo>
                <a:lnTo>
                  <a:pt x="6892925" y="821056"/>
                </a:lnTo>
                <a:lnTo>
                  <a:pt x="6935192" y="904669"/>
                </a:lnTo>
                <a:cubicBezTo>
                  <a:pt x="6974267" y="997054"/>
                  <a:pt x="6995875" y="1098626"/>
                  <a:pt x="6995875" y="1205243"/>
                </a:cubicBezTo>
                <a:cubicBezTo>
                  <a:pt x="6995875" y="1311863"/>
                  <a:pt x="6974267" y="1413434"/>
                  <a:pt x="6935192" y="1505818"/>
                </a:cubicBezTo>
                <a:lnTo>
                  <a:pt x="6889132" y="1590678"/>
                </a:lnTo>
                <a:lnTo>
                  <a:pt x="3842465" y="6858000"/>
                </a:lnTo>
                <a:lnTo>
                  <a:pt x="3619500" y="6858000"/>
                </a:lnTo>
                <a:lnTo>
                  <a:pt x="3619500" y="6858001"/>
                </a:lnTo>
                <a:lnTo>
                  <a:pt x="0" y="6858001"/>
                </a:lnTo>
                <a:lnTo>
                  <a:pt x="0" y="1"/>
                </a:lnTo>
                <a:lnTo>
                  <a:pt x="264160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057399"/>
            <a:ext cx="4808221" cy="1366839"/>
          </a:xfrm>
        </p:spPr>
        <p:txBody>
          <a:bodyPr lIns="0" tIns="0" rIns="0" bIns="0">
            <a:noAutofit/>
          </a:bodyPr>
          <a:lstStyle>
            <a:lvl1pPr>
              <a:defRPr sz="11500">
                <a:solidFill>
                  <a:schemeClr val="accent1"/>
                </a:solidFill>
              </a:defRPr>
            </a:lvl1pPr>
          </a:lstStyle>
          <a:p>
            <a:r>
              <a:rPr lang="en-US"/>
              <a:t>00%</a:t>
            </a:r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599" y="6394668"/>
            <a:ext cx="2750821" cy="288000"/>
          </a:xfrm>
        </p:spPr>
        <p:txBody>
          <a:bodyPr/>
          <a:lstStyle>
            <a:lvl1pPr algn="l">
              <a:defRPr/>
            </a:lvl1pPr>
          </a:lstStyle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695700"/>
            <a:ext cx="4114799" cy="441325"/>
          </a:xfrm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Stat Description</a:t>
            </a:r>
            <a:endParaRPr lang="en-NZ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5044440"/>
            <a:ext cx="4114799" cy="441325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2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Cited Source</a:t>
            </a:r>
          </a:p>
        </p:txBody>
      </p:sp>
    </p:spTree>
    <p:extLst>
      <p:ext uri="{BB962C8B-B14F-4D97-AF65-F5344CB8AC3E}">
        <p14:creationId xmlns:p14="http://schemas.microsoft.com/office/powerpoint/2010/main" val="348532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6104965" y="3270251"/>
            <a:ext cx="5477437" cy="1405182"/>
          </a:xfrm>
        </p:spPr>
        <p:txBody>
          <a:bodyPr anchor="b" anchorCtr="0"/>
          <a:lstStyle/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04964" y="4883152"/>
            <a:ext cx="5477436" cy="48259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subtitle text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104964" y="5835650"/>
            <a:ext cx="3395233" cy="304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Edit Date</a:t>
            </a:r>
            <a:endParaRPr lang="en-NZ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104964" y="6364095"/>
            <a:ext cx="3775935" cy="288000"/>
          </a:xfrm>
        </p:spPr>
        <p:txBody>
          <a:bodyPr/>
          <a:lstStyle>
            <a:lvl1pPr algn="l">
              <a:defRPr/>
            </a:lvl1pPr>
          </a:lstStyle>
          <a:p>
            <a:endParaRPr lang="en-NZ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38" y="413782"/>
            <a:ext cx="1521027" cy="1414555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2" y="316596"/>
            <a:ext cx="6976825" cy="6541407"/>
          </a:xfrm>
          <a:custGeom>
            <a:avLst/>
            <a:gdLst>
              <a:gd name="connsiteX0" fmla="*/ 2622550 w 6976825"/>
              <a:gd name="connsiteY0" fmla="*/ 0 h 6541407"/>
              <a:gd name="connsiteX1" fmla="*/ 4032250 w 6976825"/>
              <a:gd name="connsiteY1" fmla="*/ 0 h 6541407"/>
              <a:gd name="connsiteX2" fmla="*/ 4032250 w 6976825"/>
              <a:gd name="connsiteY2" fmla="*/ 1 h 6541407"/>
              <a:gd name="connsiteX3" fmla="*/ 6398514 w 6976825"/>
              <a:gd name="connsiteY3" fmla="*/ 1 h 6541407"/>
              <a:gd name="connsiteX4" fmla="*/ 6873875 w 6976825"/>
              <a:gd name="connsiteY4" fmla="*/ 821056 h 6541407"/>
              <a:gd name="connsiteX5" fmla="*/ 6916142 w 6976825"/>
              <a:gd name="connsiteY5" fmla="*/ 904669 h 6541407"/>
              <a:gd name="connsiteX6" fmla="*/ 6976825 w 6976825"/>
              <a:gd name="connsiteY6" fmla="*/ 1205243 h 6541407"/>
              <a:gd name="connsiteX7" fmla="*/ 6916142 w 6976825"/>
              <a:gd name="connsiteY7" fmla="*/ 1505818 h 6541407"/>
              <a:gd name="connsiteX8" fmla="*/ 6870082 w 6976825"/>
              <a:gd name="connsiteY8" fmla="*/ 1590678 h 6541407"/>
              <a:gd name="connsiteX9" fmla="*/ 4006536 w 6976825"/>
              <a:gd name="connsiteY9" fmla="*/ 6541407 h 6541407"/>
              <a:gd name="connsiteX10" fmla="*/ 0 w 6976825"/>
              <a:gd name="connsiteY10" fmla="*/ 6541407 h 6541407"/>
              <a:gd name="connsiteX11" fmla="*/ 0 w 6976825"/>
              <a:gd name="connsiteY11" fmla="*/ 1 h 6541407"/>
              <a:gd name="connsiteX12" fmla="*/ 2622550 w 6976825"/>
              <a:gd name="connsiteY12" fmla="*/ 1 h 654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76825" h="6541407">
                <a:moveTo>
                  <a:pt x="2622550" y="0"/>
                </a:moveTo>
                <a:lnTo>
                  <a:pt x="4032250" y="0"/>
                </a:lnTo>
                <a:lnTo>
                  <a:pt x="4032250" y="1"/>
                </a:lnTo>
                <a:lnTo>
                  <a:pt x="6398514" y="1"/>
                </a:lnTo>
                <a:lnTo>
                  <a:pt x="6873875" y="821056"/>
                </a:lnTo>
                <a:lnTo>
                  <a:pt x="6916142" y="904669"/>
                </a:lnTo>
                <a:cubicBezTo>
                  <a:pt x="6955217" y="997054"/>
                  <a:pt x="6976825" y="1098626"/>
                  <a:pt x="6976825" y="1205243"/>
                </a:cubicBezTo>
                <a:cubicBezTo>
                  <a:pt x="6976825" y="1311863"/>
                  <a:pt x="6955217" y="1413434"/>
                  <a:pt x="6916142" y="1505818"/>
                </a:cubicBezTo>
                <a:lnTo>
                  <a:pt x="6870082" y="1590678"/>
                </a:lnTo>
                <a:lnTo>
                  <a:pt x="4006536" y="6541407"/>
                </a:lnTo>
                <a:lnTo>
                  <a:pt x="0" y="6541407"/>
                </a:lnTo>
                <a:lnTo>
                  <a:pt x="0" y="1"/>
                </a:lnTo>
                <a:lnTo>
                  <a:pt x="2622550" y="1"/>
                </a:lnTo>
                <a:close/>
              </a:path>
            </a:pathLst>
          </a:custGeom>
          <a:solidFill>
            <a:srgbClr val="FED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14" name="Picture Placeholder 42"/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6995875" cy="6858001"/>
          </a:xfrm>
          <a:custGeom>
            <a:avLst/>
            <a:gdLst>
              <a:gd name="connsiteX0" fmla="*/ 2641600 w 6995875"/>
              <a:gd name="connsiteY0" fmla="*/ 0 h 6858001"/>
              <a:gd name="connsiteX1" fmla="*/ 4051300 w 6995875"/>
              <a:gd name="connsiteY1" fmla="*/ 0 h 6858001"/>
              <a:gd name="connsiteX2" fmla="*/ 4051300 w 6995875"/>
              <a:gd name="connsiteY2" fmla="*/ 1 h 6858001"/>
              <a:gd name="connsiteX3" fmla="*/ 6417564 w 6995875"/>
              <a:gd name="connsiteY3" fmla="*/ 1 h 6858001"/>
              <a:gd name="connsiteX4" fmla="*/ 6892925 w 6995875"/>
              <a:gd name="connsiteY4" fmla="*/ 821056 h 6858001"/>
              <a:gd name="connsiteX5" fmla="*/ 6935192 w 6995875"/>
              <a:gd name="connsiteY5" fmla="*/ 904669 h 6858001"/>
              <a:gd name="connsiteX6" fmla="*/ 6995875 w 6995875"/>
              <a:gd name="connsiteY6" fmla="*/ 1205243 h 6858001"/>
              <a:gd name="connsiteX7" fmla="*/ 6935192 w 6995875"/>
              <a:gd name="connsiteY7" fmla="*/ 1505818 h 6858001"/>
              <a:gd name="connsiteX8" fmla="*/ 6889132 w 6995875"/>
              <a:gd name="connsiteY8" fmla="*/ 1590678 h 6858001"/>
              <a:gd name="connsiteX9" fmla="*/ 3842465 w 6995875"/>
              <a:gd name="connsiteY9" fmla="*/ 6858000 h 6858001"/>
              <a:gd name="connsiteX10" fmla="*/ 3619500 w 6995875"/>
              <a:gd name="connsiteY10" fmla="*/ 6858000 h 6858001"/>
              <a:gd name="connsiteX11" fmla="*/ 3619500 w 6995875"/>
              <a:gd name="connsiteY11" fmla="*/ 6858001 h 6858001"/>
              <a:gd name="connsiteX12" fmla="*/ 0 w 6995875"/>
              <a:gd name="connsiteY12" fmla="*/ 6858001 h 6858001"/>
              <a:gd name="connsiteX13" fmla="*/ 0 w 6995875"/>
              <a:gd name="connsiteY13" fmla="*/ 1 h 6858001"/>
              <a:gd name="connsiteX14" fmla="*/ 2641600 w 6995875"/>
              <a:gd name="connsiteY1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95875" h="6858001">
                <a:moveTo>
                  <a:pt x="2641600" y="0"/>
                </a:moveTo>
                <a:lnTo>
                  <a:pt x="4051300" y="0"/>
                </a:lnTo>
                <a:lnTo>
                  <a:pt x="4051300" y="1"/>
                </a:lnTo>
                <a:lnTo>
                  <a:pt x="6417564" y="1"/>
                </a:lnTo>
                <a:lnTo>
                  <a:pt x="6892925" y="821056"/>
                </a:lnTo>
                <a:lnTo>
                  <a:pt x="6935192" y="904669"/>
                </a:lnTo>
                <a:cubicBezTo>
                  <a:pt x="6974267" y="997054"/>
                  <a:pt x="6995875" y="1098626"/>
                  <a:pt x="6995875" y="1205243"/>
                </a:cubicBezTo>
                <a:cubicBezTo>
                  <a:pt x="6995875" y="1311863"/>
                  <a:pt x="6974267" y="1413434"/>
                  <a:pt x="6935192" y="1505818"/>
                </a:cubicBezTo>
                <a:lnTo>
                  <a:pt x="6889132" y="1590678"/>
                </a:lnTo>
                <a:lnTo>
                  <a:pt x="3842465" y="6858000"/>
                </a:lnTo>
                <a:lnTo>
                  <a:pt x="3619500" y="6858000"/>
                </a:lnTo>
                <a:lnTo>
                  <a:pt x="3619500" y="6858001"/>
                </a:lnTo>
                <a:lnTo>
                  <a:pt x="0" y="6858001"/>
                </a:lnTo>
                <a:lnTo>
                  <a:pt x="0" y="1"/>
                </a:lnTo>
                <a:lnTo>
                  <a:pt x="264160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354555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rcent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200400" y="0"/>
            <a:ext cx="8991600" cy="68580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7" name="Picture Placeholder 42"/>
          <p:cNvSpPr>
            <a:spLocks noGrp="1"/>
          </p:cNvSpPr>
          <p:nvPr>
            <p:ph type="pic" sz="quarter" idx="17"/>
          </p:nvPr>
        </p:nvSpPr>
        <p:spPr>
          <a:xfrm>
            <a:off x="-225140" y="-1"/>
            <a:ext cx="6995875" cy="6858001"/>
          </a:xfrm>
          <a:custGeom>
            <a:avLst/>
            <a:gdLst>
              <a:gd name="connsiteX0" fmla="*/ 2641600 w 6995875"/>
              <a:gd name="connsiteY0" fmla="*/ 0 h 6858001"/>
              <a:gd name="connsiteX1" fmla="*/ 4051300 w 6995875"/>
              <a:gd name="connsiteY1" fmla="*/ 0 h 6858001"/>
              <a:gd name="connsiteX2" fmla="*/ 4051300 w 6995875"/>
              <a:gd name="connsiteY2" fmla="*/ 1 h 6858001"/>
              <a:gd name="connsiteX3" fmla="*/ 6417564 w 6995875"/>
              <a:gd name="connsiteY3" fmla="*/ 1 h 6858001"/>
              <a:gd name="connsiteX4" fmla="*/ 6892925 w 6995875"/>
              <a:gd name="connsiteY4" fmla="*/ 821056 h 6858001"/>
              <a:gd name="connsiteX5" fmla="*/ 6935192 w 6995875"/>
              <a:gd name="connsiteY5" fmla="*/ 904669 h 6858001"/>
              <a:gd name="connsiteX6" fmla="*/ 6995875 w 6995875"/>
              <a:gd name="connsiteY6" fmla="*/ 1205243 h 6858001"/>
              <a:gd name="connsiteX7" fmla="*/ 6935192 w 6995875"/>
              <a:gd name="connsiteY7" fmla="*/ 1505818 h 6858001"/>
              <a:gd name="connsiteX8" fmla="*/ 6889132 w 6995875"/>
              <a:gd name="connsiteY8" fmla="*/ 1590678 h 6858001"/>
              <a:gd name="connsiteX9" fmla="*/ 3842465 w 6995875"/>
              <a:gd name="connsiteY9" fmla="*/ 6858000 h 6858001"/>
              <a:gd name="connsiteX10" fmla="*/ 3619500 w 6995875"/>
              <a:gd name="connsiteY10" fmla="*/ 6858000 h 6858001"/>
              <a:gd name="connsiteX11" fmla="*/ 3619500 w 6995875"/>
              <a:gd name="connsiteY11" fmla="*/ 6858001 h 6858001"/>
              <a:gd name="connsiteX12" fmla="*/ 0 w 6995875"/>
              <a:gd name="connsiteY12" fmla="*/ 6858001 h 6858001"/>
              <a:gd name="connsiteX13" fmla="*/ 0 w 6995875"/>
              <a:gd name="connsiteY13" fmla="*/ 1 h 6858001"/>
              <a:gd name="connsiteX14" fmla="*/ 2641600 w 6995875"/>
              <a:gd name="connsiteY1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95875" h="6858001">
                <a:moveTo>
                  <a:pt x="2641600" y="0"/>
                </a:moveTo>
                <a:lnTo>
                  <a:pt x="4051300" y="0"/>
                </a:lnTo>
                <a:lnTo>
                  <a:pt x="4051300" y="1"/>
                </a:lnTo>
                <a:lnTo>
                  <a:pt x="6417564" y="1"/>
                </a:lnTo>
                <a:lnTo>
                  <a:pt x="6892925" y="821056"/>
                </a:lnTo>
                <a:lnTo>
                  <a:pt x="6935192" y="904669"/>
                </a:lnTo>
                <a:cubicBezTo>
                  <a:pt x="6974267" y="997054"/>
                  <a:pt x="6995875" y="1098626"/>
                  <a:pt x="6995875" y="1205243"/>
                </a:cubicBezTo>
                <a:cubicBezTo>
                  <a:pt x="6995875" y="1311863"/>
                  <a:pt x="6974267" y="1413434"/>
                  <a:pt x="6935192" y="1505818"/>
                </a:cubicBezTo>
                <a:lnTo>
                  <a:pt x="6889132" y="1590678"/>
                </a:lnTo>
                <a:lnTo>
                  <a:pt x="3842465" y="6858000"/>
                </a:lnTo>
                <a:lnTo>
                  <a:pt x="3619500" y="6858000"/>
                </a:lnTo>
                <a:lnTo>
                  <a:pt x="3619500" y="6858001"/>
                </a:lnTo>
                <a:lnTo>
                  <a:pt x="0" y="6858001"/>
                </a:lnTo>
                <a:lnTo>
                  <a:pt x="0" y="1"/>
                </a:lnTo>
                <a:lnTo>
                  <a:pt x="26416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057399"/>
            <a:ext cx="4808221" cy="1366839"/>
          </a:xfrm>
        </p:spPr>
        <p:txBody>
          <a:bodyPr lIns="0" tIns="0" rIns="0" bIns="0">
            <a:noAutofit/>
          </a:bodyPr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/>
              <a:t>00%</a:t>
            </a:r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599" y="6394668"/>
            <a:ext cx="2926081" cy="288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695700"/>
            <a:ext cx="4114799" cy="441325"/>
          </a:xfrm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 Description</a:t>
            </a:r>
            <a:endParaRPr lang="en-NZ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5044440"/>
            <a:ext cx="4114799" cy="441325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Cited Source</a:t>
            </a:r>
          </a:p>
        </p:txBody>
      </p:sp>
    </p:spTree>
    <p:extLst>
      <p:ext uri="{BB962C8B-B14F-4D97-AF65-F5344CB8AC3E}">
        <p14:creationId xmlns:p14="http://schemas.microsoft.com/office/powerpoint/2010/main" val="1813684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/>
          <p:cNvSpPr>
            <a:spLocks noGrp="1"/>
          </p:cNvSpPr>
          <p:nvPr>
            <p:ph type="pic" sz="quarter" idx="25"/>
          </p:nvPr>
        </p:nvSpPr>
        <p:spPr>
          <a:xfrm>
            <a:off x="9540874" y="3436620"/>
            <a:ext cx="2651126" cy="342138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0" y="3436620"/>
            <a:ext cx="5425440" cy="342138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600" y="6394668"/>
            <a:ext cx="4114800" cy="288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682240" cy="172974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2682240" y="0"/>
            <a:ext cx="2743200" cy="343662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425440" y="0"/>
            <a:ext cx="4115434" cy="3436620"/>
          </a:xfrm>
          <a:gradFill>
            <a:gsLst>
              <a:gs pos="0">
                <a:schemeClr val="accent2"/>
              </a:gs>
              <a:gs pos="73000">
                <a:schemeClr val="accent1"/>
              </a:gs>
            </a:gsLst>
            <a:lin ang="8100000" scaled="0"/>
          </a:gra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  <a:endParaRPr lang="en-NZ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0" y="1729740"/>
            <a:ext cx="2682240" cy="170688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9540874" y="0"/>
            <a:ext cx="2651126" cy="343662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5425440" y="3436620"/>
            <a:ext cx="2042160" cy="34290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7467600" y="3436620"/>
            <a:ext cx="2073274" cy="172974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7467600" y="5166360"/>
            <a:ext cx="2073274" cy="169164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 baseline="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81676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2 3 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6" name="Shape 868"/>
          <p:cNvSpPr/>
          <p:nvPr/>
        </p:nvSpPr>
        <p:spPr>
          <a:xfrm>
            <a:off x="4631864" y="923711"/>
            <a:ext cx="2928271" cy="4745569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hape 870"/>
          <p:cNvSpPr/>
          <p:nvPr userDrawn="1"/>
        </p:nvSpPr>
        <p:spPr>
          <a:xfrm>
            <a:off x="1366079" y="923711"/>
            <a:ext cx="2928271" cy="474556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Shape 871"/>
          <p:cNvSpPr/>
          <p:nvPr/>
        </p:nvSpPr>
        <p:spPr>
          <a:xfrm>
            <a:off x="7897649" y="923711"/>
            <a:ext cx="2928271" cy="474556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 874"/>
          <p:cNvSpPr/>
          <p:nvPr/>
        </p:nvSpPr>
        <p:spPr>
          <a:xfrm>
            <a:off x="2442363" y="1306584"/>
            <a:ext cx="743793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sz="900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4" name="Shape 874"/>
          <p:cNvSpPr/>
          <p:nvPr/>
        </p:nvSpPr>
        <p:spPr>
          <a:xfrm>
            <a:off x="5724103" y="1306584"/>
            <a:ext cx="743793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9000">
                <a:latin typeface="Arial" charset="0"/>
                <a:ea typeface="Arial" charset="0"/>
                <a:cs typeface="Arial" charset="0"/>
              </a:rPr>
              <a:t>2</a:t>
            </a:r>
            <a:endParaRPr sz="9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Shape 874"/>
          <p:cNvSpPr/>
          <p:nvPr/>
        </p:nvSpPr>
        <p:spPr>
          <a:xfrm>
            <a:off x="9006146" y="1306584"/>
            <a:ext cx="743793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9000">
                <a:latin typeface="Arial" charset="0"/>
                <a:ea typeface="Arial" charset="0"/>
                <a:cs typeface="Arial" charset="0"/>
              </a:rPr>
              <a:t>3</a:t>
            </a:r>
            <a:endParaRPr sz="9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693333" y="2954340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  <a:endParaRPr lang="en-NZ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693333" y="3332166"/>
            <a:ext cx="2345267" cy="2070414"/>
          </a:xfrm>
        </p:spPr>
        <p:txBody>
          <a:bodyPr lIns="0" rIns="0" anchor="t" anchorCtr="0">
            <a:noAutofit/>
          </a:bodyPr>
          <a:lstStyle>
            <a:lvl1pPr>
              <a:defRPr sz="1200" b="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en-NZ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886113" y="2954340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  <a:endParaRPr lang="en-NZ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886113" y="3332166"/>
            <a:ext cx="2345267" cy="2070414"/>
          </a:xfrm>
        </p:spPr>
        <p:txBody>
          <a:bodyPr lIns="0" rIns="0" anchor="t" anchorCtr="0">
            <a:noAutofit/>
          </a:bodyPr>
          <a:lstStyle>
            <a:lvl1pPr>
              <a:defRPr sz="1200" b="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en-NZ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8231293" y="2954340"/>
            <a:ext cx="2345267" cy="371474"/>
          </a:xfrm>
        </p:spPr>
        <p:txBody>
          <a:bodyPr lIns="0" rIns="0" anchor="ctr" anchorCtr="0">
            <a:normAutofit/>
          </a:bodyPr>
          <a:lstStyle>
            <a:lvl1pPr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  <a:endParaRPr lang="en-NZ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8231293" y="3332166"/>
            <a:ext cx="2345267" cy="2070414"/>
          </a:xfrm>
        </p:spPr>
        <p:txBody>
          <a:bodyPr lIns="0" rIns="0" anchor="t" anchorCtr="0">
            <a:noAutofit/>
          </a:bodyPr>
          <a:lstStyle>
            <a:lvl1pPr>
              <a:defRPr sz="1200" b="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79475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599" y="6364095"/>
            <a:ext cx="4114800" cy="288000"/>
          </a:xfrm>
        </p:spPr>
        <p:txBody>
          <a:bodyPr/>
          <a:lstStyle>
            <a:lvl1pPr algn="l">
              <a:defRPr/>
            </a:lvl1pPr>
          </a:lstStyle>
          <a:p>
            <a:endParaRPr lang="en-NZ"/>
          </a:p>
        </p:txBody>
      </p:sp>
      <p:sp>
        <p:nvSpPr>
          <p:cNvPr id="6" name="Title 10"/>
          <p:cNvSpPr>
            <a:spLocks noGrp="1"/>
          </p:cNvSpPr>
          <p:nvPr>
            <p:ph type="title" hasCustomPrompt="1"/>
          </p:nvPr>
        </p:nvSpPr>
        <p:spPr>
          <a:xfrm>
            <a:off x="609600" y="2929732"/>
            <a:ext cx="10972803" cy="1205401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Thank you.</a:t>
            </a:r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6312"/>
            <a:ext cx="1650145" cy="15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33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troduction Letter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69900"/>
            <a:ext cx="10972800" cy="349250"/>
          </a:xfrm>
        </p:spPr>
        <p:txBody>
          <a:bodyPr>
            <a:normAutofit/>
          </a:bodyPr>
          <a:lstStyle>
            <a:lvl1pPr>
              <a:defRPr sz="1600" b="1" i="0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Introduction letter</a:t>
            </a:r>
            <a:endParaRPr lang="en-NZ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49350"/>
            <a:ext cx="10972800" cy="4749800"/>
          </a:xfrm>
        </p:spPr>
        <p:txBody>
          <a:bodyPr numCol="2" spcCol="360000">
            <a:normAutofit/>
          </a:bodyPr>
          <a:lstStyle>
            <a:lvl1pPr>
              <a:spcBef>
                <a:spcPts val="1000"/>
              </a:spcBef>
              <a:defRPr sz="1200" baseline="0"/>
            </a:lvl1pPr>
          </a:lstStyle>
          <a:p>
            <a:pPr lvl="0"/>
            <a:r>
              <a:rPr lang="en-US"/>
              <a:t>Two column letter – move signature box to location required.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769100" y="4133850"/>
            <a:ext cx="2768600" cy="5905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000" baseline="0"/>
            </a:lvl1pPr>
          </a:lstStyle>
          <a:p>
            <a:r>
              <a:rPr lang="en-NZ"/>
              <a:t>Insert Signature</a:t>
            </a:r>
          </a:p>
        </p:txBody>
      </p:sp>
    </p:spTree>
    <p:extLst>
      <p:ext uri="{BB962C8B-B14F-4D97-AF65-F5344CB8AC3E}">
        <p14:creationId xmlns:p14="http://schemas.microsoft.com/office/powerpoint/2010/main" val="4048186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Project Image with Captio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635240" y="387350"/>
            <a:ext cx="3947160" cy="90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1" i="0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image with caption (not recommended for presentation use)</a:t>
            </a:r>
            <a:endParaRPr lang="en-NZ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09600" y="387350"/>
            <a:ext cx="6850380" cy="57213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7635240" y="1517650"/>
            <a:ext cx="3947160" cy="45910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159982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Project Image with Caption 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387350"/>
            <a:ext cx="3947160" cy="90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1" i="0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image with caption (not recommended for presentation use)</a:t>
            </a:r>
            <a:endParaRPr lang="en-NZ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32020" y="387350"/>
            <a:ext cx="6850380" cy="57213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" y="1517650"/>
            <a:ext cx="3947160" cy="45910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29982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Long Case Study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410200" y="387350"/>
            <a:ext cx="6172200" cy="90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1" i="0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Long case study (not recommended for presentation use)</a:t>
            </a:r>
            <a:endParaRPr lang="en-NZ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09600" y="387350"/>
            <a:ext cx="2743200" cy="275971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505200" y="1517650"/>
            <a:ext cx="8077200" cy="4591050"/>
          </a:xfrm>
        </p:spPr>
        <p:txBody>
          <a:bodyPr numCol="2">
            <a:normAutofit/>
          </a:bodyPr>
          <a:lstStyle>
            <a:lvl1pPr>
              <a:defRPr sz="1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09600" y="3348990"/>
            <a:ext cx="2743200" cy="275971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3505200" y="387350"/>
            <a:ext cx="1783080" cy="9080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Client Logo</a:t>
            </a:r>
          </a:p>
        </p:txBody>
      </p:sp>
    </p:spTree>
    <p:extLst>
      <p:ext uri="{BB962C8B-B14F-4D97-AF65-F5344CB8AC3E}">
        <p14:creationId xmlns:p14="http://schemas.microsoft.com/office/powerpoint/2010/main" val="2293486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Case Study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387350"/>
            <a:ext cx="2743200" cy="7556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en-NZ"/>
              <a:t>Client Logo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6533" y="2072353"/>
            <a:ext cx="6543887" cy="403634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600"/>
            </a:lvl4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26533" y="1381126"/>
            <a:ext cx="6543887" cy="46037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16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Case Study (not recommended for presentation use)</a:t>
            </a:r>
            <a:endParaRPr lang="en-NZ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323666" y="387350"/>
            <a:ext cx="4258735" cy="27495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7323666" y="3359149"/>
            <a:ext cx="4258735" cy="274955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265922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hree Column Tex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758950"/>
            <a:ext cx="10972800" cy="4140200"/>
          </a:xfrm>
        </p:spPr>
        <p:txBody>
          <a:bodyPr numCol="3" spcCol="360000">
            <a:normAutofit/>
          </a:bodyPr>
          <a:lstStyle>
            <a:lvl1pPr>
              <a:spcBef>
                <a:spcPts val="1000"/>
              </a:spcBef>
              <a:defRPr sz="1200" baseline="0"/>
            </a:lvl1pPr>
          </a:lstStyle>
          <a:p>
            <a:pPr lvl="0"/>
            <a:r>
              <a:rPr lang="en-US"/>
              <a:t>Three column text box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 baseline="0"/>
            </a:lvl1pPr>
          </a:lstStyle>
          <a:p>
            <a:r>
              <a:rPr lang="en-US"/>
              <a:t>Three Column Content</a:t>
            </a:r>
            <a:endParaRPr lang="en-NZ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lIns="90000"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293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0"/>
          <p:cNvSpPr>
            <a:spLocks noGrp="1"/>
          </p:cNvSpPr>
          <p:nvPr>
            <p:ph type="title"/>
          </p:nvPr>
        </p:nvSpPr>
        <p:spPr>
          <a:xfrm>
            <a:off x="4724401" y="701040"/>
            <a:ext cx="6865620" cy="1472493"/>
          </a:xfrm>
        </p:spPr>
        <p:txBody>
          <a:bodyPr anchor="b" anchorCtr="0"/>
          <a:lstStyle/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2381252"/>
            <a:ext cx="6865618" cy="47624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subtitle text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0" y="3149600"/>
            <a:ext cx="3699933" cy="304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Edit Date</a:t>
            </a:r>
            <a:endParaRPr lang="en-N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8168639" y="5198328"/>
            <a:ext cx="3421381" cy="288000"/>
          </a:xfrm>
        </p:spPr>
        <p:txBody>
          <a:bodyPr/>
          <a:lstStyle>
            <a:lvl1pPr algn="l">
              <a:defRPr/>
            </a:lvl1pPr>
          </a:lstStyle>
          <a:p>
            <a:endParaRPr lang="en-NZ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9" y="447156"/>
            <a:ext cx="2910255" cy="807000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 rot="10800000">
            <a:off x="0" y="2307959"/>
            <a:ext cx="10086204" cy="4550041"/>
            <a:chOff x="2105795" y="0"/>
            <a:chExt cx="10086204" cy="4550041"/>
          </a:xfrm>
        </p:grpSpPr>
        <p:sp>
          <p:nvSpPr>
            <p:cNvPr id="19" name="Freeform 18"/>
            <p:cNvSpPr/>
            <p:nvPr userDrawn="1"/>
          </p:nvSpPr>
          <p:spPr>
            <a:xfrm rot="10800000" flipH="1">
              <a:off x="2105795" y="0"/>
              <a:ext cx="10086204" cy="4506499"/>
            </a:xfrm>
            <a:custGeom>
              <a:avLst/>
              <a:gdLst>
                <a:gd name="connsiteX0" fmla="*/ 0 w 10086204"/>
                <a:gd name="connsiteY0" fmla="*/ 4506499 h 4506499"/>
                <a:gd name="connsiteX1" fmla="*/ 10086204 w 10086204"/>
                <a:gd name="connsiteY1" fmla="*/ 4506499 h 4506499"/>
                <a:gd name="connsiteX2" fmla="*/ 10086204 w 10086204"/>
                <a:gd name="connsiteY2" fmla="*/ 907690 h 4506499"/>
                <a:gd name="connsiteX3" fmla="*/ 8828812 w 10086204"/>
                <a:gd name="connsiteY3" fmla="*/ 179706 h 4506499"/>
                <a:gd name="connsiteX4" fmla="*/ 8828812 w 10086204"/>
                <a:gd name="connsiteY4" fmla="*/ 182596 h 4506499"/>
                <a:gd name="connsiteX5" fmla="*/ 8800745 w 10086204"/>
                <a:gd name="connsiteY5" fmla="*/ 165544 h 4506499"/>
                <a:gd name="connsiteX6" fmla="*/ 8146959 w 10086204"/>
                <a:gd name="connsiteY6" fmla="*/ 0 h 4506499"/>
                <a:gd name="connsiteX7" fmla="*/ 7493173 w 10086204"/>
                <a:gd name="connsiteY7" fmla="*/ 165544 h 4506499"/>
                <a:gd name="connsiteX8" fmla="*/ 7399326 w 10086204"/>
                <a:gd name="connsiteY8" fmla="*/ 222558 h 450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86204" h="4506499">
                  <a:moveTo>
                    <a:pt x="0" y="4506499"/>
                  </a:moveTo>
                  <a:lnTo>
                    <a:pt x="10086204" y="4506499"/>
                  </a:lnTo>
                  <a:lnTo>
                    <a:pt x="10086204" y="907690"/>
                  </a:lnTo>
                  <a:lnTo>
                    <a:pt x="8828812" y="179706"/>
                  </a:lnTo>
                  <a:lnTo>
                    <a:pt x="8828812" y="182596"/>
                  </a:lnTo>
                  <a:lnTo>
                    <a:pt x="8800745" y="165544"/>
                  </a:lnTo>
                  <a:cubicBezTo>
                    <a:pt x="8606399" y="59969"/>
                    <a:pt x="8383682" y="0"/>
                    <a:pt x="8146959" y="0"/>
                  </a:cubicBezTo>
                  <a:cubicBezTo>
                    <a:pt x="7910236" y="0"/>
                    <a:pt x="7687520" y="59969"/>
                    <a:pt x="7493173" y="165544"/>
                  </a:cubicBezTo>
                  <a:lnTo>
                    <a:pt x="7399326" y="2225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0" name="Freeform 19"/>
            <p:cNvSpPr/>
            <p:nvPr userDrawn="1"/>
          </p:nvSpPr>
          <p:spPr>
            <a:xfrm rot="10800000" flipH="1">
              <a:off x="2364419" y="0"/>
              <a:ext cx="9827580" cy="4550041"/>
            </a:xfrm>
            <a:custGeom>
              <a:avLst/>
              <a:gdLst>
                <a:gd name="connsiteX0" fmla="*/ 0 w 9827580"/>
                <a:gd name="connsiteY0" fmla="*/ 4550041 h 4550041"/>
                <a:gd name="connsiteX1" fmla="*/ 9827580 w 9827580"/>
                <a:gd name="connsiteY1" fmla="*/ 4550041 h 4550041"/>
                <a:gd name="connsiteX2" fmla="*/ 9827580 w 9827580"/>
                <a:gd name="connsiteY2" fmla="*/ 714415 h 4550041"/>
                <a:gd name="connsiteX3" fmla="*/ 8904018 w 9827580"/>
                <a:gd name="connsiteY3" fmla="*/ 179706 h 4550041"/>
                <a:gd name="connsiteX4" fmla="*/ 8904018 w 9827580"/>
                <a:gd name="connsiteY4" fmla="*/ 182596 h 4550041"/>
                <a:gd name="connsiteX5" fmla="*/ 8875951 w 9827580"/>
                <a:gd name="connsiteY5" fmla="*/ 165544 h 4550041"/>
                <a:gd name="connsiteX6" fmla="*/ 8222165 w 9827580"/>
                <a:gd name="connsiteY6" fmla="*/ 0 h 4550041"/>
                <a:gd name="connsiteX7" fmla="*/ 7568379 w 9827580"/>
                <a:gd name="connsiteY7" fmla="*/ 165544 h 4550041"/>
                <a:gd name="connsiteX8" fmla="*/ 7474532 w 9827580"/>
                <a:gd name="connsiteY8" fmla="*/ 222558 h 455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7580" h="4550041">
                  <a:moveTo>
                    <a:pt x="0" y="4550041"/>
                  </a:moveTo>
                  <a:lnTo>
                    <a:pt x="9827580" y="4550041"/>
                  </a:lnTo>
                  <a:lnTo>
                    <a:pt x="9827580" y="714415"/>
                  </a:lnTo>
                  <a:lnTo>
                    <a:pt x="8904018" y="179706"/>
                  </a:lnTo>
                  <a:lnTo>
                    <a:pt x="8904018" y="182596"/>
                  </a:lnTo>
                  <a:lnTo>
                    <a:pt x="8875951" y="165544"/>
                  </a:lnTo>
                  <a:cubicBezTo>
                    <a:pt x="8681605" y="59969"/>
                    <a:pt x="8458888" y="0"/>
                    <a:pt x="8222165" y="0"/>
                  </a:cubicBezTo>
                  <a:cubicBezTo>
                    <a:pt x="7985442" y="0"/>
                    <a:pt x="7762727" y="59969"/>
                    <a:pt x="7568379" y="165544"/>
                  </a:cubicBezTo>
                  <a:lnTo>
                    <a:pt x="7474532" y="22255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29452763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1914144" y="1719072"/>
            <a:ext cx="8382000" cy="4206240"/>
          </a:xfrm>
        </p:spPr>
        <p:txBody>
          <a:bodyPr rtlCol="0" anchor="ctr" anchorCtr="1">
            <a:noAutofit/>
          </a:bodyPr>
          <a:lstStyle>
            <a:lvl1pPr marL="0" indent="0">
              <a:buNone/>
              <a:defRPr sz="146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76253" y="1304544"/>
            <a:ext cx="11239500" cy="424757"/>
          </a:xfrm>
        </p:spPr>
        <p:txBody>
          <a:bodyPr/>
          <a:lstStyle>
            <a:lvl1pPr marL="0" indent="0">
              <a:buFont typeface="Arial"/>
              <a:buNone/>
              <a:defRPr sz="1867">
                <a:solidFill>
                  <a:srgbClr val="000000"/>
                </a:solidFill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en-US"/>
              <a:t>Chart title goes here (optional)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6253" y="293688"/>
            <a:ext cx="112395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6BCEAF00-35EE-2349-AC37-D94588E1CC52}" type="slidenum">
              <a:rPr lang="en-US" smtClean="0"/>
              <a:pPr algn="r"/>
              <a:t>‹N°›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/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336322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81800" y="708660"/>
            <a:ext cx="4800600" cy="4784090"/>
          </a:xfrm>
        </p:spPr>
        <p:txBody>
          <a:bodyPr anchor="t" anchorCtr="0">
            <a:normAutofit/>
          </a:bodyPr>
          <a:lstStyle>
            <a:lvl1pPr algn="r">
              <a:lnSpc>
                <a:spcPct val="150000"/>
              </a:lnSpc>
              <a:defRPr sz="2800" b="1" baseline="0"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NZ" sz="2800" b="1"/>
              <a:t>Introduction 01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5181600" y="6364095"/>
            <a:ext cx="4114800" cy="288000"/>
          </a:xfrm>
        </p:spPr>
        <p:txBody>
          <a:bodyPr/>
          <a:lstStyle>
            <a:lvl1pPr algn="l">
              <a:defRPr/>
            </a:lvl1pPr>
          </a:lstStyle>
          <a:p>
            <a:endParaRPr lang="en-NZ"/>
          </a:p>
        </p:txBody>
      </p:sp>
      <p:sp>
        <p:nvSpPr>
          <p:cNvPr id="9" name="Freeform 8"/>
          <p:cNvSpPr/>
          <p:nvPr userDrawn="1"/>
        </p:nvSpPr>
        <p:spPr>
          <a:xfrm>
            <a:off x="2" y="316596"/>
            <a:ext cx="6976825" cy="6541407"/>
          </a:xfrm>
          <a:custGeom>
            <a:avLst/>
            <a:gdLst>
              <a:gd name="connsiteX0" fmla="*/ 2622550 w 6976825"/>
              <a:gd name="connsiteY0" fmla="*/ 0 h 6541407"/>
              <a:gd name="connsiteX1" fmla="*/ 4032250 w 6976825"/>
              <a:gd name="connsiteY1" fmla="*/ 0 h 6541407"/>
              <a:gd name="connsiteX2" fmla="*/ 4032250 w 6976825"/>
              <a:gd name="connsiteY2" fmla="*/ 1 h 6541407"/>
              <a:gd name="connsiteX3" fmla="*/ 6398514 w 6976825"/>
              <a:gd name="connsiteY3" fmla="*/ 1 h 6541407"/>
              <a:gd name="connsiteX4" fmla="*/ 6873875 w 6976825"/>
              <a:gd name="connsiteY4" fmla="*/ 821056 h 6541407"/>
              <a:gd name="connsiteX5" fmla="*/ 6916142 w 6976825"/>
              <a:gd name="connsiteY5" fmla="*/ 904669 h 6541407"/>
              <a:gd name="connsiteX6" fmla="*/ 6976825 w 6976825"/>
              <a:gd name="connsiteY6" fmla="*/ 1205243 h 6541407"/>
              <a:gd name="connsiteX7" fmla="*/ 6916142 w 6976825"/>
              <a:gd name="connsiteY7" fmla="*/ 1505818 h 6541407"/>
              <a:gd name="connsiteX8" fmla="*/ 6870082 w 6976825"/>
              <a:gd name="connsiteY8" fmla="*/ 1590678 h 6541407"/>
              <a:gd name="connsiteX9" fmla="*/ 4006536 w 6976825"/>
              <a:gd name="connsiteY9" fmla="*/ 6541407 h 6541407"/>
              <a:gd name="connsiteX10" fmla="*/ 0 w 6976825"/>
              <a:gd name="connsiteY10" fmla="*/ 6541407 h 6541407"/>
              <a:gd name="connsiteX11" fmla="*/ 0 w 6976825"/>
              <a:gd name="connsiteY11" fmla="*/ 1 h 6541407"/>
              <a:gd name="connsiteX12" fmla="*/ 2622550 w 6976825"/>
              <a:gd name="connsiteY12" fmla="*/ 1 h 654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76825" h="6541407">
                <a:moveTo>
                  <a:pt x="2622550" y="0"/>
                </a:moveTo>
                <a:lnTo>
                  <a:pt x="4032250" y="0"/>
                </a:lnTo>
                <a:lnTo>
                  <a:pt x="4032250" y="1"/>
                </a:lnTo>
                <a:lnTo>
                  <a:pt x="6398514" y="1"/>
                </a:lnTo>
                <a:lnTo>
                  <a:pt x="6873875" y="821056"/>
                </a:lnTo>
                <a:lnTo>
                  <a:pt x="6916142" y="904669"/>
                </a:lnTo>
                <a:cubicBezTo>
                  <a:pt x="6955217" y="997054"/>
                  <a:pt x="6976825" y="1098626"/>
                  <a:pt x="6976825" y="1205243"/>
                </a:cubicBezTo>
                <a:cubicBezTo>
                  <a:pt x="6976825" y="1311863"/>
                  <a:pt x="6955217" y="1413434"/>
                  <a:pt x="6916142" y="1505818"/>
                </a:cubicBezTo>
                <a:lnTo>
                  <a:pt x="6870082" y="1590678"/>
                </a:lnTo>
                <a:lnTo>
                  <a:pt x="4006536" y="6541407"/>
                </a:lnTo>
                <a:lnTo>
                  <a:pt x="0" y="6541407"/>
                </a:lnTo>
                <a:lnTo>
                  <a:pt x="0" y="1"/>
                </a:lnTo>
                <a:lnTo>
                  <a:pt x="2622550" y="1"/>
                </a:lnTo>
                <a:close/>
              </a:path>
            </a:pathLst>
          </a:custGeom>
          <a:solidFill>
            <a:srgbClr val="FED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10" name="Picture Placeholder 42"/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6995875" cy="6858001"/>
          </a:xfrm>
          <a:custGeom>
            <a:avLst/>
            <a:gdLst>
              <a:gd name="connsiteX0" fmla="*/ 2641600 w 6995875"/>
              <a:gd name="connsiteY0" fmla="*/ 0 h 6858001"/>
              <a:gd name="connsiteX1" fmla="*/ 4051300 w 6995875"/>
              <a:gd name="connsiteY1" fmla="*/ 0 h 6858001"/>
              <a:gd name="connsiteX2" fmla="*/ 4051300 w 6995875"/>
              <a:gd name="connsiteY2" fmla="*/ 1 h 6858001"/>
              <a:gd name="connsiteX3" fmla="*/ 6417564 w 6995875"/>
              <a:gd name="connsiteY3" fmla="*/ 1 h 6858001"/>
              <a:gd name="connsiteX4" fmla="*/ 6892925 w 6995875"/>
              <a:gd name="connsiteY4" fmla="*/ 821056 h 6858001"/>
              <a:gd name="connsiteX5" fmla="*/ 6935192 w 6995875"/>
              <a:gd name="connsiteY5" fmla="*/ 904669 h 6858001"/>
              <a:gd name="connsiteX6" fmla="*/ 6995875 w 6995875"/>
              <a:gd name="connsiteY6" fmla="*/ 1205243 h 6858001"/>
              <a:gd name="connsiteX7" fmla="*/ 6935192 w 6995875"/>
              <a:gd name="connsiteY7" fmla="*/ 1505818 h 6858001"/>
              <a:gd name="connsiteX8" fmla="*/ 6889132 w 6995875"/>
              <a:gd name="connsiteY8" fmla="*/ 1590678 h 6858001"/>
              <a:gd name="connsiteX9" fmla="*/ 3842465 w 6995875"/>
              <a:gd name="connsiteY9" fmla="*/ 6858000 h 6858001"/>
              <a:gd name="connsiteX10" fmla="*/ 3619500 w 6995875"/>
              <a:gd name="connsiteY10" fmla="*/ 6858000 h 6858001"/>
              <a:gd name="connsiteX11" fmla="*/ 3619500 w 6995875"/>
              <a:gd name="connsiteY11" fmla="*/ 6858001 h 6858001"/>
              <a:gd name="connsiteX12" fmla="*/ 0 w 6995875"/>
              <a:gd name="connsiteY12" fmla="*/ 6858001 h 6858001"/>
              <a:gd name="connsiteX13" fmla="*/ 0 w 6995875"/>
              <a:gd name="connsiteY13" fmla="*/ 1 h 6858001"/>
              <a:gd name="connsiteX14" fmla="*/ 2641600 w 6995875"/>
              <a:gd name="connsiteY1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95875" h="6858001">
                <a:moveTo>
                  <a:pt x="2641600" y="0"/>
                </a:moveTo>
                <a:lnTo>
                  <a:pt x="4051300" y="0"/>
                </a:lnTo>
                <a:lnTo>
                  <a:pt x="4051300" y="1"/>
                </a:lnTo>
                <a:lnTo>
                  <a:pt x="6417564" y="1"/>
                </a:lnTo>
                <a:lnTo>
                  <a:pt x="6892925" y="821056"/>
                </a:lnTo>
                <a:lnTo>
                  <a:pt x="6935192" y="904669"/>
                </a:lnTo>
                <a:cubicBezTo>
                  <a:pt x="6974267" y="997054"/>
                  <a:pt x="6995875" y="1098626"/>
                  <a:pt x="6995875" y="1205243"/>
                </a:cubicBezTo>
                <a:cubicBezTo>
                  <a:pt x="6995875" y="1311863"/>
                  <a:pt x="6974267" y="1413434"/>
                  <a:pt x="6935192" y="1505818"/>
                </a:cubicBezTo>
                <a:lnTo>
                  <a:pt x="6889132" y="1590678"/>
                </a:lnTo>
                <a:lnTo>
                  <a:pt x="3842465" y="6858000"/>
                </a:lnTo>
                <a:lnTo>
                  <a:pt x="3619500" y="6858000"/>
                </a:lnTo>
                <a:lnTo>
                  <a:pt x="3619500" y="6858001"/>
                </a:lnTo>
                <a:lnTo>
                  <a:pt x="0" y="6858001"/>
                </a:lnTo>
                <a:lnTo>
                  <a:pt x="0" y="1"/>
                </a:lnTo>
                <a:lnTo>
                  <a:pt x="264160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221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425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Content Only</a:t>
            </a:r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lIns="90000"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1752600"/>
            <a:ext cx="10972800" cy="427482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486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409578"/>
            <a:ext cx="10972803" cy="485772"/>
          </a:xfrm>
        </p:spPr>
        <p:txBody>
          <a:bodyPr t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Content Only</a:t>
            </a:r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46150"/>
            <a:ext cx="10972800" cy="349250"/>
          </a:xfrm>
        </p:spPr>
        <p:txBody>
          <a:bodyPr lIns="90000" tIns="0" bIns="0" anchor="ctr" anchorCtr="0">
            <a:normAutofit/>
          </a:bodyPr>
          <a:lstStyle>
            <a:lvl1pPr>
              <a:lnSpc>
                <a:spcPct val="100000"/>
              </a:lnSpc>
              <a:defRPr sz="1600" b="1" i="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6857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365125"/>
            <a:ext cx="109728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825625"/>
            <a:ext cx="109728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94668"/>
            <a:ext cx="41148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2288" y="6394668"/>
            <a:ext cx="67011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60F374-A6AD-43B6-B49D-5153806E70CF}" type="slidenum">
              <a:rPr lang="en-NZ" smtClean="0"/>
              <a:pPr/>
              <a:t>‹N°›</a:t>
            </a:fld>
            <a:endParaRPr lang="en-NZ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609599" y="6248401"/>
            <a:ext cx="10972803" cy="45721"/>
          </a:xfrm>
          <a:prstGeom prst="rect">
            <a:avLst/>
          </a:prstGeom>
          <a:gradFill>
            <a:gsLst>
              <a:gs pos="0">
                <a:srgbClr val="CFDE00"/>
              </a:gs>
              <a:gs pos="83000">
                <a:srgbClr val="3EB049">
                  <a:lumMod val="9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aseline="0">
                <a:latin typeface="Arial" panose="020B0604020202020204" pitchFamily="34" charset="0"/>
              </a:rPr>
              <a:t>___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19" y="6394668"/>
            <a:ext cx="1240367" cy="3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2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10" r:id="rId4"/>
    <p:sldLayoutId id="2147483714" r:id="rId5"/>
    <p:sldLayoutId id="2147483666" r:id="rId6"/>
    <p:sldLayoutId id="2147483667" r:id="rId7"/>
    <p:sldLayoutId id="2147483712" r:id="rId8"/>
    <p:sldLayoutId id="2147483724" r:id="rId9"/>
    <p:sldLayoutId id="2147483725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718" r:id="rId19"/>
    <p:sldLayoutId id="2147483719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86" r:id="rId30"/>
    <p:sldLayoutId id="2147483715" r:id="rId31"/>
    <p:sldLayoutId id="2147483716" r:id="rId32"/>
    <p:sldLayoutId id="2147483688" r:id="rId33"/>
    <p:sldLayoutId id="2147483689" r:id="rId34"/>
    <p:sldLayoutId id="2147483720" r:id="rId35"/>
    <p:sldLayoutId id="2147483690" r:id="rId36"/>
    <p:sldLayoutId id="2147483691" r:id="rId37"/>
    <p:sldLayoutId id="2147483692" r:id="rId38"/>
    <p:sldLayoutId id="2147483721" r:id="rId39"/>
    <p:sldLayoutId id="2147483722" r:id="rId40"/>
    <p:sldLayoutId id="2147483726" r:id="rId41"/>
    <p:sldLayoutId id="2147483727" r:id="rId42"/>
    <p:sldLayoutId id="2147483693" r:id="rId43"/>
    <p:sldLayoutId id="2147483694" r:id="rId44"/>
    <p:sldLayoutId id="2147483695" r:id="rId45"/>
    <p:sldLayoutId id="2147483723" r:id="rId46"/>
    <p:sldLayoutId id="2147483717" r:id="rId47"/>
    <p:sldLayoutId id="2147483696" r:id="rId48"/>
    <p:sldLayoutId id="2147483697" r:id="rId49"/>
    <p:sldLayoutId id="2147483728" r:id="rId5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8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598" y="2726409"/>
            <a:ext cx="6742545" cy="1405182"/>
          </a:xfrm>
        </p:spPr>
        <p:txBody>
          <a:bodyPr>
            <a:normAutofit fontScale="90000"/>
          </a:bodyPr>
          <a:lstStyle/>
          <a:p>
            <a:r>
              <a:rPr lang="en-US" dirty="0"/>
              <a:t>Evaluation of Sulfolane Biodegradation Enhanced using Biosparging in a Fractured Rock Aquifer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51055" y="4245843"/>
            <a:ext cx="6640945" cy="1104898"/>
          </a:xfrm>
        </p:spPr>
        <p:txBody>
          <a:bodyPr>
            <a:normAutofit fontScale="92500"/>
          </a:bodyPr>
          <a:lstStyle/>
          <a:p>
            <a:r>
              <a:rPr lang="en-US" i="1"/>
              <a:t>Sylvain Hains, Jennifer Harder, Eric Bergeron, Melanie Longpre-Girard, Andrew Madison </a:t>
            </a:r>
            <a:r>
              <a:rPr lang="en-US"/>
              <a:t>(Golder Associates Ltd)</a:t>
            </a:r>
            <a:endParaRPr lang="fr-CA"/>
          </a:p>
          <a:p>
            <a:r>
              <a:rPr lang="en-US"/>
              <a:t>Didier Jouen (Imperial Oil Limited),  Trent Key (ExxonMobil)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551055" y="6267111"/>
            <a:ext cx="3395233" cy="304800"/>
          </a:xfrm>
        </p:spPr>
        <p:txBody>
          <a:bodyPr>
            <a:normAutofit/>
          </a:bodyPr>
          <a:lstStyle/>
          <a:p>
            <a:r>
              <a:rPr lang="en-NZ"/>
              <a:t>April 17, 2019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CA7037A4-B5B7-461D-A2F5-67DD3B8B5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r="21309"/>
          <a:stretch>
            <a:fillRect/>
          </a:stretch>
        </p:blipFill>
        <p:spPr/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BDEF317-9B4C-4978-A00A-AB0AD2F1DB52}"/>
              </a:ext>
            </a:extLst>
          </p:cNvPr>
          <p:cNvSpPr txBox="1">
            <a:spLocks/>
          </p:cNvSpPr>
          <p:nvPr/>
        </p:nvSpPr>
        <p:spPr>
          <a:xfrm>
            <a:off x="5467928" y="5464993"/>
            <a:ext cx="6640945" cy="1104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>
                <a:solidFill>
                  <a:schemeClr val="accent1"/>
                </a:solidFill>
              </a:rPr>
              <a:t>Fifth International Symposium on Bioremediation and Sustainable Environmental Technologies</a:t>
            </a:r>
            <a:endParaRPr lang="fr-CA" i="1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9C135-1D60-4C18-8A79-9F7C75D30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404" y="286089"/>
            <a:ext cx="1527123" cy="859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0E4ABD-4AE2-48A3-94B0-3CD6C7AD3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424" y="1267932"/>
            <a:ext cx="1202310" cy="4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99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10</a:t>
            </a:fld>
            <a:endParaRPr lang="en-N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Pilot Test Configuration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/>
              <a:t>Overview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177947B-8549-4F65-9145-B7F27729D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298" y="398199"/>
            <a:ext cx="2701769" cy="3663134"/>
          </a:xfrm>
          <a:prstGeom prst="rect">
            <a:avLst/>
          </a:prstGeom>
        </p:spPr>
      </p:pic>
      <p:sp>
        <p:nvSpPr>
          <p:cNvPr id="10" name="Oval 8">
            <a:extLst>
              <a:ext uri="{FF2B5EF4-FFF2-40B4-BE49-F238E27FC236}">
                <a16:creationId xmlns:a16="http://schemas.microsoft.com/office/drawing/2014/main" id="{3C7A7757-DC6A-48CD-8BEE-825E1D02E4C6}"/>
              </a:ext>
            </a:extLst>
          </p:cNvPr>
          <p:cNvSpPr/>
          <p:nvPr/>
        </p:nvSpPr>
        <p:spPr>
          <a:xfrm>
            <a:off x="8466344" y="2790829"/>
            <a:ext cx="864000" cy="8640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D75C55-25A9-4531-9F15-5E9A845BA57F}"/>
              </a:ext>
            </a:extLst>
          </p:cNvPr>
          <p:cNvSpPr/>
          <p:nvPr/>
        </p:nvSpPr>
        <p:spPr>
          <a:xfrm rot="369452">
            <a:off x="7606835" y="407642"/>
            <a:ext cx="784132" cy="2829895"/>
          </a:xfrm>
          <a:prstGeom prst="ellipse">
            <a:avLst/>
          </a:prstGeom>
          <a:solidFill>
            <a:schemeClr val="accent2">
              <a:lumMod val="5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Arrow: Right 9">
            <a:extLst>
              <a:ext uri="{FF2B5EF4-FFF2-40B4-BE49-F238E27FC236}">
                <a16:creationId xmlns:a16="http://schemas.microsoft.com/office/drawing/2014/main" id="{D8E3A6AD-ED7D-4B52-947D-60105813CFAA}"/>
              </a:ext>
            </a:extLst>
          </p:cNvPr>
          <p:cNvSpPr/>
          <p:nvPr/>
        </p:nvSpPr>
        <p:spPr>
          <a:xfrm rot="12864327">
            <a:off x="8519917" y="1484711"/>
            <a:ext cx="1420439" cy="367001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0D1F90-A5B3-43AA-9AC9-1C2C176CE20F}"/>
              </a:ext>
            </a:extLst>
          </p:cNvPr>
          <p:cNvSpPr txBox="1"/>
          <p:nvPr/>
        </p:nvSpPr>
        <p:spPr>
          <a:xfrm>
            <a:off x="9366779" y="897095"/>
            <a:ext cx="1298253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>
                <a:solidFill>
                  <a:schemeClr val="bg1"/>
                </a:solidFill>
              </a:rPr>
              <a:t>GW Flow</a:t>
            </a:r>
          </a:p>
          <a:p>
            <a:pPr algn="ctr"/>
            <a:r>
              <a:rPr lang="en-CA" b="1">
                <a:solidFill>
                  <a:schemeClr val="bg1"/>
                </a:solidFill>
              </a:rPr>
              <a:t>Direction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4AC0A33F-5383-4823-B6F1-49FF86E1EB55}"/>
              </a:ext>
            </a:extLst>
          </p:cNvPr>
          <p:cNvSpPr txBox="1"/>
          <p:nvPr/>
        </p:nvSpPr>
        <p:spPr>
          <a:xfrm>
            <a:off x="10222634" y="3281665"/>
            <a:ext cx="1969366" cy="746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b="1">
                <a:solidFill>
                  <a:schemeClr val="tx1"/>
                </a:solidFill>
              </a:rPr>
              <a:t>Upgradient wells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6C684D20-E5FD-47AA-A9CB-4ACBE888F040}"/>
              </a:ext>
            </a:extLst>
          </p:cNvPr>
          <p:cNvSpPr txBox="1"/>
          <p:nvPr/>
        </p:nvSpPr>
        <p:spPr>
          <a:xfrm>
            <a:off x="8570123" y="2094805"/>
            <a:ext cx="1699086" cy="613066"/>
          </a:xfrm>
          <a:prstGeom prst="rect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b="1"/>
              <a:t>Biosparging Area Wells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31C7E1EE-0268-4B2B-83DE-D36766B265E3}"/>
              </a:ext>
            </a:extLst>
          </p:cNvPr>
          <p:cNvSpPr txBox="1"/>
          <p:nvPr/>
        </p:nvSpPr>
        <p:spPr>
          <a:xfrm>
            <a:off x="6707554" y="935102"/>
            <a:ext cx="1262517" cy="8874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b="1"/>
              <a:t>Down-gradient wells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8056D20-9AAD-40D7-A965-1C5741953B69}"/>
              </a:ext>
            </a:extLst>
          </p:cNvPr>
          <p:cNvSpPr txBox="1">
            <a:spLocks/>
          </p:cNvSpPr>
          <p:nvPr/>
        </p:nvSpPr>
        <p:spPr>
          <a:xfrm>
            <a:off x="8844211" y="4537338"/>
            <a:ext cx="3323836" cy="1459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CA" sz="1800"/>
              <a:t>Monitoring Network</a:t>
            </a:r>
          </a:p>
          <a:p>
            <a:pPr marL="527175" lvl="1" indent="-257175">
              <a:spcBef>
                <a:spcPts val="0"/>
              </a:spcBef>
            </a:pPr>
            <a:r>
              <a:rPr lang="en-CA" sz="1800"/>
              <a:t>7m Interval – 8 wells</a:t>
            </a:r>
          </a:p>
          <a:p>
            <a:pPr marL="527175" lvl="1" indent="-257175">
              <a:spcBef>
                <a:spcPts val="0"/>
              </a:spcBef>
            </a:pPr>
            <a:r>
              <a:rPr lang="en-CA" sz="1800"/>
              <a:t>12m Interval – 14 wells</a:t>
            </a:r>
          </a:p>
          <a:p>
            <a:pPr marL="527175" lvl="1" indent="-257175">
              <a:spcBef>
                <a:spcPts val="0"/>
              </a:spcBef>
            </a:pPr>
            <a:r>
              <a:rPr lang="en-CA" sz="1800"/>
              <a:t>17m Interval – 14 wells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1BFC659-7BF6-425E-8006-ABEEB727A2D1}"/>
              </a:ext>
            </a:extLst>
          </p:cNvPr>
          <p:cNvSpPr/>
          <p:nvPr/>
        </p:nvSpPr>
        <p:spPr>
          <a:xfrm rot="2094268">
            <a:off x="9309023" y="2767815"/>
            <a:ext cx="727903" cy="1496587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C577776-B8B8-4661-B8ED-411F4D3A9FB6}"/>
              </a:ext>
            </a:extLst>
          </p:cNvPr>
          <p:cNvGrpSpPr/>
          <p:nvPr/>
        </p:nvGrpSpPr>
        <p:grpSpPr>
          <a:xfrm>
            <a:off x="62531" y="1889912"/>
            <a:ext cx="6416072" cy="4021938"/>
            <a:chOff x="62531" y="1889912"/>
            <a:chExt cx="6416072" cy="4021938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F7DC4A12-471D-4218-880F-2C0B04B73713}"/>
                </a:ext>
              </a:extLst>
            </p:cNvPr>
            <p:cNvGrpSpPr/>
            <p:nvPr/>
          </p:nvGrpSpPr>
          <p:grpSpPr>
            <a:xfrm>
              <a:off x="62531" y="1889912"/>
              <a:ext cx="6416072" cy="3890519"/>
              <a:chOff x="62531" y="1889912"/>
              <a:chExt cx="6416072" cy="3890519"/>
            </a:xfrm>
          </p:grpSpPr>
          <p:pic>
            <p:nvPicPr>
              <p:cNvPr id="8" name="Picture 5">
                <a:extLst>
                  <a:ext uri="{FF2B5EF4-FFF2-40B4-BE49-F238E27FC236}">
                    <a16:creationId xmlns:a16="http://schemas.microsoft.com/office/drawing/2014/main" id="{29F28984-8DF3-4FBA-91DE-3A7329675C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31" y="1889912"/>
                <a:ext cx="6416072" cy="3890519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A4BBAB-15C7-4A48-AC96-A0ADE744D336}"/>
                  </a:ext>
                </a:extLst>
              </p:cNvPr>
              <p:cNvSpPr/>
              <p:nvPr/>
            </p:nvSpPr>
            <p:spPr>
              <a:xfrm>
                <a:off x="5166328" y="3737787"/>
                <a:ext cx="1312275" cy="8587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EEC3CC-C3BF-412A-8B09-C250D2E2FDE8}"/>
                </a:ext>
              </a:extLst>
            </p:cNvPr>
            <p:cNvSpPr/>
            <p:nvPr/>
          </p:nvSpPr>
          <p:spPr>
            <a:xfrm>
              <a:off x="3570514" y="5294659"/>
              <a:ext cx="1291772" cy="617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01AD012-0D9D-44B3-9EEE-CB6211D36654}"/>
              </a:ext>
            </a:extLst>
          </p:cNvPr>
          <p:cNvSpPr txBox="1">
            <a:spLocks/>
          </p:cNvSpPr>
          <p:nvPr/>
        </p:nvSpPr>
        <p:spPr>
          <a:xfrm>
            <a:off x="5901800" y="4596584"/>
            <a:ext cx="3111052" cy="1459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CA" sz="1800" err="1"/>
              <a:t>Biosparging</a:t>
            </a:r>
            <a:r>
              <a:rPr lang="en-CA" sz="1800"/>
              <a:t> Wells</a:t>
            </a:r>
          </a:p>
          <a:p>
            <a:pPr marL="527175" lvl="1" indent="-257175">
              <a:spcBef>
                <a:spcPts val="0"/>
              </a:spcBef>
            </a:pPr>
            <a:r>
              <a:rPr lang="en-CA" sz="1800"/>
              <a:t>12m Interval -  3 wells</a:t>
            </a:r>
          </a:p>
          <a:p>
            <a:pPr marL="527175" lvl="1" indent="-257175">
              <a:spcBef>
                <a:spcPts val="0"/>
              </a:spcBef>
            </a:pPr>
            <a:r>
              <a:rPr lang="en-CA" sz="1800"/>
              <a:t>17m Interval – 3 wells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53A30C-0F31-40D6-BC3B-2BDA2F466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90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28EF90-E833-4478-84C8-D143CCB708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11</a:t>
            </a:fld>
            <a:endParaRPr lang="en-N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43D42-02E3-4CCB-862F-C9F0BF21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Pilot Test Configuration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79672B-E3D8-429C-A393-DF54C84E7E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1882" y="1220528"/>
            <a:ext cx="5710518" cy="4591050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Air flowrate </a:t>
            </a:r>
          </a:p>
          <a:p>
            <a:pPr marL="702900" lvl="3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000" dirty="0"/>
              <a:t>0.5 </a:t>
            </a:r>
            <a:r>
              <a:rPr lang="en-CA" sz="2000" dirty="0" err="1"/>
              <a:t>scfm</a:t>
            </a:r>
            <a:r>
              <a:rPr lang="en-CA" sz="2000" dirty="0"/>
              <a:t> per well</a:t>
            </a:r>
          </a:p>
          <a:p>
            <a:pPr marL="360000" lvl="3" indent="0">
              <a:buClr>
                <a:srgbClr val="3DAE2B"/>
              </a:buClr>
              <a:buNone/>
            </a:pPr>
            <a:endParaRPr lang="en-CA" sz="2000" dirty="0"/>
          </a:p>
          <a:p>
            <a:pPr marL="342900" lvl="1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Air pressure </a:t>
            </a:r>
          </a:p>
          <a:p>
            <a:pPr marL="702900" lvl="3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000" dirty="0"/>
              <a:t>4 to 7 </a:t>
            </a:r>
            <a:r>
              <a:rPr lang="en-CA" sz="2000" dirty="0" err="1"/>
              <a:t>psig</a:t>
            </a:r>
            <a:r>
              <a:rPr lang="en-CA" sz="2000" dirty="0"/>
              <a:t> (12m interval) </a:t>
            </a:r>
          </a:p>
          <a:p>
            <a:pPr marL="702900" lvl="3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000" dirty="0"/>
              <a:t>6 to 11 </a:t>
            </a:r>
            <a:r>
              <a:rPr lang="en-CA" sz="2000" dirty="0" err="1"/>
              <a:t>psig</a:t>
            </a:r>
            <a:r>
              <a:rPr lang="en-CA" sz="2000" dirty="0"/>
              <a:t> (17m interval)</a:t>
            </a:r>
          </a:p>
          <a:p>
            <a:pPr marL="360000" lvl="3" indent="0">
              <a:buClr>
                <a:srgbClr val="3DAE2B"/>
              </a:buClr>
              <a:buNone/>
            </a:pPr>
            <a:endParaRPr lang="en-CA" sz="2000" dirty="0"/>
          </a:p>
          <a:p>
            <a:pPr marL="342900" lvl="1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Pulsing interval</a:t>
            </a:r>
          </a:p>
          <a:p>
            <a:pPr marL="702900" lvl="3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000" dirty="0"/>
              <a:t>30 to 60 min</a:t>
            </a:r>
          </a:p>
          <a:p>
            <a:pPr marL="702900" lvl="3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endParaRPr lang="en-CA" sz="2000" dirty="0"/>
          </a:p>
          <a:p>
            <a:pPr marL="342900" lvl="1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Pilot test implemented from November 2017 and August 2018</a:t>
            </a:r>
          </a:p>
          <a:p>
            <a:pPr marL="342900" indent="-342900"/>
            <a:endParaRPr lang="en-CA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5B8872-49A7-4549-9C47-5736FBC6B1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/>
              <a:t>System Performance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40D9C-265C-4DA5-9486-BF2AF17B3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t="20098" r="667" b="29521"/>
          <a:stretch/>
        </p:blipFill>
        <p:spPr>
          <a:xfrm>
            <a:off x="609600" y="1517650"/>
            <a:ext cx="3106057" cy="2777604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9501EE90-E249-4567-9E06-0FB4AB10AE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64" y="3659250"/>
            <a:ext cx="3265934" cy="2449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E64867-E48F-4699-ABF0-DEE16ADDB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04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/>
              <a:t>Results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22075" y="6394450"/>
            <a:ext cx="669925" cy="288925"/>
          </a:xfrm>
        </p:spPr>
        <p:txBody>
          <a:bodyPr/>
          <a:lstStyle/>
          <a:p>
            <a:fld id="{D560F374-A6AD-43B6-B49D-5153806E70CF}" type="slidenum">
              <a:rPr lang="en-NZ" smtClean="0"/>
              <a:pPr/>
              <a:t>12</a:t>
            </a:fld>
            <a:endParaRPr lang="en-NZ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3B6F7A-36A4-40DB-B8FE-0B57D3A30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81" y="4573209"/>
            <a:ext cx="1527123" cy="859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568D4-C239-4A4A-B4B4-72940A33F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601" y="5555052"/>
            <a:ext cx="1202310" cy="436553"/>
          </a:xfrm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FCF5852-2FF8-4777-ADE5-4EB23DE6F9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b="4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1290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13</a:t>
            </a:fld>
            <a:endParaRPr lang="en-N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Performance Monitoring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9598" y="1320800"/>
            <a:ext cx="5410201" cy="4591050"/>
          </a:xfrm>
        </p:spPr>
        <p:txBody>
          <a:bodyPr/>
          <a:lstStyle/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NZ" dirty="0"/>
              <a:t>Mechanical operation of the system</a:t>
            </a:r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NZ" dirty="0"/>
              <a:t>Delivery of oxygen</a:t>
            </a:r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NZ" dirty="0"/>
              <a:t>Promotion of biodegradation of sulfolane</a:t>
            </a:r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endParaRPr lang="en-NZ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/>
              <a:t>Success Criteria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D1CE49-E74F-4BCB-BF82-25FFA1443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773" y="946150"/>
            <a:ext cx="3527369" cy="4089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5FB048-2223-496B-B9F0-1ED4D07A5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8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C43D42-02E3-4CCB-862F-C9F0BF21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/>
              <a:t>Dissolved Oxygen Concentrations – 17m Interval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28EF90-E833-4478-84C8-D143CCB708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14</a:t>
            </a:fld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E1C5B7-80DA-4947-B22B-4EF913844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225" y="1550271"/>
            <a:ext cx="8361045" cy="4589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2806BE-F84F-421D-A3C8-9D0CD058955B}"/>
              </a:ext>
            </a:extLst>
          </p:cNvPr>
          <p:cNvSpPr txBox="1"/>
          <p:nvPr/>
        </p:nvSpPr>
        <p:spPr>
          <a:xfrm>
            <a:off x="3561845" y="1365606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December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52EB21-25E6-4CC0-87F4-9F29C82273AD}"/>
              </a:ext>
            </a:extLst>
          </p:cNvPr>
          <p:cNvSpPr txBox="1"/>
          <p:nvPr/>
        </p:nvSpPr>
        <p:spPr>
          <a:xfrm>
            <a:off x="5205356" y="1365123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January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10D551-7636-4462-88F5-096AAF16F28D}"/>
              </a:ext>
            </a:extLst>
          </p:cNvPr>
          <p:cNvSpPr txBox="1"/>
          <p:nvPr/>
        </p:nvSpPr>
        <p:spPr>
          <a:xfrm>
            <a:off x="6848865" y="1373885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February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AFF04-953A-4C93-8D85-5DEE32B767B0}"/>
              </a:ext>
            </a:extLst>
          </p:cNvPr>
          <p:cNvSpPr txBox="1"/>
          <p:nvPr/>
        </p:nvSpPr>
        <p:spPr>
          <a:xfrm>
            <a:off x="8500845" y="1365123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March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E288FF-8C9C-44AB-98E9-57765309250F}"/>
              </a:ext>
            </a:extLst>
          </p:cNvPr>
          <p:cNvSpPr txBox="1"/>
          <p:nvPr/>
        </p:nvSpPr>
        <p:spPr>
          <a:xfrm>
            <a:off x="1898904" y="3734870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April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F846E7-8322-40A0-81B9-47C36EA91649}"/>
              </a:ext>
            </a:extLst>
          </p:cNvPr>
          <p:cNvSpPr txBox="1"/>
          <p:nvPr/>
        </p:nvSpPr>
        <p:spPr>
          <a:xfrm>
            <a:off x="3542112" y="3757174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May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4DBBA-438F-4B89-83C1-F7D2F558FA73}"/>
              </a:ext>
            </a:extLst>
          </p:cNvPr>
          <p:cNvSpPr txBox="1"/>
          <p:nvPr/>
        </p:nvSpPr>
        <p:spPr>
          <a:xfrm>
            <a:off x="5214429" y="3757174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June 2018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70C59A-987E-490B-B13F-7248A31D789B}"/>
              </a:ext>
            </a:extLst>
          </p:cNvPr>
          <p:cNvSpPr txBox="1"/>
          <p:nvPr/>
        </p:nvSpPr>
        <p:spPr>
          <a:xfrm>
            <a:off x="6857637" y="3745267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July 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873ABA-FD62-4D17-99D4-86347CEDA6E2}"/>
              </a:ext>
            </a:extLst>
          </p:cNvPr>
          <p:cNvSpPr txBox="1"/>
          <p:nvPr/>
        </p:nvSpPr>
        <p:spPr>
          <a:xfrm>
            <a:off x="8500845" y="3734870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August 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6F5719-E825-4F4D-979C-1EF6DE13D3D1}"/>
              </a:ext>
            </a:extLst>
          </p:cNvPr>
          <p:cNvSpPr txBox="1"/>
          <p:nvPr/>
        </p:nvSpPr>
        <p:spPr>
          <a:xfrm>
            <a:off x="1898904" y="1365604"/>
            <a:ext cx="1556424" cy="3688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/>
              <a:t>Baseline </a:t>
            </a:r>
          </a:p>
          <a:p>
            <a:r>
              <a:rPr lang="en-CA"/>
              <a:t> August 2017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CEDDA7-0207-4ABC-A5DE-D696DBE30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43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1C308-FDD5-4C52-B9AE-AE58E5339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1131">
            <a:off x="10099811" y="199874"/>
            <a:ext cx="1364888" cy="17117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C43D42-02E3-4CCB-862F-C9F0BF21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/>
              <a:t>Sulfolane Concentrations – 17m Interval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28EF90-E833-4478-84C8-D143CCB708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15</a:t>
            </a:fld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86CD88-24B2-4B92-9EC3-ED44CB1E3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007" y="1573322"/>
            <a:ext cx="8239125" cy="4543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EBB3A1-446E-4EC7-A542-D23143942011}"/>
              </a:ext>
            </a:extLst>
          </p:cNvPr>
          <p:cNvSpPr txBox="1"/>
          <p:nvPr/>
        </p:nvSpPr>
        <p:spPr>
          <a:xfrm>
            <a:off x="3649801" y="1365606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December 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B32CE7-79A6-468F-ABDD-CA4871A82E61}"/>
              </a:ext>
            </a:extLst>
          </p:cNvPr>
          <p:cNvSpPr txBox="1"/>
          <p:nvPr/>
        </p:nvSpPr>
        <p:spPr>
          <a:xfrm>
            <a:off x="5283785" y="1365123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January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505638-48AD-40FF-8F36-1839891D2EE4}"/>
              </a:ext>
            </a:extLst>
          </p:cNvPr>
          <p:cNvSpPr txBox="1"/>
          <p:nvPr/>
        </p:nvSpPr>
        <p:spPr>
          <a:xfrm>
            <a:off x="6908246" y="1373885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February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94FEB7-2B1A-453A-B11A-7E20884C7B36}"/>
              </a:ext>
            </a:extLst>
          </p:cNvPr>
          <p:cNvSpPr txBox="1"/>
          <p:nvPr/>
        </p:nvSpPr>
        <p:spPr>
          <a:xfrm>
            <a:off x="8560226" y="1365123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March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C78D90-8FB8-4EC2-B93C-49CBE7EAEB58}"/>
              </a:ext>
            </a:extLst>
          </p:cNvPr>
          <p:cNvSpPr txBox="1"/>
          <p:nvPr/>
        </p:nvSpPr>
        <p:spPr>
          <a:xfrm>
            <a:off x="2053533" y="3734870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April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66B3A-B3BD-4A3D-AEE1-275983B32908}"/>
              </a:ext>
            </a:extLst>
          </p:cNvPr>
          <p:cNvSpPr txBox="1"/>
          <p:nvPr/>
        </p:nvSpPr>
        <p:spPr>
          <a:xfrm>
            <a:off x="3668166" y="3757174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May 2018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24245A-2AAB-4620-8158-2BF0D8EF10F9}"/>
              </a:ext>
            </a:extLst>
          </p:cNvPr>
          <p:cNvSpPr txBox="1"/>
          <p:nvPr/>
        </p:nvSpPr>
        <p:spPr>
          <a:xfrm>
            <a:off x="5292860" y="3757174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June 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A7B3CB-68CE-497F-AC34-547E133501FB}"/>
              </a:ext>
            </a:extLst>
          </p:cNvPr>
          <p:cNvSpPr txBox="1"/>
          <p:nvPr/>
        </p:nvSpPr>
        <p:spPr>
          <a:xfrm>
            <a:off x="6917018" y="3745267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July 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B8F6F1-C0D8-4C0C-B4A3-24B822F1780B}"/>
              </a:ext>
            </a:extLst>
          </p:cNvPr>
          <p:cNvSpPr txBox="1"/>
          <p:nvPr/>
        </p:nvSpPr>
        <p:spPr>
          <a:xfrm>
            <a:off x="8560226" y="3734870"/>
            <a:ext cx="15564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>
                <a:solidFill>
                  <a:schemeClr val="tx1"/>
                </a:solidFill>
              </a:rPr>
              <a:t>August 2018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8C774E-1A4F-4D35-84D0-E4DD6EDCABB8}"/>
              </a:ext>
            </a:extLst>
          </p:cNvPr>
          <p:cNvSpPr txBox="1"/>
          <p:nvPr/>
        </p:nvSpPr>
        <p:spPr>
          <a:xfrm>
            <a:off x="2040686" y="1376755"/>
            <a:ext cx="1556424" cy="3688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/>
              <a:t>Baseline </a:t>
            </a:r>
          </a:p>
          <a:p>
            <a:r>
              <a:rPr lang="en-CA"/>
              <a:t> August 2017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8AE3E9-0C76-4ACA-9856-0E5265358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3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16</a:t>
            </a:fld>
            <a:endParaRPr lang="en-NZ"/>
          </a:p>
        </p:txBody>
      </p:sp>
      <p:sp>
        <p:nvSpPr>
          <p:cNvPr id="68" name="Title 6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/>
              <a:t>Sulfolane Reduction Results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BC738F-A9B0-4F43-93BC-5A56694D8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21" y="895350"/>
            <a:ext cx="11544393" cy="534579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70A1A-D7F0-4746-9C54-E03CE6974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63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17</a:t>
            </a:fld>
            <a:endParaRPr lang="en-NZ"/>
          </a:p>
        </p:txBody>
      </p:sp>
      <p:sp>
        <p:nvSpPr>
          <p:cNvPr id="68" name="Title 6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Total Bacteria by qPCR </a:t>
            </a:r>
            <a:r>
              <a:rPr lang="en-NZ"/>
              <a:t>Results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4F6BBA9-6AEB-4FE4-9903-7A6FAD7A9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37" y="895350"/>
            <a:ext cx="9317323" cy="533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8B56C-DB51-457A-89A9-A07629F52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42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18</a:t>
            </a:fld>
            <a:endParaRPr lang="en-NZ"/>
          </a:p>
        </p:txBody>
      </p:sp>
      <p:sp>
        <p:nvSpPr>
          <p:cNvPr id="68" name="Title 6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Sulfolane Degrading Bacteria Plate Counts</a:t>
            </a:r>
            <a:r>
              <a:rPr lang="en-NZ"/>
              <a:t> Results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2A83640-0A97-4C68-BD9C-5DB95EBB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21" y="895351"/>
            <a:ext cx="9190943" cy="531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00671-3044-4FE8-8F01-76B5B395D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14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19</a:t>
            </a:fld>
            <a:endParaRPr lang="en-NZ"/>
          </a:p>
        </p:txBody>
      </p:sp>
      <p:sp>
        <p:nvSpPr>
          <p:cNvPr id="68" name="Title 6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/>
              <a:t>Colony Identification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A358C0-17E1-4527-B2E2-AFA118ABA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541" y="3786908"/>
            <a:ext cx="2377887" cy="2433359"/>
          </a:xfrm>
          <a:prstGeom prst="rect">
            <a:avLst/>
          </a:prstGeom>
        </p:spPr>
      </p:pic>
      <p:pic>
        <p:nvPicPr>
          <p:cNvPr id="7" name="Image 229">
            <a:extLst>
              <a:ext uri="{FF2B5EF4-FFF2-40B4-BE49-F238E27FC236}">
                <a16:creationId xmlns:a16="http://schemas.microsoft.com/office/drawing/2014/main" id="{9F2155B3-6C85-4A35-85DB-D2F756AE2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41" y="1346200"/>
            <a:ext cx="2377887" cy="23093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0E9BC06-8999-49B4-8EC6-6E81138D7105}"/>
              </a:ext>
            </a:extLst>
          </p:cNvPr>
          <p:cNvSpPr txBox="1">
            <a:spLocks/>
          </p:cNvSpPr>
          <p:nvPr/>
        </p:nvSpPr>
        <p:spPr>
          <a:xfrm>
            <a:off x="3833089" y="1295400"/>
            <a:ext cx="7519722" cy="4591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400" u="sng"/>
              <a:t>Baseline</a:t>
            </a:r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US" sz="2400"/>
              <a:t>DNA sequences closely matched various </a:t>
            </a:r>
            <a:r>
              <a:rPr lang="en-US" sz="2400" err="1"/>
              <a:t>Acidovorax</a:t>
            </a:r>
            <a:r>
              <a:rPr lang="en-US" sz="2400"/>
              <a:t> species </a:t>
            </a:r>
          </a:p>
          <a:p>
            <a:pPr>
              <a:buClr>
                <a:srgbClr val="3DAE2B"/>
              </a:buClr>
            </a:pPr>
            <a:r>
              <a:rPr lang="en-US" sz="2400" u="sng"/>
              <a:t>6 Months</a:t>
            </a:r>
          </a:p>
          <a:p>
            <a:pPr marL="457200" indent="-4572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400"/>
              <a:t>DNA sequences closely matched various Acinetobacter species</a:t>
            </a:r>
          </a:p>
          <a:p>
            <a:pPr>
              <a:buClr>
                <a:srgbClr val="3DAE2B"/>
              </a:buClr>
            </a:pPr>
            <a:r>
              <a:rPr lang="en-CA" sz="2400" u="sng"/>
              <a:t>8 months</a:t>
            </a:r>
          </a:p>
          <a:p>
            <a:pPr marL="457200" indent="-4572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US" sz="2400"/>
              <a:t>DNA sequences analyzed closely matched </a:t>
            </a:r>
            <a:r>
              <a:rPr lang="en-US" sz="2400" err="1"/>
              <a:t>Acidovorax</a:t>
            </a:r>
            <a:r>
              <a:rPr lang="en-US" sz="2400"/>
              <a:t> </a:t>
            </a:r>
            <a:r>
              <a:rPr lang="en-CA" sz="2400"/>
              <a:t>species </a:t>
            </a:r>
            <a:endParaRPr lang="en-NZ" sz="2400"/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endParaRPr lang="en-NZ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514610-3869-406D-AF5D-43772A011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61346">
            <a:off x="163599" y="2898531"/>
            <a:ext cx="1128337" cy="1492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231C36-8FE3-4EF2-AEE7-C5B33E373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1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/>
              <a:t>Background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4F79F014-9244-47DA-8B0E-D29F506FB0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r="9085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22075" y="6394450"/>
            <a:ext cx="669925" cy="288925"/>
          </a:xfrm>
        </p:spPr>
        <p:txBody>
          <a:bodyPr/>
          <a:lstStyle/>
          <a:p>
            <a:fld id="{D560F374-A6AD-43B6-B49D-5153806E70CF}" type="slidenum">
              <a:rPr lang="en-NZ" smtClean="0"/>
              <a:pPr/>
              <a:t>2</a:t>
            </a:fld>
            <a:endParaRPr lang="en-N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F5EC47-77DC-424C-B3F5-BD09153DA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81" y="4573209"/>
            <a:ext cx="1527123" cy="859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66B6D9-595A-4DB2-BD5C-DB80E4E32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601" y="5555052"/>
            <a:ext cx="1202310" cy="4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8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FFB87C-7C2E-4710-B4F0-45B324BFC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20</a:t>
            </a:fld>
            <a:endParaRPr lang="en-N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74C15B-41B9-4729-B14F-5E355D85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Next Generation Sequencing Results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3C3369D-62E2-4176-881E-8FDC44AEAC00}"/>
              </a:ext>
            </a:extLst>
          </p:cNvPr>
          <p:cNvSpPr txBox="1">
            <a:spLocks/>
          </p:cNvSpPr>
          <p:nvPr/>
        </p:nvSpPr>
        <p:spPr>
          <a:xfrm>
            <a:off x="609598" y="1320800"/>
            <a:ext cx="3097163" cy="4591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800" dirty="0"/>
              <a:t>August 2017 </a:t>
            </a:r>
          </a:p>
          <a:p>
            <a:pPr marL="882900" lvl="2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600" dirty="0"/>
              <a:t>184 OTUs</a:t>
            </a:r>
            <a:endParaRPr lang="en-NZ" sz="2600" dirty="0"/>
          </a:p>
          <a:p>
            <a:pPr marL="342900" lvl="1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800" dirty="0"/>
              <a:t>February 2018 </a:t>
            </a:r>
          </a:p>
          <a:p>
            <a:pPr marL="882900" lvl="4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800" dirty="0"/>
              <a:t>893 OTUs</a:t>
            </a:r>
          </a:p>
          <a:p>
            <a:pPr marL="342900" lvl="1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800" dirty="0"/>
              <a:t>July 2018 </a:t>
            </a:r>
          </a:p>
          <a:p>
            <a:pPr marL="882900" lvl="4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800" dirty="0"/>
              <a:t>1,646 OTUs</a:t>
            </a:r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endParaRPr lang="en-NZ" sz="2800" dirty="0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9F928DE4-4889-4B39-91CA-966BB1483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186" y="0"/>
            <a:ext cx="4862268" cy="62357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9E376-3B51-480C-AA0A-CE60E0216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027C20C-1B2E-4E07-A596-2559A9C73BFD}"/>
              </a:ext>
            </a:extLst>
          </p:cNvPr>
          <p:cNvSpPr txBox="1">
            <a:spLocks/>
          </p:cNvSpPr>
          <p:nvPr/>
        </p:nvSpPr>
        <p:spPr>
          <a:xfrm>
            <a:off x="3603527" y="1325720"/>
            <a:ext cx="3097163" cy="4591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fr-CA" sz="2800" dirty="0" err="1"/>
              <a:t>Sulfolane</a:t>
            </a:r>
            <a:r>
              <a:rPr lang="fr-CA" sz="2800" dirty="0"/>
              <a:t> </a:t>
            </a:r>
            <a:r>
              <a:rPr lang="fr-CA" sz="2800" dirty="0" err="1"/>
              <a:t>degraders</a:t>
            </a:r>
            <a:endParaRPr lang="fr-CA" sz="2800" dirty="0"/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fr-CA" sz="2800" dirty="0" err="1"/>
              <a:t>Nitrifying</a:t>
            </a:r>
            <a:r>
              <a:rPr lang="fr-CA" sz="2800" dirty="0"/>
              <a:t> </a:t>
            </a:r>
            <a:r>
              <a:rPr lang="fr-CA" sz="2800" dirty="0" err="1"/>
              <a:t>bacteria</a:t>
            </a:r>
            <a:endParaRPr lang="en-CA" sz="2800" dirty="0"/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412063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21</a:t>
            </a:fld>
            <a:endParaRPr lang="en-NZ"/>
          </a:p>
        </p:txBody>
      </p:sp>
      <p:sp>
        <p:nvSpPr>
          <p:cNvPr id="68" name="Title 6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Dissolved SO</a:t>
            </a:r>
            <a:r>
              <a:rPr lang="en-NZ" baseline="-25000"/>
              <a:t>4</a:t>
            </a:r>
            <a:r>
              <a:rPr lang="en-NZ"/>
              <a:t>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744AC-A51E-4187-AAD6-C884A94B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2DA1AF-B793-4D8A-AC19-E70B30A531A2}"/>
              </a:ext>
            </a:extLst>
          </p:cNvPr>
          <p:cNvGrpSpPr/>
          <p:nvPr/>
        </p:nvGrpSpPr>
        <p:grpSpPr>
          <a:xfrm>
            <a:off x="1052945" y="895350"/>
            <a:ext cx="10095345" cy="5334457"/>
            <a:chOff x="1689316" y="895350"/>
            <a:chExt cx="9058221" cy="533445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8CD1B34-FF77-4C15-8B88-95B80B358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316" y="895350"/>
              <a:ext cx="9058221" cy="533445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D9A4968-C3E3-40A4-8185-05132BA54517}"/>
                </a:ext>
              </a:extLst>
            </p:cNvPr>
            <p:cNvSpPr/>
            <p:nvPr/>
          </p:nvSpPr>
          <p:spPr>
            <a:xfrm>
              <a:off x="1958109" y="997527"/>
              <a:ext cx="267855" cy="35375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241576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22</a:t>
            </a:fld>
            <a:endParaRPr lang="en-NZ"/>
          </a:p>
        </p:txBody>
      </p:sp>
      <p:sp>
        <p:nvSpPr>
          <p:cNvPr id="68" name="Title 6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Dissolved NO</a:t>
            </a:r>
            <a:r>
              <a:rPr lang="en-NZ" baseline="-25000"/>
              <a:t>3</a:t>
            </a:r>
            <a:r>
              <a:rPr lang="en-NZ"/>
              <a:t>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4F750-A68E-4092-B25F-FE9E6A4A8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7B4A21B-4D09-4CA3-BF56-B3AD444D0663}"/>
              </a:ext>
            </a:extLst>
          </p:cNvPr>
          <p:cNvGrpSpPr/>
          <p:nvPr/>
        </p:nvGrpSpPr>
        <p:grpSpPr>
          <a:xfrm>
            <a:off x="822036" y="870538"/>
            <a:ext cx="10280073" cy="5349592"/>
            <a:chOff x="822036" y="870538"/>
            <a:chExt cx="10280073" cy="53495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F24270-D4E3-43D1-84A6-73EFA865A973}"/>
                </a:ext>
              </a:extLst>
            </p:cNvPr>
            <p:cNvGrpSpPr/>
            <p:nvPr/>
          </p:nvGrpSpPr>
          <p:grpSpPr>
            <a:xfrm>
              <a:off x="822036" y="870538"/>
              <a:ext cx="10280073" cy="5349592"/>
              <a:chOff x="822036" y="870538"/>
              <a:chExt cx="10280073" cy="534959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672908B-A97D-4A7B-97DA-DB4C3FAB7278}"/>
                  </a:ext>
                </a:extLst>
              </p:cNvPr>
              <p:cNvGrpSpPr/>
              <p:nvPr/>
            </p:nvGrpSpPr>
            <p:grpSpPr>
              <a:xfrm>
                <a:off x="822036" y="870538"/>
                <a:ext cx="10280073" cy="5349592"/>
                <a:chOff x="822036" y="870538"/>
                <a:chExt cx="10280073" cy="5349592"/>
              </a:xfrm>
            </p:grpSpPr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C248BDBB-7F07-494C-91B0-25117343ED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2036" y="870538"/>
                  <a:ext cx="10280073" cy="5349592"/>
                </a:xfrm>
                <a:prstGeom prst="rect">
                  <a:avLst/>
                </a:prstGeom>
              </p:spPr>
            </p:pic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1FBF261A-FE08-4F2C-982B-4FEF2BEC3734}"/>
                    </a:ext>
                  </a:extLst>
                </p:cNvPr>
                <p:cNvSpPr/>
                <p:nvPr/>
              </p:nvSpPr>
              <p:spPr>
                <a:xfrm>
                  <a:off x="1209964" y="969818"/>
                  <a:ext cx="249381" cy="35837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1620D54-58D3-4679-ADA0-EBE4F50A0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8685" y="3386290"/>
                <a:ext cx="257175" cy="17145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9003D6A-23A4-4F65-80FC-B9353528F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1122" y="3386290"/>
                <a:ext cx="257175" cy="17145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41FFB0D-1E7B-4BBE-9B2C-EF52E7F3E0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1412"/>
              <a:stretch/>
            </p:blipFill>
            <p:spPr>
              <a:xfrm>
                <a:off x="1864561" y="3472578"/>
                <a:ext cx="217518" cy="40814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D1749D6-EDFB-42E1-8D69-809AB9251D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1412"/>
              <a:stretch/>
            </p:blipFill>
            <p:spPr>
              <a:xfrm>
                <a:off x="2059709" y="3472578"/>
                <a:ext cx="217518" cy="40814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361D-5EB2-458F-B276-2D24936F0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07644" y="1071378"/>
              <a:ext cx="319387" cy="3121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BC1D9AC-E1A3-4E06-9D3A-992819DE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9919" y="1071378"/>
              <a:ext cx="319387" cy="31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3278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/>
              <a:t>Conclusion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22075" y="6394450"/>
            <a:ext cx="669925" cy="288925"/>
          </a:xfrm>
        </p:spPr>
        <p:txBody>
          <a:bodyPr/>
          <a:lstStyle/>
          <a:p>
            <a:fld id="{D560F374-A6AD-43B6-B49D-5153806E70CF}" type="slidenum">
              <a:rPr lang="en-NZ" smtClean="0"/>
              <a:pPr/>
              <a:t>23</a:t>
            </a:fld>
            <a:endParaRPr lang="en-NZ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AD96850-30F4-4678-BBAE-3636E331E0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/>
          <a:stretch/>
        </p:blipFill>
        <p:spPr>
          <a:xfrm>
            <a:off x="2212534" y="-1249"/>
            <a:ext cx="9979466" cy="68592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0ABF0-AD3B-41C1-B677-013D7AAE1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81" y="4573209"/>
            <a:ext cx="1527123" cy="859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201B59-FD3F-494D-805E-268748EB2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601" y="5555052"/>
            <a:ext cx="1202310" cy="4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11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819F4-3382-4DA5-BA90-D97DF7AF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Conclusion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20C44A-BA34-42C0-BA95-D30E70DE0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24</a:t>
            </a:fld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E1FD1A-25D3-4F1A-BD2C-160695512B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193800"/>
            <a:ext cx="10972800" cy="4833620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800"/>
              </a:spcAft>
              <a:buClr>
                <a:srgbClr val="3DAE2B"/>
              </a:buClr>
              <a:buSzPct val="110000"/>
              <a:buFont typeface="Wingdings" panose="05000000000000000000" pitchFamily="2" charset="2"/>
              <a:buChar char="§"/>
              <a:tabLst>
                <a:tab pos="288290" algn="l"/>
              </a:tabLst>
            </a:pPr>
            <a:r>
              <a:rPr lang="en-CA" sz="2400" dirty="0"/>
              <a:t>The oxygen delivery objective was maintained throughout the test.</a:t>
            </a:r>
            <a:endParaRPr lang="fr-CA" sz="2400" dirty="0"/>
          </a:p>
          <a:p>
            <a:pPr marL="457200" indent="-457200">
              <a:spcAft>
                <a:spcPts val="800"/>
              </a:spcAft>
              <a:buClr>
                <a:srgbClr val="3DAE2B"/>
              </a:buClr>
              <a:buSzPct val="110000"/>
              <a:buFont typeface="Wingdings" panose="05000000000000000000" pitchFamily="2" charset="2"/>
              <a:buChar char="§"/>
              <a:tabLst>
                <a:tab pos="288290" algn="l"/>
              </a:tabLst>
            </a:pPr>
            <a:r>
              <a:rPr lang="en-CA" sz="2400" dirty="0"/>
              <a:t>The </a:t>
            </a:r>
            <a:r>
              <a:rPr lang="en-CA" sz="2400" dirty="0" err="1"/>
              <a:t>sulfolane</a:t>
            </a:r>
            <a:r>
              <a:rPr lang="en-CA" sz="2400" dirty="0"/>
              <a:t> biodegradation objectives were mostly met for the following indicators:</a:t>
            </a:r>
            <a:endParaRPr lang="fr-CA" sz="2400" dirty="0"/>
          </a:p>
          <a:p>
            <a:pPr marL="914400" lvl="1" indent="-457200">
              <a:spcBef>
                <a:spcPts val="600"/>
              </a:spcBef>
              <a:spcAft>
                <a:spcPts val="800"/>
              </a:spcAft>
              <a:buClr>
                <a:srgbClr val="3DAE2B"/>
              </a:buClr>
              <a:buSzPct val="110000"/>
              <a:buFont typeface="Wingdings" panose="05000000000000000000" pitchFamily="2" charset="2"/>
              <a:buChar char="§"/>
              <a:tabLst>
                <a:tab pos="288290" algn="l"/>
                <a:tab pos="504190" algn="l"/>
              </a:tabLst>
            </a:pPr>
            <a:r>
              <a:rPr lang="en-CA" sz="2400" dirty="0"/>
              <a:t>Reduced dissolved </a:t>
            </a:r>
            <a:r>
              <a:rPr lang="en-CA" sz="2400" dirty="0" err="1"/>
              <a:t>sulfolane</a:t>
            </a:r>
            <a:r>
              <a:rPr lang="en-CA" sz="2400" dirty="0"/>
              <a:t> concentrations</a:t>
            </a:r>
            <a:endParaRPr lang="fr-CA" sz="2400" dirty="0"/>
          </a:p>
          <a:p>
            <a:pPr marL="914400" lvl="1" indent="-457200">
              <a:spcBef>
                <a:spcPts val="600"/>
              </a:spcBef>
              <a:spcAft>
                <a:spcPts val="800"/>
              </a:spcAft>
              <a:buClr>
                <a:srgbClr val="3DAE2B"/>
              </a:buClr>
              <a:buSzPct val="110000"/>
              <a:buFont typeface="Wingdings" panose="05000000000000000000" pitchFamily="2" charset="2"/>
              <a:buChar char="§"/>
              <a:tabLst>
                <a:tab pos="288290" algn="l"/>
                <a:tab pos="504190" algn="l"/>
              </a:tabLst>
            </a:pPr>
            <a:r>
              <a:rPr lang="en-CA" sz="2400" dirty="0"/>
              <a:t>The presence of </a:t>
            </a:r>
            <a:r>
              <a:rPr lang="en-CA" sz="2400" dirty="0" err="1"/>
              <a:t>sulfolane</a:t>
            </a:r>
            <a:r>
              <a:rPr lang="en-CA" sz="2400" dirty="0"/>
              <a:t> degrading bacteria was confirmed and they increased over the course of the pilot</a:t>
            </a:r>
            <a:endParaRPr lang="fr-CA" sz="2400" dirty="0"/>
          </a:p>
          <a:p>
            <a:pPr marL="914400" lvl="1" indent="-457200">
              <a:spcBef>
                <a:spcPts val="600"/>
              </a:spcBef>
              <a:spcAft>
                <a:spcPts val="800"/>
              </a:spcAft>
              <a:buClr>
                <a:srgbClr val="3DAE2B"/>
              </a:buClr>
              <a:buSzPct val="110000"/>
              <a:buFont typeface="Wingdings" panose="05000000000000000000" pitchFamily="2" charset="2"/>
              <a:buChar char="§"/>
              <a:tabLst>
                <a:tab pos="288290" algn="l"/>
                <a:tab pos="504190" algn="l"/>
              </a:tabLst>
            </a:pPr>
            <a:r>
              <a:rPr lang="en-CA" sz="2400" dirty="0"/>
              <a:t>The CO</a:t>
            </a:r>
            <a:r>
              <a:rPr lang="en-CA" sz="2400" baseline="-25000" dirty="0"/>
              <a:t>2</a:t>
            </a:r>
            <a:r>
              <a:rPr lang="en-CA" sz="2400" dirty="0"/>
              <a:t> and SO</a:t>
            </a:r>
            <a:r>
              <a:rPr lang="en-CA" sz="2400" baseline="-25000" dirty="0"/>
              <a:t>4</a:t>
            </a:r>
            <a:r>
              <a:rPr lang="en-CA" sz="2400" dirty="0"/>
              <a:t> concentrations were stable or increased</a:t>
            </a:r>
            <a:endParaRPr lang="fr-CA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33317-D65C-445D-9BD9-D79C19C32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71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052C-E741-44F5-8311-3408A56A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Next Steps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0F05FA-DDAD-4730-A6F4-D062959413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25</a:t>
            </a:fld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E9BD9-78A6-4078-B721-37ADA8BE0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231900"/>
            <a:ext cx="10972800" cy="4795520"/>
          </a:xfrm>
        </p:spPr>
        <p:txBody>
          <a:bodyPr>
            <a:noAutofit/>
          </a:bodyPr>
          <a:lstStyle/>
          <a:p>
            <a:pPr marL="457200" indent="-457200">
              <a:lnSpc>
                <a:spcPct val="130000"/>
              </a:lnSpc>
              <a:spcAft>
                <a:spcPts val="800"/>
              </a:spcAft>
              <a:buClr>
                <a:srgbClr val="3DAE2B"/>
              </a:buClr>
              <a:buSzPct val="110000"/>
              <a:buFont typeface="Wingdings" panose="05000000000000000000" pitchFamily="2" charset="2"/>
              <a:buChar char="§"/>
              <a:tabLst>
                <a:tab pos="288290" algn="l"/>
              </a:tabLst>
            </a:pPr>
            <a:r>
              <a:rPr lang="en-CA" sz="2000"/>
              <a:t>Air or oxygen delivery methods with possibly less of an influence on groundwater flow will be assessed for the site;</a:t>
            </a:r>
          </a:p>
          <a:p>
            <a:pPr marL="457200" indent="-457200">
              <a:lnSpc>
                <a:spcPct val="130000"/>
              </a:lnSpc>
              <a:spcAft>
                <a:spcPts val="800"/>
              </a:spcAft>
              <a:buClr>
                <a:srgbClr val="3DAE2B"/>
              </a:buClr>
              <a:buSzPct val="110000"/>
              <a:buFont typeface="Wingdings" panose="05000000000000000000" pitchFamily="2" charset="2"/>
              <a:buChar char="§"/>
              <a:tabLst>
                <a:tab pos="288290" algn="l"/>
              </a:tabLst>
            </a:pPr>
            <a:r>
              <a:rPr lang="en-CA" sz="2000"/>
              <a:t>Improve understanding of nitrate production and potential impact for full-scale implementation of the technology;</a:t>
            </a:r>
          </a:p>
          <a:p>
            <a:pPr marL="457200" indent="-457200">
              <a:lnSpc>
                <a:spcPct val="130000"/>
              </a:lnSpc>
              <a:spcAft>
                <a:spcPts val="800"/>
              </a:spcAft>
              <a:buClr>
                <a:srgbClr val="3DAE2B"/>
              </a:buClr>
              <a:buSzPct val="110000"/>
              <a:buFont typeface="Wingdings" panose="05000000000000000000" pitchFamily="2" charset="2"/>
              <a:buChar char="§"/>
              <a:tabLst>
                <a:tab pos="288290" algn="l"/>
              </a:tabLst>
            </a:pPr>
            <a:r>
              <a:rPr lang="en-CA" sz="2000"/>
              <a:t>Considering the positive microbial testing results obtained during this project, explore other lines of evidence such as additional microbiological studies at the sulfolane plume-scale to further understand and assess the extent and potential of monitored natural attenuation (MNA) and/or a combination of active remediation and MNA as viable site management strategies.</a:t>
            </a:r>
            <a:endParaRPr lang="fr-CA" sz="2000"/>
          </a:p>
          <a:p>
            <a:endParaRPr lang="en-CA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269A7E-D8C2-40FF-A8CC-E7DD6AD5A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57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88DB3-1015-4BD9-A10A-7BA498B8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Acknowledgments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49401-5C6D-487B-A0BB-E47705678D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26</a:t>
            </a:fld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952783-EE94-4D98-9826-D637EE55F3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6" y="1474470"/>
            <a:ext cx="10972800" cy="390906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40000"/>
              </a:lnSpc>
              <a:spcAft>
                <a:spcPts val="800"/>
              </a:spcAft>
              <a:buClr>
                <a:srgbClr val="3DAE2B"/>
              </a:buClr>
              <a:buSzPct val="110000"/>
              <a:buFont typeface="Wingdings" panose="05000000000000000000" pitchFamily="2" charset="2"/>
              <a:buChar char="§"/>
              <a:tabLst>
                <a:tab pos="288290" algn="l"/>
              </a:tabLst>
            </a:pPr>
            <a:r>
              <a:rPr lang="en-CA" sz="2800"/>
              <a:t>Imperial Oil Limited and ExxonMobil Environmental and Property Solutions</a:t>
            </a:r>
          </a:p>
          <a:p>
            <a:pPr marL="457200" indent="-457200">
              <a:lnSpc>
                <a:spcPct val="140000"/>
              </a:lnSpc>
              <a:spcAft>
                <a:spcPts val="800"/>
              </a:spcAft>
              <a:buClr>
                <a:srgbClr val="3DAE2B"/>
              </a:buClr>
              <a:buSzPct val="110000"/>
              <a:buFont typeface="Wingdings" panose="05000000000000000000" pitchFamily="2" charset="2"/>
              <a:buChar char="§"/>
              <a:tabLst>
                <a:tab pos="288290" algn="l"/>
              </a:tabLst>
            </a:pPr>
            <a:r>
              <a:rPr lang="en-CA" sz="2800" err="1"/>
              <a:t>SiREM</a:t>
            </a:r>
            <a:r>
              <a:rPr lang="en-CA" sz="2800"/>
              <a:t> Labs – Microbial Testing and Technical Support</a:t>
            </a:r>
          </a:p>
          <a:p>
            <a:pPr marL="457200" indent="-457200">
              <a:lnSpc>
                <a:spcPct val="140000"/>
              </a:lnSpc>
              <a:spcAft>
                <a:spcPts val="800"/>
              </a:spcAft>
              <a:buClr>
                <a:srgbClr val="3DAE2B"/>
              </a:buClr>
              <a:buSzPct val="110000"/>
              <a:buFont typeface="Wingdings" panose="05000000000000000000" pitchFamily="2" charset="2"/>
              <a:buChar char="§"/>
              <a:tabLst>
                <a:tab pos="288290" algn="l"/>
              </a:tabLst>
            </a:pPr>
            <a:r>
              <a:rPr lang="en-CA" sz="2800" err="1"/>
              <a:t>Newterra</a:t>
            </a:r>
            <a:r>
              <a:rPr lang="en-CA" sz="2800"/>
              <a:t> – Biosparging Unit Construction and Operation Support</a:t>
            </a:r>
          </a:p>
          <a:p>
            <a:pPr marL="457200" indent="-457200">
              <a:lnSpc>
                <a:spcPct val="140000"/>
              </a:lnSpc>
              <a:spcAft>
                <a:spcPts val="800"/>
              </a:spcAft>
              <a:buClr>
                <a:srgbClr val="3DAE2B"/>
              </a:buClr>
              <a:buSzPct val="110000"/>
              <a:buFont typeface="Wingdings" panose="05000000000000000000" pitchFamily="2" charset="2"/>
              <a:buChar char="§"/>
              <a:tabLst>
                <a:tab pos="288290" algn="l"/>
              </a:tabLst>
            </a:pPr>
            <a:r>
              <a:rPr lang="en-CA" sz="2800"/>
              <a:t>Arcadis – Third-party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14D08-B2E3-4818-8B0E-D56F2CB2A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44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Project Context</a:t>
            </a:r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3</a:t>
            </a:fld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 err="1"/>
              <a:t>Sulfolane</a:t>
            </a:r>
            <a:r>
              <a:rPr lang="en-NZ"/>
              <a:t> Use </a:t>
            </a:r>
            <a:r>
              <a:rPr lang="en-NZ" err="1">
                <a:solidFill>
                  <a:srgbClr val="3DAE2B"/>
                </a:solidFill>
              </a:rPr>
              <a:t>OnSite</a:t>
            </a:r>
            <a:endParaRPr lang="en-NZ">
              <a:solidFill>
                <a:srgbClr val="3DAE2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752600"/>
            <a:ext cx="5249344" cy="2653145"/>
          </a:xfrm>
        </p:spPr>
        <p:txBody>
          <a:bodyPr>
            <a:noAutofit/>
          </a:bodyPr>
          <a:lstStyle/>
          <a:p>
            <a:pPr marL="457200" indent="-4572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Gas plant removes H</a:t>
            </a:r>
            <a:r>
              <a:rPr lang="en-US" sz="2000" baseline="-25000" dirty="0"/>
              <a:t>2</a:t>
            </a:r>
            <a:r>
              <a:rPr lang="en-US" sz="2000" dirty="0"/>
              <a:t>S from natural gas</a:t>
            </a:r>
          </a:p>
          <a:p>
            <a:pPr marL="457200" indent="-4572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Sulfolane : </a:t>
            </a:r>
            <a:r>
              <a:rPr lang="en-CA" sz="2000" dirty="0"/>
              <a:t>Industrial solvent used as a sweetening agent in sour gas processes</a:t>
            </a:r>
          </a:p>
          <a:p>
            <a:pPr marL="457200" indent="-4572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000" dirty="0"/>
              <a:t>Historically used onsite from the 1960s to the 1980s</a:t>
            </a:r>
          </a:p>
          <a:p>
            <a:pPr marL="457200" indent="-4572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000" dirty="0"/>
              <a:t>C</a:t>
            </a:r>
            <a:r>
              <a:rPr lang="en-CA" sz="2000" baseline="-25000" dirty="0"/>
              <a:t>4</a:t>
            </a:r>
            <a:r>
              <a:rPr lang="en-CA" sz="2000" dirty="0"/>
              <a:t>H</a:t>
            </a:r>
            <a:r>
              <a:rPr lang="en-CA" sz="2000" baseline="-25000" dirty="0"/>
              <a:t>8</a:t>
            </a:r>
            <a:r>
              <a:rPr lang="en-CA" sz="2000" dirty="0"/>
              <a:t>SO</a:t>
            </a:r>
            <a:r>
              <a:rPr lang="en-CA" sz="2000" baseline="-25000" dirty="0"/>
              <a:t>2</a:t>
            </a:r>
          </a:p>
          <a:p>
            <a:pPr>
              <a:buClr>
                <a:srgbClr val="3DAE2B"/>
              </a:buClr>
            </a:pPr>
            <a:endParaRPr lang="en-CA" sz="2000" dirty="0"/>
          </a:p>
          <a:p>
            <a:endParaRPr lang="en-NZ" sz="2000" dirty="0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D90B4012-22E5-4DCB-9354-F5E8E72ED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486" y="4837484"/>
            <a:ext cx="1233472" cy="1182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306DD-14F6-4BC7-BAB0-27333651D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  <p:pic>
        <p:nvPicPr>
          <p:cNvPr id="12" name="Picture Placeholder 2">
            <a:extLst>
              <a:ext uri="{FF2B5EF4-FFF2-40B4-BE49-F238E27FC236}">
                <a16:creationId xmlns:a16="http://schemas.microsoft.com/office/drawing/2014/main" id="{1E8F12D1-F696-4981-BC89-3E37D456E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68350"/>
            <a:ext cx="52493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38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err="1"/>
              <a:t>Sulfolane</a:t>
            </a:r>
            <a:r>
              <a:rPr lang="en-NZ"/>
              <a:t> Properties</a:t>
            </a:r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4</a:t>
            </a:fld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 err="1"/>
              <a:t>Sulfolane</a:t>
            </a:r>
            <a:r>
              <a:rPr lang="en-NZ"/>
              <a:t> Fate and Transport</a:t>
            </a:r>
            <a:endParaRPr lang="en-NZ">
              <a:solidFill>
                <a:srgbClr val="3DAE2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599" y="1540164"/>
            <a:ext cx="10095346" cy="2043546"/>
          </a:xfrm>
        </p:spPr>
        <p:txBody>
          <a:bodyPr>
            <a:normAutofit lnSpcReduction="10000"/>
          </a:bodyPr>
          <a:lstStyle/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fr-CA" sz="2400" dirty="0"/>
              <a:t>Low octanol/water partition coefficient = </a:t>
            </a:r>
            <a:r>
              <a:rPr lang="fr-CA" sz="2400" dirty="0" err="1"/>
              <a:t>low</a:t>
            </a:r>
            <a:r>
              <a:rPr lang="fr-CA" sz="2400" dirty="0"/>
              <a:t> adsorption in </a:t>
            </a:r>
            <a:r>
              <a:rPr lang="fr-CA" sz="2400" dirty="0" err="1"/>
              <a:t>bedrock</a:t>
            </a:r>
            <a:r>
              <a:rPr lang="fr-CA" sz="2400" dirty="0"/>
              <a:t> </a:t>
            </a:r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Low vapor pressure and Henry’s Law Constant  = not really volatile</a:t>
            </a:r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Biodegradation under aerobic conditions – anaerobic degradation not confirmed in the field</a:t>
            </a:r>
            <a:endParaRPr lang="en-NZ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63DFAC2-2C0F-4A29-9A29-1AC8D2B9A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1" y="3584951"/>
            <a:ext cx="792088" cy="1198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5D13B2-CFA7-4E97-9DD9-87F70AB35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531" y="3701213"/>
            <a:ext cx="6711794" cy="23472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5C496F-0AEF-48A0-8A8C-C0D8A275400C}"/>
              </a:ext>
            </a:extLst>
          </p:cNvPr>
          <p:cNvSpPr/>
          <p:nvPr/>
        </p:nvSpPr>
        <p:spPr>
          <a:xfrm>
            <a:off x="5560290" y="3737166"/>
            <a:ext cx="5551057" cy="400050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C5564B-A419-4F8B-9BAC-B68CEA933707}"/>
              </a:ext>
            </a:extLst>
          </p:cNvPr>
          <p:cNvSpPr/>
          <p:nvPr/>
        </p:nvSpPr>
        <p:spPr>
          <a:xfrm>
            <a:off x="5130801" y="4167184"/>
            <a:ext cx="6414655" cy="400050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E48D5E-E6C8-47D8-A538-E90DA4B912CD}"/>
              </a:ext>
            </a:extLst>
          </p:cNvPr>
          <p:cNvSpPr/>
          <p:nvPr/>
        </p:nvSpPr>
        <p:spPr>
          <a:xfrm>
            <a:off x="5534163" y="5666511"/>
            <a:ext cx="5378125" cy="400050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1A3E75D-AB86-4D56-AC5C-725800B64971}"/>
              </a:ext>
            </a:extLst>
          </p:cNvPr>
          <p:cNvGrpSpPr/>
          <p:nvPr/>
        </p:nvGrpSpPr>
        <p:grpSpPr>
          <a:xfrm>
            <a:off x="1522633" y="3754584"/>
            <a:ext cx="2497614" cy="2263929"/>
            <a:chOff x="1975206" y="3754584"/>
            <a:chExt cx="2497614" cy="2263929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297E4F2-908D-4452-9E4A-4AD976C33DDE}"/>
                </a:ext>
              </a:extLst>
            </p:cNvPr>
            <p:cNvSpPr txBox="1"/>
            <p:nvPr/>
          </p:nvSpPr>
          <p:spPr>
            <a:xfrm>
              <a:off x="1975206" y="3754584"/>
              <a:ext cx="2454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b="1" err="1">
                  <a:solidFill>
                    <a:srgbClr val="3DAE2B"/>
                  </a:solidFill>
                </a:rPr>
                <a:t>Aerobic</a:t>
              </a:r>
              <a:r>
                <a:rPr lang="fr-CA" b="1">
                  <a:solidFill>
                    <a:srgbClr val="3DAE2B"/>
                  </a:solidFill>
                </a:rPr>
                <a:t> </a:t>
              </a:r>
              <a:r>
                <a:rPr lang="fr-CA" b="1" err="1">
                  <a:solidFill>
                    <a:srgbClr val="3DAE2B"/>
                  </a:solidFill>
                </a:rPr>
                <a:t>Degradation</a:t>
              </a:r>
              <a:endParaRPr lang="fr-CA" b="1">
                <a:solidFill>
                  <a:srgbClr val="3DAE2B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9B6BEE4-DB86-4805-9BBA-B4B2FBF40847}"/>
                </a:ext>
              </a:extLst>
            </p:cNvPr>
            <p:cNvSpPr txBox="1"/>
            <p:nvPr/>
          </p:nvSpPr>
          <p:spPr>
            <a:xfrm>
              <a:off x="1975206" y="4143667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b="1">
                  <a:solidFill>
                    <a:srgbClr val="3DAE2B"/>
                  </a:solidFill>
                </a:rPr>
                <a:t>Nitrate Reduction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11C6123-C2FC-484D-A44B-5445AF530972}"/>
                </a:ext>
              </a:extLst>
            </p:cNvPr>
            <p:cNvSpPr txBox="1"/>
            <p:nvPr/>
          </p:nvSpPr>
          <p:spPr>
            <a:xfrm>
              <a:off x="1979830" y="4490026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err="1"/>
                <a:t>Manganese</a:t>
              </a:r>
              <a:r>
                <a:rPr lang="fr-CA"/>
                <a:t> Reduction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61CAD6F-CD27-486C-9BBC-808A1A40E7B9}"/>
                </a:ext>
              </a:extLst>
            </p:cNvPr>
            <p:cNvSpPr txBox="1"/>
            <p:nvPr/>
          </p:nvSpPr>
          <p:spPr>
            <a:xfrm>
              <a:off x="1975216" y="4864097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err="1"/>
                <a:t>Iron</a:t>
              </a:r>
              <a:r>
                <a:rPr lang="fr-CA"/>
                <a:t> Reduction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75C0652-24B3-4A56-9D91-A23CEB7059E3}"/>
                </a:ext>
              </a:extLst>
            </p:cNvPr>
            <p:cNvSpPr txBox="1"/>
            <p:nvPr/>
          </p:nvSpPr>
          <p:spPr>
            <a:xfrm>
              <a:off x="1979835" y="5238166"/>
              <a:ext cx="2198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err="1"/>
                <a:t>Sulphate</a:t>
              </a:r>
              <a:r>
                <a:rPr lang="fr-CA"/>
                <a:t> Reduction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FEF349C-61C4-473E-A38D-579B23B91B66}"/>
                </a:ext>
              </a:extLst>
            </p:cNvPr>
            <p:cNvSpPr txBox="1"/>
            <p:nvPr/>
          </p:nvSpPr>
          <p:spPr>
            <a:xfrm>
              <a:off x="1984455" y="5649181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b="1" err="1">
                  <a:solidFill>
                    <a:srgbClr val="3DAE2B"/>
                  </a:solidFill>
                </a:rPr>
                <a:t>Methanogenesis</a:t>
              </a:r>
              <a:endParaRPr lang="fr-CA" b="1">
                <a:solidFill>
                  <a:srgbClr val="3DAE2B"/>
                </a:solidFill>
              </a:endParaRPr>
            </a:p>
          </p:txBody>
        </p:sp>
      </p:grp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19B8A52-5E32-4AD0-89CD-E4702D2DC89B}"/>
              </a:ext>
            </a:extLst>
          </p:cNvPr>
          <p:cNvCxnSpPr/>
          <p:nvPr/>
        </p:nvCxnSpPr>
        <p:spPr>
          <a:xfrm>
            <a:off x="3961416" y="3954609"/>
            <a:ext cx="8196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ED57636-2A2C-4C94-8568-3B44D5E9ED27}"/>
              </a:ext>
            </a:extLst>
          </p:cNvPr>
          <p:cNvCxnSpPr/>
          <p:nvPr/>
        </p:nvCxnSpPr>
        <p:spPr>
          <a:xfrm>
            <a:off x="3975276" y="4347150"/>
            <a:ext cx="8196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04F142F-A86B-4CD8-A89C-AE1DADFFD12C}"/>
              </a:ext>
            </a:extLst>
          </p:cNvPr>
          <p:cNvCxnSpPr/>
          <p:nvPr/>
        </p:nvCxnSpPr>
        <p:spPr>
          <a:xfrm>
            <a:off x="3979896" y="4721221"/>
            <a:ext cx="819616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00FF138-DEEF-415D-B047-776BC24DA7D1}"/>
              </a:ext>
            </a:extLst>
          </p:cNvPr>
          <p:cNvCxnSpPr/>
          <p:nvPr/>
        </p:nvCxnSpPr>
        <p:spPr>
          <a:xfrm>
            <a:off x="3993749" y="5113761"/>
            <a:ext cx="819616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50EC9D0-4867-4121-B3EE-58E29023EA8D}"/>
              </a:ext>
            </a:extLst>
          </p:cNvPr>
          <p:cNvCxnSpPr/>
          <p:nvPr/>
        </p:nvCxnSpPr>
        <p:spPr>
          <a:xfrm>
            <a:off x="3998369" y="5497066"/>
            <a:ext cx="819616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29F0925-128D-44EE-AF8F-4CF524C29415}"/>
              </a:ext>
            </a:extLst>
          </p:cNvPr>
          <p:cNvCxnSpPr/>
          <p:nvPr/>
        </p:nvCxnSpPr>
        <p:spPr>
          <a:xfrm>
            <a:off x="4002988" y="5917321"/>
            <a:ext cx="8196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1924EF-7206-4E19-B0C9-6ED6FCDA0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16333">
            <a:off x="210806" y="4914195"/>
            <a:ext cx="1105598" cy="13866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4013CC-1CA3-407F-BB42-B98819278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44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Pilot Test</a:t>
            </a:r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5</a:t>
            </a:fld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 dirty="0"/>
              <a:t>Some of the main Challenges</a:t>
            </a:r>
            <a:endParaRPr lang="en-NZ" dirty="0">
              <a:solidFill>
                <a:srgbClr val="3DAE2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599" y="1540164"/>
            <a:ext cx="5319253" cy="4564422"/>
          </a:xfrm>
        </p:spPr>
        <p:txBody>
          <a:bodyPr>
            <a:noAutofit/>
          </a:bodyPr>
          <a:lstStyle/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fr-CA" sz="2400" dirty="0" err="1"/>
              <a:t>Complex</a:t>
            </a:r>
            <a:r>
              <a:rPr lang="fr-CA" sz="2400" dirty="0"/>
              <a:t> </a:t>
            </a:r>
            <a:r>
              <a:rPr lang="fr-CA" sz="2400" dirty="0" err="1"/>
              <a:t>geology</a:t>
            </a:r>
            <a:endParaRPr lang="fr-CA" sz="2400" dirty="0"/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fr-CA" sz="2400" dirty="0" err="1"/>
              <a:t>Oxygen</a:t>
            </a:r>
            <a:r>
              <a:rPr lang="fr-CA" sz="2400" dirty="0"/>
              <a:t> distribution in </a:t>
            </a:r>
            <a:r>
              <a:rPr lang="fr-CA" sz="2400" dirty="0" err="1"/>
              <a:t>bedrock</a:t>
            </a:r>
            <a:endParaRPr lang="fr-CA" sz="2400" dirty="0"/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fr-CA" sz="2400" dirty="0" err="1"/>
              <a:t>Sulfolane</a:t>
            </a:r>
            <a:r>
              <a:rPr lang="fr-CA" sz="2400" dirty="0"/>
              <a:t> </a:t>
            </a:r>
            <a:r>
              <a:rPr lang="fr-CA" sz="2400" dirty="0" err="1"/>
              <a:t>degradation</a:t>
            </a:r>
            <a:r>
              <a:rPr lang="fr-CA" sz="2400" dirty="0"/>
              <a:t> </a:t>
            </a:r>
            <a:r>
              <a:rPr lang="fr-CA" sz="2400" dirty="0" err="1"/>
              <a:t>processes</a:t>
            </a:r>
            <a:endParaRPr lang="fr-CA" sz="2400" dirty="0"/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fr-CA" sz="2400" dirty="0"/>
              <a:t>Air injection in </a:t>
            </a:r>
            <a:r>
              <a:rPr lang="fr-CA" sz="2400" dirty="0" err="1"/>
              <a:t>bedrock</a:t>
            </a:r>
            <a:endParaRPr lang="fr-CA" sz="2400" dirty="0"/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fr-CA" sz="2400" dirty="0" err="1"/>
              <a:t>Pulsing</a:t>
            </a:r>
            <a:r>
              <a:rPr lang="fr-CA" sz="2400" dirty="0"/>
              <a:t> </a:t>
            </a:r>
            <a:r>
              <a:rPr lang="fr-CA" sz="2400" dirty="0" err="1"/>
              <a:t>strategy</a:t>
            </a:r>
            <a:endParaRPr lang="fr-CA" sz="2400" dirty="0"/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endParaRPr lang="en-NZ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8C4DB-B646-4C09-A100-49E642E04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4D419D49-8CC3-4E73-B598-C51C0252CB21}"/>
              </a:ext>
            </a:extLst>
          </p:cNvPr>
          <p:cNvSpPr/>
          <p:nvPr/>
        </p:nvSpPr>
        <p:spPr>
          <a:xfrm>
            <a:off x="5230761" y="1445342"/>
            <a:ext cx="1120877" cy="330363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7FC3344-6664-4660-9E98-E9178E0C278D}"/>
              </a:ext>
            </a:extLst>
          </p:cNvPr>
          <p:cNvSpPr txBox="1"/>
          <p:nvPr/>
        </p:nvSpPr>
        <p:spPr>
          <a:xfrm>
            <a:off x="6498957" y="2681662"/>
            <a:ext cx="5083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i="1" dirty="0"/>
              <a:t>Multiple lines of evidence approach </a:t>
            </a:r>
          </a:p>
          <a:p>
            <a:r>
              <a:rPr lang="en-CA" sz="2400" i="1" dirty="0"/>
              <a:t>to assess pilot test performances</a:t>
            </a:r>
          </a:p>
        </p:txBody>
      </p:sp>
    </p:spTree>
    <p:extLst>
      <p:ext uri="{BB962C8B-B14F-4D97-AF65-F5344CB8AC3E}">
        <p14:creationId xmlns:p14="http://schemas.microsoft.com/office/powerpoint/2010/main" val="2634432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/>
              <a:t>Conceptual Site Model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22075" y="6394450"/>
            <a:ext cx="669925" cy="288925"/>
          </a:xfrm>
        </p:spPr>
        <p:txBody>
          <a:bodyPr/>
          <a:lstStyle/>
          <a:p>
            <a:fld id="{D560F374-A6AD-43B6-B49D-5153806E70CF}" type="slidenum">
              <a:rPr lang="en-NZ" smtClean="0"/>
              <a:pPr/>
              <a:t>6</a:t>
            </a:fld>
            <a:endParaRPr lang="en-NZ"/>
          </a:p>
        </p:txBody>
      </p:sp>
      <p:pic>
        <p:nvPicPr>
          <p:cNvPr id="11" name="Picture Placeholder 2" descr="A picture containing shoji, building&#10;&#10;Description generated with very high confidence">
            <a:extLst>
              <a:ext uri="{FF2B5EF4-FFF2-40B4-BE49-F238E27FC236}">
                <a16:creationId xmlns:a16="http://schemas.microsoft.com/office/drawing/2014/main" id="{45A26539-5851-4034-8B45-B8018C79A6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923" b="23923"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BFAB3-35DC-4A0A-990F-1E9229965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81" y="4573209"/>
            <a:ext cx="1527123" cy="859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9A5E6-FEFD-4C59-86E5-20DF9D33B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601" y="5555052"/>
            <a:ext cx="1202310" cy="4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72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7</a:t>
            </a:fld>
            <a:endParaRPr lang="en-NZ"/>
          </a:p>
        </p:txBody>
      </p:sp>
      <p:sp>
        <p:nvSpPr>
          <p:cNvPr id="68" name="Title 6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Pilot Test Area</a:t>
            </a:r>
          </a:p>
        </p:txBody>
      </p:sp>
      <p:sp>
        <p:nvSpPr>
          <p:cNvPr id="69" name="Text Placeholder 6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/>
              <a:t>Geology / Hydrogeology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458EB7-35D1-4754-A984-C8F5D7121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E0D89A6-B354-4E0D-A6CD-9B0B5ADDD337}"/>
              </a:ext>
            </a:extLst>
          </p:cNvPr>
          <p:cNvGrpSpPr/>
          <p:nvPr/>
        </p:nvGrpSpPr>
        <p:grpSpPr>
          <a:xfrm>
            <a:off x="1582443" y="1189703"/>
            <a:ext cx="8574280" cy="5093007"/>
            <a:chOff x="2123217" y="1412446"/>
            <a:chExt cx="7565119" cy="477204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03D888C-29C5-47B9-B5D2-BAB830A3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217" y="1412446"/>
              <a:ext cx="7565119" cy="477204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7CD3F7-5DDA-44C1-86C8-42AAF829001C}"/>
                </a:ext>
              </a:extLst>
            </p:cNvPr>
            <p:cNvSpPr/>
            <p:nvPr/>
          </p:nvSpPr>
          <p:spPr>
            <a:xfrm>
              <a:off x="3303639" y="5043948"/>
              <a:ext cx="2674374" cy="1012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4192158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0F374-A6AD-43B6-B49D-5153806E70CF}" type="slidenum">
              <a:rPr lang="en-NZ" smtClean="0"/>
              <a:pPr/>
              <a:t>8</a:t>
            </a:fld>
            <a:endParaRPr lang="en-NZ"/>
          </a:p>
        </p:txBody>
      </p:sp>
      <p:sp>
        <p:nvSpPr>
          <p:cNvPr id="68" name="Title 6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Pilot Test Area</a:t>
            </a:r>
          </a:p>
        </p:txBody>
      </p:sp>
      <p:sp>
        <p:nvSpPr>
          <p:cNvPr id="69" name="Text Placeholder 6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/>
              <a:t>Hydrogeology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9EA1CD-051D-460D-A51C-7A312CEE2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957" y="653451"/>
            <a:ext cx="6705600" cy="55510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A0DF64-810C-495A-ACA7-C86A3073EEE2}"/>
              </a:ext>
            </a:extLst>
          </p:cNvPr>
          <p:cNvSpPr/>
          <p:nvPr/>
        </p:nvSpPr>
        <p:spPr bwMode="auto">
          <a:xfrm>
            <a:off x="8153829" y="2796233"/>
            <a:ext cx="1219200" cy="90521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Flèche vers le bas 26">
            <a:extLst>
              <a:ext uri="{FF2B5EF4-FFF2-40B4-BE49-F238E27FC236}">
                <a16:creationId xmlns:a16="http://schemas.microsoft.com/office/drawing/2014/main" id="{305AA2BE-D15D-46E5-85B8-EE986A0E13EC}"/>
              </a:ext>
            </a:extLst>
          </p:cNvPr>
          <p:cNvSpPr/>
          <p:nvPr/>
        </p:nvSpPr>
        <p:spPr bwMode="auto">
          <a:xfrm rot="8353811">
            <a:off x="8564366" y="2963793"/>
            <a:ext cx="304800" cy="533400"/>
          </a:xfrm>
          <a:prstGeom prst="down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530E420-1AC9-4633-9ABB-73A09F2EDFC8}"/>
              </a:ext>
            </a:extLst>
          </p:cNvPr>
          <p:cNvSpPr txBox="1"/>
          <p:nvPr/>
        </p:nvSpPr>
        <p:spPr>
          <a:xfrm>
            <a:off x="9440494" y="3264848"/>
            <a:ext cx="19812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500"/>
              <a:t>Groundwater flow direction</a:t>
            </a:r>
            <a:endParaRPr lang="fr-FR" sz="15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2D5E76-E038-4A59-80D9-99E51001D346}"/>
              </a:ext>
            </a:extLst>
          </p:cNvPr>
          <p:cNvSpPr txBox="1"/>
          <p:nvPr/>
        </p:nvSpPr>
        <p:spPr>
          <a:xfrm>
            <a:off x="9379804" y="1952499"/>
            <a:ext cx="153248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500"/>
              <a:t>Pilot Test Area</a:t>
            </a:r>
            <a:endParaRPr lang="fr-FR" sz="150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1D02332-B3A4-4A43-8731-D5865E003A0E}"/>
              </a:ext>
            </a:extLst>
          </p:cNvPr>
          <p:cNvCxnSpPr/>
          <p:nvPr/>
        </p:nvCxnSpPr>
        <p:spPr>
          <a:xfrm flipH="1">
            <a:off x="9260114" y="2326669"/>
            <a:ext cx="391886" cy="4695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BEFEA8C-DB7B-417A-BAA3-32F6AAA5E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217" y="6448422"/>
            <a:ext cx="636126" cy="23097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3A43120-6018-4BB1-A93B-39A848AEEF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797" y="1242262"/>
            <a:ext cx="4626315" cy="4564422"/>
          </a:xfrm>
        </p:spPr>
        <p:txBody>
          <a:bodyPr>
            <a:noAutofit/>
          </a:bodyPr>
          <a:lstStyle/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fr-CA" sz="2400" dirty="0" err="1"/>
              <a:t>Mean</a:t>
            </a:r>
            <a:r>
              <a:rPr lang="fr-CA" sz="2400" dirty="0"/>
              <a:t> </a:t>
            </a:r>
            <a:r>
              <a:rPr lang="fr-CA" sz="2400" dirty="0" err="1"/>
              <a:t>hydraulic</a:t>
            </a:r>
            <a:r>
              <a:rPr lang="fr-CA" sz="2400" dirty="0"/>
              <a:t> </a:t>
            </a:r>
            <a:r>
              <a:rPr lang="fr-CA" sz="2400" dirty="0" err="1"/>
              <a:t>conductivity</a:t>
            </a:r>
            <a:endParaRPr lang="fr-CA" sz="2400" dirty="0"/>
          </a:p>
          <a:p>
            <a:pPr marL="702900" lvl="1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fr-CA" sz="2000" dirty="0"/>
              <a:t>7 X 10</a:t>
            </a:r>
            <a:r>
              <a:rPr lang="fr-CA" sz="2000" baseline="30000" dirty="0"/>
              <a:t>-6</a:t>
            </a:r>
            <a:r>
              <a:rPr lang="fr-CA" sz="2000" dirty="0"/>
              <a:t> m/s</a:t>
            </a:r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fr-CA" sz="2400" dirty="0"/>
              <a:t>Air injection </a:t>
            </a:r>
            <a:r>
              <a:rPr lang="fr-CA" sz="2400" dirty="0" err="1"/>
              <a:t>step</a:t>
            </a:r>
            <a:r>
              <a:rPr lang="fr-CA" sz="2400" dirty="0"/>
              <a:t> tests</a:t>
            </a:r>
          </a:p>
          <a:p>
            <a:pPr marL="702900" lvl="1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000" dirty="0"/>
              <a:t>Main hydraulic connection appears to be horizontal</a:t>
            </a:r>
          </a:p>
          <a:p>
            <a:pPr marL="702900" lvl="1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000" dirty="0"/>
              <a:t>Optimised air flow rate and injection pressure</a:t>
            </a:r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600" dirty="0"/>
              <a:t>Tracer test</a:t>
            </a:r>
          </a:p>
          <a:p>
            <a:pPr marL="702900" lvl="1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000" dirty="0"/>
              <a:t>Confirmed hydraulic connection</a:t>
            </a:r>
          </a:p>
          <a:p>
            <a:pPr marL="702900" lvl="1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r>
              <a:rPr lang="en-CA" sz="2000" dirty="0"/>
              <a:t>GW flow velocity 1.2 m/hr</a:t>
            </a:r>
          </a:p>
          <a:p>
            <a:pPr marL="702900" lvl="1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endParaRPr lang="fr-CA" sz="2200" dirty="0"/>
          </a:p>
          <a:p>
            <a:pPr marL="342900" indent="-342900">
              <a:buClr>
                <a:srgbClr val="3DAE2B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2695119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/>
              <a:t>Pilot Test Configuration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22075" y="6394450"/>
            <a:ext cx="669925" cy="288925"/>
          </a:xfrm>
        </p:spPr>
        <p:txBody>
          <a:bodyPr/>
          <a:lstStyle/>
          <a:p>
            <a:fld id="{D560F374-A6AD-43B6-B49D-5153806E70CF}" type="slidenum">
              <a:rPr lang="en-NZ" smtClean="0"/>
              <a:pPr/>
              <a:t>9</a:t>
            </a:fld>
            <a:endParaRPr lang="en-NZ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67C3B3BF-032B-4D9B-BA7D-34142E9928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F8B1C-C433-4846-AB0A-6F75137AA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81" y="4573209"/>
            <a:ext cx="1527123" cy="859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D0326-084A-4DC0-B8D2-8C4E0CE65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601" y="5555052"/>
            <a:ext cx="1202310" cy="4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364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older Branding">
      <a:dk1>
        <a:srgbClr val="51534A"/>
      </a:dk1>
      <a:lt1>
        <a:sysClr val="window" lastClr="FFFFFF"/>
      </a:lt1>
      <a:dk2>
        <a:srgbClr val="51534A"/>
      </a:dk2>
      <a:lt2>
        <a:srgbClr val="E7E6E6"/>
      </a:lt2>
      <a:accent1>
        <a:srgbClr val="3DAE2B"/>
      </a:accent1>
      <a:accent2>
        <a:srgbClr val="93D500"/>
      </a:accent2>
      <a:accent3>
        <a:srgbClr val="FBD925"/>
      </a:accent3>
      <a:accent4>
        <a:srgbClr val="CDDE00"/>
      </a:accent4>
      <a:accent5>
        <a:srgbClr val="00833E"/>
      </a:accent5>
      <a:accent6>
        <a:srgbClr val="095540"/>
      </a:accent6>
      <a:hlink>
        <a:srgbClr val="3DAE2B"/>
      </a:hlink>
      <a:folHlink>
        <a:srgbClr val="51534A"/>
      </a:folHlink>
    </a:clrScheme>
    <a:fontScheme name="Golder Font Sty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lex Widescreen.pptx" id="{B8DE9D48-39F7-4BE7-8FD7-506206481742}" vid="{444719C0-9B0F-4384-9807-ED08D7D02D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3CBB9A91DD9245849F35164E3E414B" ma:contentTypeVersion="18" ma:contentTypeDescription="Create a new document." ma:contentTypeScope="" ma:versionID="aebb8bccfa5f103c7a8c4352521221a0">
  <xsd:schema xmlns:xsd="http://www.w3.org/2001/XMLSchema" xmlns:xs="http://www.w3.org/2001/XMLSchema" xmlns:p="http://schemas.microsoft.com/office/2006/metadata/properties" xmlns:ns2="88cd8df0-0783-4edb-a7af-01e18403ae38" xmlns:ns3="e1d3593d-db40-4364-a072-fe21ac8a2b1f" targetNamespace="http://schemas.microsoft.com/office/2006/metadata/properties" ma:root="true" ma:fieldsID="57d572313848456c764aa56e1b6ff8a3" ns2:_="" ns3:_="">
    <xsd:import namespace="88cd8df0-0783-4edb-a7af-01e18403ae38"/>
    <xsd:import namespace="e1d3593d-db40-4364-a072-fe21ac8a2b1f"/>
    <xsd:element name="properties">
      <xsd:complexType>
        <xsd:sequence>
          <xsd:element name="documentManagement">
            <xsd:complexType>
              <xsd:all>
                <xsd:element ref="ns2:Project_x0020_Number" minOccurs="0"/>
                <xsd:element ref="ns2:Folder_x0020_Description" minOccurs="0"/>
                <xsd:element ref="ns2:Imperial_x0020_PM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cd8df0-0783-4edb-a7af-01e18403ae38" elementFormDefault="qualified">
    <xsd:import namespace="http://schemas.microsoft.com/office/2006/documentManagement/types"/>
    <xsd:import namespace="http://schemas.microsoft.com/office/infopath/2007/PartnerControls"/>
    <xsd:element name="Project_x0020_Number" ma:index="8" nillable="true" ma:displayName="Project Number" ma:internalName="Project_x0020_Number" ma:readOnly="false">
      <xsd:simpleType>
        <xsd:restriction base="dms:Text">
          <xsd:maxLength value="255"/>
        </xsd:restriction>
      </xsd:simpleType>
    </xsd:element>
    <xsd:element name="Folder_x0020_Description" ma:index="9" nillable="true" ma:displayName="Folder Description" ma:internalName="Folder_x0020_Description" ma:readOnly="false">
      <xsd:simpleType>
        <xsd:restriction base="dms:Note">
          <xsd:maxLength value="255"/>
        </xsd:restriction>
      </xsd:simpleType>
    </xsd:element>
    <xsd:element name="Imperial_x0020_PM" ma:index="10" nillable="true" ma:displayName="Imperial PM" ma:internalName="Imperial_x0020_PM" ma:readOnly="false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3593d-db40-4364-a072-fe21ac8a2b1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perial_x0020_PM xmlns="88cd8df0-0783-4edb-a7af-01e18403ae38" xsi:nil="true"/>
    <Project_x0020_Number xmlns="88cd8df0-0783-4edb-a7af-01e18403ae38" xsi:nil="true"/>
    <Folder_x0020_Description xmlns="88cd8df0-0783-4edb-a7af-01e18403ae3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780225-91F3-4256-A643-DCF5D4FDF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cd8df0-0783-4edb-a7af-01e18403ae38"/>
    <ds:schemaRef ds:uri="e1d3593d-db40-4364-a072-fe21ac8a2b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1F5B13-7CAB-4F16-BFD7-EAD0814083BA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e1d3593d-db40-4364-a072-fe21ac8a2b1f"/>
    <ds:schemaRef ds:uri="http://schemas.microsoft.com/office/2006/metadata/properties"/>
    <ds:schemaRef ds:uri="http://schemas.microsoft.com/office/infopath/2007/PartnerControls"/>
    <ds:schemaRef ds:uri="http://purl.org/dc/elements/1.1/"/>
    <ds:schemaRef ds:uri="88cd8df0-0783-4edb-a7af-01e18403ae38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63D63A9-FE45-4ECF-9C25-0F3F640B79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Complex Widescreen</Template>
  <TotalTime>5965</TotalTime>
  <Words>1007</Words>
  <Application>Microsoft Office PowerPoint</Application>
  <PresentationFormat>Grand écran</PresentationFormat>
  <Paragraphs>218</Paragraphs>
  <Slides>26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Thème Office</vt:lpstr>
      <vt:lpstr>Evaluation of Sulfolane Biodegradation Enhanced using Biosparging in a Fractured Rock Aquifer</vt:lpstr>
      <vt:lpstr>Background</vt:lpstr>
      <vt:lpstr>Project Context</vt:lpstr>
      <vt:lpstr>Sulfolane Properties</vt:lpstr>
      <vt:lpstr>Pilot Test</vt:lpstr>
      <vt:lpstr>Conceptual Site Model</vt:lpstr>
      <vt:lpstr>Pilot Test Area</vt:lpstr>
      <vt:lpstr>Pilot Test Area</vt:lpstr>
      <vt:lpstr>Pilot Test Configuration</vt:lpstr>
      <vt:lpstr>Pilot Test Configuration</vt:lpstr>
      <vt:lpstr>Pilot Test Configuration</vt:lpstr>
      <vt:lpstr>Results</vt:lpstr>
      <vt:lpstr>Performance Monitoring</vt:lpstr>
      <vt:lpstr>Dissolved Oxygen Concentrations – 17m Interval</vt:lpstr>
      <vt:lpstr>Sulfolane Concentrations – 17m Interval</vt:lpstr>
      <vt:lpstr>Sulfolane Reduction Results</vt:lpstr>
      <vt:lpstr>Total Bacteria by qPCR Results</vt:lpstr>
      <vt:lpstr>Sulfolane Degrading Bacteria Plate Counts Results</vt:lpstr>
      <vt:lpstr>Colony Identification Results</vt:lpstr>
      <vt:lpstr>Next Generation Sequencing Results</vt:lpstr>
      <vt:lpstr>Dissolved SO4 Results</vt:lpstr>
      <vt:lpstr>Dissolved NO3 Results</vt:lpstr>
      <vt:lpstr>Conclusion</vt:lpstr>
      <vt:lpstr>Conclusion</vt:lpstr>
      <vt:lpstr>Next Steps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Sulfolane Biodegradation Enhanced using Biosparging in a Fractured Rock Aquifer</dc:title>
  <dc:creator>Hains, Sylvain</dc:creator>
  <cp:lastModifiedBy>Hains, Sylvain</cp:lastModifiedBy>
  <cp:revision>19</cp:revision>
  <cp:lastPrinted>2019-04-12T17:54:13Z</cp:lastPrinted>
  <dcterms:created xsi:type="dcterms:W3CDTF">2019-03-18T18:54:19Z</dcterms:created>
  <dcterms:modified xsi:type="dcterms:W3CDTF">2019-04-15T20:58:35Z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0x010100013CBB9A91DD9245849F35164E3E414B</vt:lpwstr>
  </property>
</Properties>
</file>